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5" r:id="rId5"/>
    <p:sldId id="270" r:id="rId6"/>
    <p:sldId id="316" r:id="rId7"/>
    <p:sldId id="277" r:id="rId8"/>
    <p:sldId id="299" r:id="rId9"/>
    <p:sldId id="302" r:id="rId10"/>
    <p:sldId id="294" r:id="rId11"/>
    <p:sldId id="281" r:id="rId12"/>
    <p:sldId id="273" r:id="rId13"/>
    <p:sldId id="314" r:id="rId14"/>
    <p:sldId id="301" r:id="rId15"/>
    <p:sldId id="313" r:id="rId16"/>
    <p:sldId id="283" r:id="rId17"/>
    <p:sldId id="297" r:id="rId18"/>
    <p:sldId id="315" r:id="rId19"/>
    <p:sldId id="290" r:id="rId20"/>
    <p:sldId id="317" r:id="rId21"/>
    <p:sldId id="318" r:id="rId22"/>
    <p:sldId id="289" r:id="rId23"/>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2072F-B33C-BB4D-BF3A-493C73ED6336}" v="1406" dt="2023-10-23T10:48:48.006"/>
    <p1510:client id="{0FB50099-A906-F152-3BC6-EFD8138F642E}" v="3" dt="2023-10-23T08:50:12.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p:cViewPr varScale="1">
        <p:scale>
          <a:sx n="79" d="100"/>
          <a:sy n="79" d="100"/>
        </p:scale>
        <p:origin x="821"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Stebėsenos duomenis UKSIS pateikusių mokyklų skaičiaus kaita</a:t>
            </a:r>
          </a:p>
        </c:rich>
      </c:tx>
      <c:layout>
        <c:manualLayout>
          <c:xMode val="edge"/>
          <c:yMode val="edge"/>
          <c:x val="0.12024374532083619"/>
          <c:y val="5.65806144069716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0662893695173552E-2"/>
          <c:y val="0.33287910975527812"/>
          <c:w val="0.87100840557686565"/>
          <c:h val="0.38744036843515695"/>
        </c:manualLayout>
      </c:layout>
      <c:barChart>
        <c:barDir val="col"/>
        <c:grouping val="clustered"/>
        <c:varyColors val="0"/>
        <c:ser>
          <c:idx val="0"/>
          <c:order val="0"/>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'Duomenis pateikusios mokyklos'!$B$2:$B$6</c:f>
              <c:strCache>
                <c:ptCount val="5"/>
                <c:pt idx="0">
                  <c:v>2018-2019 m. m. </c:v>
                </c:pt>
                <c:pt idx="1">
                  <c:v>2019-2020 m. m.</c:v>
                </c:pt>
                <c:pt idx="2">
                  <c:v>2020-2021 m. m. </c:v>
                </c:pt>
                <c:pt idx="3">
                  <c:v>2021-2022 m. m. </c:v>
                </c:pt>
                <c:pt idx="4">
                  <c:v>2022-2023 m. m. </c:v>
                </c:pt>
              </c:strCache>
            </c:strRef>
          </c:cat>
          <c:val>
            <c:numRef>
              <c:f>'Duomenis pateikusios mokyklos'!$C$2:$C$6</c:f>
              <c:numCache>
                <c:formatCode>General</c:formatCode>
                <c:ptCount val="5"/>
                <c:pt idx="0">
                  <c:v>678</c:v>
                </c:pt>
                <c:pt idx="1">
                  <c:v>570</c:v>
                </c:pt>
                <c:pt idx="2">
                  <c:v>588</c:v>
                </c:pt>
                <c:pt idx="3">
                  <c:v>612</c:v>
                </c:pt>
                <c:pt idx="4">
                  <c:v>669</c:v>
                </c:pt>
              </c:numCache>
            </c:numRef>
          </c:val>
          <c:extLst>
            <c:ext xmlns:c16="http://schemas.microsoft.com/office/drawing/2014/chart" uri="{C3380CC4-5D6E-409C-BE32-E72D297353CC}">
              <c16:uniqueId val="{00000000-3D5B-44E5-A6FB-CE9202B46149}"/>
            </c:ext>
          </c:extLst>
        </c:ser>
        <c:dLbls>
          <c:showLegendKey val="0"/>
          <c:showVal val="0"/>
          <c:showCatName val="0"/>
          <c:showSerName val="0"/>
          <c:showPercent val="0"/>
          <c:showBubbleSize val="0"/>
        </c:dLbls>
        <c:gapWidth val="219"/>
        <c:overlap val="-27"/>
        <c:axId val="2010975328"/>
        <c:axId val="2010976768"/>
      </c:barChart>
      <c:catAx>
        <c:axId val="201097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10976768"/>
        <c:crosses val="autoZero"/>
        <c:auto val="1"/>
        <c:lblAlgn val="ctr"/>
        <c:lblOffset val="100"/>
        <c:noMultiLvlLbl val="0"/>
      </c:catAx>
      <c:valAx>
        <c:axId val="20109767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10975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PO paslaugas gavusių mokinių skaičius (vnt.)</a:t>
            </a:r>
          </a:p>
        </c:rich>
      </c:tx>
      <c:layout>
        <c:manualLayout>
          <c:xMode val="edge"/>
          <c:yMode val="edge"/>
          <c:x val="0.13473524084254132"/>
          <c:y val="4.29906911806198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652749802689388"/>
          <c:y val="0.22415161012420068"/>
          <c:w val="0.81129356307357636"/>
          <c:h val="0.39909774796019559"/>
        </c:manualLayout>
      </c:layout>
      <c:barChart>
        <c:barDir val="col"/>
        <c:grouping val="clustered"/>
        <c:varyColors val="0"/>
        <c:ser>
          <c:idx val="0"/>
          <c:order val="0"/>
          <c:tx>
            <c:strRef>
              <c:f>'PO paslaugas gavę mokiniai'!$B$129</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mokiniai'!$A$130:$A$132</c:f>
              <c:strCache>
                <c:ptCount val="3"/>
                <c:pt idx="0">
                  <c:v>2020-2021 m. m. </c:v>
                </c:pt>
                <c:pt idx="1">
                  <c:v>2021-2022 m. m.</c:v>
                </c:pt>
                <c:pt idx="2">
                  <c:v>2022-2023 m. m. </c:v>
                </c:pt>
              </c:strCache>
            </c:strRef>
          </c:cat>
          <c:val>
            <c:numRef>
              <c:f>'PO paslaugas gavę mokiniai'!$B$130:$B$132</c:f>
              <c:numCache>
                <c:formatCode>#,##0</c:formatCode>
                <c:ptCount val="3"/>
                <c:pt idx="0">
                  <c:v>200116</c:v>
                </c:pt>
                <c:pt idx="1">
                  <c:v>210204</c:v>
                </c:pt>
                <c:pt idx="2">
                  <c:v>302916</c:v>
                </c:pt>
              </c:numCache>
            </c:numRef>
          </c:val>
          <c:extLst>
            <c:ext xmlns:c16="http://schemas.microsoft.com/office/drawing/2014/chart" uri="{C3380CC4-5D6E-409C-BE32-E72D297353CC}">
              <c16:uniqueId val="{00000000-E11A-4690-BED0-6F28481D68E9}"/>
            </c:ext>
          </c:extLst>
        </c:ser>
        <c:ser>
          <c:idx val="1"/>
          <c:order val="1"/>
          <c:tx>
            <c:strRef>
              <c:f>'PO paslaugas gavę mokiniai'!$C$129</c:f>
              <c:strCache>
                <c:ptCount val="1"/>
                <c:pt idx="0">
                  <c:v>Profesinio mokymo įstaigos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mokiniai'!$A$130:$A$132</c:f>
              <c:strCache>
                <c:ptCount val="3"/>
                <c:pt idx="0">
                  <c:v>2020-2021 m. m. </c:v>
                </c:pt>
                <c:pt idx="1">
                  <c:v>2021-2022 m. m.</c:v>
                </c:pt>
                <c:pt idx="2">
                  <c:v>2022-2023 m. m. </c:v>
                </c:pt>
              </c:strCache>
            </c:strRef>
          </c:cat>
          <c:val>
            <c:numRef>
              <c:f>'PO paslaugas gavę mokiniai'!$C$130:$C$132</c:f>
              <c:numCache>
                <c:formatCode>#,##0</c:formatCode>
                <c:ptCount val="3"/>
                <c:pt idx="0">
                  <c:v>27456</c:v>
                </c:pt>
                <c:pt idx="1">
                  <c:v>32699</c:v>
                </c:pt>
                <c:pt idx="2">
                  <c:v>34735</c:v>
                </c:pt>
              </c:numCache>
            </c:numRef>
          </c:val>
          <c:extLst>
            <c:ext xmlns:c16="http://schemas.microsoft.com/office/drawing/2014/chart" uri="{C3380CC4-5D6E-409C-BE32-E72D297353CC}">
              <c16:uniqueId val="{00000001-E11A-4690-BED0-6F28481D68E9}"/>
            </c:ext>
          </c:extLst>
        </c:ser>
        <c:dLbls>
          <c:showLegendKey val="0"/>
          <c:showVal val="0"/>
          <c:showCatName val="0"/>
          <c:showSerName val="0"/>
          <c:showPercent val="0"/>
          <c:showBubbleSize val="0"/>
        </c:dLbls>
        <c:gapWidth val="150"/>
        <c:axId val="646437375"/>
        <c:axId val="646437855"/>
      </c:barChart>
      <c:catAx>
        <c:axId val="64643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46437855"/>
        <c:crosses val="autoZero"/>
        <c:auto val="1"/>
        <c:lblAlgn val="ctr"/>
        <c:lblOffset val="100"/>
        <c:noMultiLvlLbl val="0"/>
      </c:catAx>
      <c:valAx>
        <c:axId val="6464378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46437375"/>
        <c:crosses val="autoZero"/>
        <c:crossBetween val="between"/>
      </c:valAx>
      <c:spPr>
        <a:noFill/>
        <a:ln>
          <a:noFill/>
        </a:ln>
        <a:effectLst/>
      </c:spPr>
    </c:plotArea>
    <c:legend>
      <c:legendPos val="b"/>
      <c:layout>
        <c:manualLayout>
          <c:xMode val="edge"/>
          <c:yMode val="edge"/>
          <c:x val="9.5022540207498313E-2"/>
          <c:y val="0.75175285278865289"/>
          <c:w val="0.84400360582539102"/>
          <c:h val="8.650359953082634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2022-2023 m. m. PO paslaugas gavusių pradinio ugdymo lygmens (1-4 kl.) mokinių skaičius </a:t>
            </a:r>
          </a:p>
        </c:rich>
      </c:tx>
      <c:layout>
        <c:manualLayout>
          <c:xMode val="edge"/>
          <c:yMode val="edge"/>
          <c:x val="0.14377646829734805"/>
          <c:y val="4.03844368877150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28234116802403586"/>
          <c:y val="0.27101816683834834"/>
          <c:w val="0.42996375865815978"/>
          <c:h val="0.44396481580371683"/>
        </c:manualLayout>
      </c:layout>
      <c:pie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D42E-4728-8451-F903B5EF5728}"/>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D42E-4728-8451-F903B5EF5728}"/>
              </c:ext>
            </c:extLst>
          </c:dPt>
          <c:dLbls>
            <c:dLbl>
              <c:idx val="0"/>
              <c:layout>
                <c:manualLayout>
                  <c:x val="2.497594050743657E-2"/>
                  <c:y val="2.7584572761737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2E-4728-8451-F903B5EF5728}"/>
                </c:ext>
              </c:extLst>
            </c:dLbl>
            <c:dLbl>
              <c:idx val="1"/>
              <c:layout>
                <c:manualLayout>
                  <c:x val="8.6762479592917247E-2"/>
                  <c:y val="-0.170721466435058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2E-4728-8451-F903B5EF572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'1-4 kl. PO'!$B$6:$C$6</c:f>
              <c:strCache>
                <c:ptCount val="2"/>
                <c:pt idx="0">
                  <c:v>1-4 kl. mokiniai, turintys SUP</c:v>
                </c:pt>
                <c:pt idx="1">
                  <c:v>1-4 kl. mokiniai, neturintys SUP</c:v>
                </c:pt>
              </c:strCache>
            </c:strRef>
          </c:cat>
          <c:val>
            <c:numRef>
              <c:f>'1-4 kl. PO'!$B$7:$C$7</c:f>
              <c:numCache>
                <c:formatCode>#,##0</c:formatCode>
                <c:ptCount val="2"/>
                <c:pt idx="0">
                  <c:v>10121</c:v>
                </c:pt>
                <c:pt idx="1">
                  <c:v>80219</c:v>
                </c:pt>
              </c:numCache>
            </c:numRef>
          </c:val>
          <c:extLst>
            <c:ext xmlns:c16="http://schemas.microsoft.com/office/drawing/2014/chart" uri="{C3380CC4-5D6E-409C-BE32-E72D297353CC}">
              <c16:uniqueId val="{00000004-D42E-4728-8451-F903B5EF572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5060451267979995E-2"/>
          <c:y val="0.75690778993774588"/>
          <c:w val="0.87381283265059617"/>
          <c:h val="0.1155717634753510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Bendrojo ugdymo mokyklų 5-12 kl. mokinių, gavusių PO paslaugų, dalis (proc.) pagal paslaugų formą</a:t>
            </a:r>
          </a:p>
        </c:rich>
      </c:tx>
      <c:layout>
        <c:manualLayout>
          <c:xMode val="edge"/>
          <c:yMode val="edge"/>
          <c:x val="0.14927307337428616"/>
          <c:y val="2.18169116289983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3350763393648868E-2"/>
          <c:y val="0.27998052790939415"/>
          <c:w val="0.90978035640281807"/>
          <c:h val="0.29584955891711384"/>
        </c:manualLayout>
      </c:layout>
      <c:barChart>
        <c:barDir val="col"/>
        <c:grouping val="clustered"/>
        <c:varyColors val="0"/>
        <c:ser>
          <c:idx val="0"/>
          <c:order val="0"/>
          <c:tx>
            <c:strRef>
              <c:f>'PO paslaugas gavę mokiniai'!$C$148</c:f>
              <c:strCache>
                <c:ptCount val="1"/>
                <c:pt idx="0">
                  <c:v>Individuali konsultacija</c:v>
                </c:pt>
              </c:strCache>
            </c:strRef>
          </c:tx>
          <c:spPr>
            <a:solidFill>
              <a:schemeClr val="accent2">
                <a:lumMod val="20000"/>
                <a:lumOff val="80000"/>
              </a:schemeClr>
            </a:solidFill>
            <a:ln>
              <a:noFill/>
            </a:ln>
            <a:effectLst/>
          </c:spPr>
          <c:invertIfNegative val="0"/>
          <c:dLbls>
            <c:dLbl>
              <c:idx val="0"/>
              <c:layout>
                <c:manualLayout>
                  <c:x val="-7.3279377144527926E-3"/>
                  <c:y val="6.2170347240970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0A-4A19-9805-8A6FD8419848}"/>
                </c:ext>
              </c:extLst>
            </c:dLbl>
            <c:dLbl>
              <c:idx val="1"/>
              <c:layout>
                <c:manualLayout>
                  <c:x val="-7.327937714452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0A-4A19-9805-8A6FD8419848}"/>
                </c:ext>
              </c:extLst>
            </c:dLbl>
            <c:dLbl>
              <c:idx val="2"/>
              <c:layout>
                <c:manualLayout>
                  <c:x val="-7.3279377144528602E-3"/>
                  <c:y val="3.10851736204852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0A-4A19-9805-8A6FD84198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mokiniai'!$C$149:$C$151</c:f>
              <c:numCache>
                <c:formatCode>General</c:formatCode>
                <c:ptCount val="3"/>
                <c:pt idx="0">
                  <c:v>31.8</c:v>
                </c:pt>
                <c:pt idx="1">
                  <c:v>34.9</c:v>
                </c:pt>
                <c:pt idx="2">
                  <c:v>37.299999999999997</c:v>
                </c:pt>
              </c:numCache>
            </c:numRef>
          </c:val>
          <c:extLst>
            <c:ext xmlns:c16="http://schemas.microsoft.com/office/drawing/2014/chart" uri="{C3380CC4-5D6E-409C-BE32-E72D297353CC}">
              <c16:uniqueId val="{00000000-AE0A-4A19-9805-8A6FD8419848}"/>
            </c:ext>
          </c:extLst>
        </c:ser>
        <c:ser>
          <c:idx val="1"/>
          <c:order val="1"/>
          <c:tx>
            <c:strRef>
              <c:f>'PO paslaugas gavę mokiniai'!$D$148</c:f>
              <c:strCache>
                <c:ptCount val="1"/>
                <c:pt idx="0">
                  <c:v>PO paslaugos mokinių grupėje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mokiniai'!$D$149:$D$151</c:f>
              <c:numCache>
                <c:formatCode>General</c:formatCode>
                <c:ptCount val="3"/>
                <c:pt idx="0">
                  <c:v>55.5</c:v>
                </c:pt>
                <c:pt idx="1">
                  <c:v>62.1</c:v>
                </c:pt>
                <c:pt idx="2">
                  <c:v>75.2</c:v>
                </c:pt>
              </c:numCache>
            </c:numRef>
          </c:val>
          <c:extLst>
            <c:ext xmlns:c16="http://schemas.microsoft.com/office/drawing/2014/chart" uri="{C3380CC4-5D6E-409C-BE32-E72D297353CC}">
              <c16:uniqueId val="{00000001-AE0A-4A19-9805-8A6FD8419848}"/>
            </c:ext>
          </c:extLst>
        </c:ser>
        <c:ser>
          <c:idx val="2"/>
          <c:order val="2"/>
          <c:tx>
            <c:strRef>
              <c:f>'PO paslaugas gavę mokiniai'!$E$148</c:f>
              <c:strCache>
                <c:ptCount val="1"/>
                <c:pt idx="0">
                  <c:v>Išvykos į įstaigas, įmones ir organizacijas</c:v>
                </c:pt>
              </c:strCache>
            </c:strRef>
          </c:tx>
          <c:spPr>
            <a:solidFill>
              <a:schemeClr val="accent2">
                <a:lumMod val="75000"/>
              </a:schemeClr>
            </a:solidFill>
            <a:ln>
              <a:noFill/>
            </a:ln>
            <a:effectLst/>
          </c:spPr>
          <c:invertIfNegative val="0"/>
          <c:dLbls>
            <c:dLbl>
              <c:idx val="0"/>
              <c:layout>
                <c:manualLayout>
                  <c:x val="4.88529180963518E-3"/>
                  <c:y val="9.32555208614552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0A-4A19-9805-8A6FD8419848}"/>
                </c:ext>
              </c:extLst>
            </c:dLbl>
            <c:dLbl>
              <c:idx val="1"/>
              <c:layout>
                <c:manualLayout>
                  <c:x val="0"/>
                  <c:y val="1.2434069448194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0A-4A19-9805-8A6FD8419848}"/>
                </c:ext>
              </c:extLst>
            </c:dLbl>
            <c:dLbl>
              <c:idx val="2"/>
              <c:layout>
                <c:manualLayout>
                  <c:x val="9.77058361927036E-3"/>
                  <c:y val="1.5542586810242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0A-4A19-9805-8A6FD841984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mokiniai'!$B$149:$B$151</c:f>
              <c:strCache>
                <c:ptCount val="3"/>
                <c:pt idx="0">
                  <c:v>2020-2021 m. m.</c:v>
                </c:pt>
                <c:pt idx="1">
                  <c:v>2021-2022 m. m.</c:v>
                </c:pt>
                <c:pt idx="2">
                  <c:v>2022-2023 m. m. </c:v>
                </c:pt>
              </c:strCache>
            </c:strRef>
          </c:cat>
          <c:val>
            <c:numRef>
              <c:f>'PO paslaugas gavę mokiniai'!$E$149:$E$151</c:f>
              <c:numCache>
                <c:formatCode>General</c:formatCode>
                <c:ptCount val="3"/>
                <c:pt idx="0">
                  <c:v>31.8</c:v>
                </c:pt>
                <c:pt idx="1">
                  <c:v>44</c:v>
                </c:pt>
                <c:pt idx="2">
                  <c:v>56.2</c:v>
                </c:pt>
              </c:numCache>
            </c:numRef>
          </c:val>
          <c:extLst>
            <c:ext xmlns:c16="http://schemas.microsoft.com/office/drawing/2014/chart" uri="{C3380CC4-5D6E-409C-BE32-E72D297353CC}">
              <c16:uniqueId val="{00000002-AE0A-4A19-9805-8A6FD8419848}"/>
            </c:ext>
          </c:extLst>
        </c:ser>
        <c:dLbls>
          <c:showLegendKey val="0"/>
          <c:showVal val="0"/>
          <c:showCatName val="0"/>
          <c:showSerName val="0"/>
          <c:showPercent val="0"/>
          <c:showBubbleSize val="0"/>
        </c:dLbls>
        <c:gapWidth val="219"/>
        <c:axId val="1662652511"/>
        <c:axId val="1498430031"/>
      </c:barChart>
      <c:catAx>
        <c:axId val="166265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498430031"/>
        <c:crosses val="autoZero"/>
        <c:auto val="1"/>
        <c:lblAlgn val="ctr"/>
        <c:lblOffset val="100"/>
        <c:noMultiLvlLbl val="0"/>
      </c:catAx>
      <c:valAx>
        <c:axId val="14984300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2652511"/>
        <c:crosses val="autoZero"/>
        <c:crossBetween val="between"/>
      </c:valAx>
      <c:spPr>
        <a:noFill/>
        <a:ln>
          <a:noFill/>
        </a:ln>
        <a:effectLst/>
      </c:spPr>
    </c:plotArea>
    <c:legend>
      <c:legendPos val="b"/>
      <c:layout>
        <c:manualLayout>
          <c:xMode val="edge"/>
          <c:yMode val="edge"/>
          <c:x val="0.13163073177240234"/>
          <c:y val="0.69714058082867036"/>
          <c:w val="0.80793333495851716"/>
          <c:h val="0.1841458019994691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Profesinio mokymo įstaigų mokinių, gavusių PO paslaugų, dalis (proc.) pagal paslaugų formą</a:t>
            </a:r>
          </a:p>
        </c:rich>
      </c:tx>
      <c:layout>
        <c:manualLayout>
          <c:xMode val="edge"/>
          <c:yMode val="edge"/>
          <c:x val="0.1246171068841876"/>
          <c:y val="2.51408740806258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6580927384076991E-2"/>
          <c:y val="0.27362120598991518"/>
          <c:w val="0.90286351706036749"/>
          <c:h val="0.28953113741044717"/>
        </c:manualLayout>
      </c:layout>
      <c:barChart>
        <c:barDir val="col"/>
        <c:grouping val="clustered"/>
        <c:varyColors val="0"/>
        <c:ser>
          <c:idx val="0"/>
          <c:order val="0"/>
          <c:tx>
            <c:strRef>
              <c:f>'PO paslaugas gavę mokiniai'!$C$166</c:f>
              <c:strCache>
                <c:ptCount val="1"/>
                <c:pt idx="0">
                  <c:v>Individuali konsultacija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mokiniai'!$C$167:$C$169</c:f>
              <c:numCache>
                <c:formatCode>General</c:formatCode>
                <c:ptCount val="3"/>
                <c:pt idx="0">
                  <c:v>25.9</c:v>
                </c:pt>
                <c:pt idx="1">
                  <c:v>9.1999999999999993</c:v>
                </c:pt>
                <c:pt idx="2">
                  <c:v>18.8</c:v>
                </c:pt>
              </c:numCache>
            </c:numRef>
          </c:val>
          <c:extLst>
            <c:ext xmlns:c16="http://schemas.microsoft.com/office/drawing/2014/chart" uri="{C3380CC4-5D6E-409C-BE32-E72D297353CC}">
              <c16:uniqueId val="{00000000-5E20-44AC-AA44-147D8A3C4D25}"/>
            </c:ext>
          </c:extLst>
        </c:ser>
        <c:ser>
          <c:idx val="1"/>
          <c:order val="1"/>
          <c:tx>
            <c:strRef>
              <c:f>'PO paslaugas gavę mokiniai'!$D$166</c:f>
              <c:strCache>
                <c:ptCount val="1"/>
                <c:pt idx="0">
                  <c:v>PO paslaugos mokinių grupėje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mokiniai'!$D$167:$D$169</c:f>
              <c:numCache>
                <c:formatCode>General</c:formatCode>
                <c:ptCount val="3"/>
                <c:pt idx="0">
                  <c:v>35.4</c:v>
                </c:pt>
                <c:pt idx="1">
                  <c:v>16.2</c:v>
                </c:pt>
                <c:pt idx="2">
                  <c:v>34</c:v>
                </c:pt>
              </c:numCache>
            </c:numRef>
          </c:val>
          <c:extLst>
            <c:ext xmlns:c16="http://schemas.microsoft.com/office/drawing/2014/chart" uri="{C3380CC4-5D6E-409C-BE32-E72D297353CC}">
              <c16:uniqueId val="{00000001-5E20-44AC-AA44-147D8A3C4D25}"/>
            </c:ext>
          </c:extLst>
        </c:ser>
        <c:ser>
          <c:idx val="2"/>
          <c:order val="2"/>
          <c:tx>
            <c:strRef>
              <c:f>'PO paslaugas gavę mokiniai'!$E$166</c:f>
              <c:strCache>
                <c:ptCount val="1"/>
                <c:pt idx="0">
                  <c:v>Išvykos į įstaigas, įmones ir organizacijas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paslaugas gavę mokiniai'!$B$167:$B$169</c:f>
              <c:strCache>
                <c:ptCount val="3"/>
                <c:pt idx="0">
                  <c:v>2020-2021 m. m.</c:v>
                </c:pt>
                <c:pt idx="1">
                  <c:v>2021-2022 m. m.</c:v>
                </c:pt>
                <c:pt idx="2">
                  <c:v>2022-2023 m. m.</c:v>
                </c:pt>
              </c:strCache>
            </c:strRef>
          </c:cat>
          <c:val>
            <c:numRef>
              <c:f>'PO paslaugas gavę mokiniai'!$E$167:$E$169</c:f>
              <c:numCache>
                <c:formatCode>General</c:formatCode>
                <c:ptCount val="3"/>
                <c:pt idx="0">
                  <c:v>25</c:v>
                </c:pt>
                <c:pt idx="1">
                  <c:v>11.7</c:v>
                </c:pt>
                <c:pt idx="2">
                  <c:v>29.6</c:v>
                </c:pt>
              </c:numCache>
            </c:numRef>
          </c:val>
          <c:extLst>
            <c:ext xmlns:c16="http://schemas.microsoft.com/office/drawing/2014/chart" uri="{C3380CC4-5D6E-409C-BE32-E72D297353CC}">
              <c16:uniqueId val="{00000002-5E20-44AC-AA44-147D8A3C4D25}"/>
            </c:ext>
          </c:extLst>
        </c:ser>
        <c:dLbls>
          <c:showLegendKey val="0"/>
          <c:showVal val="0"/>
          <c:showCatName val="0"/>
          <c:showSerName val="0"/>
          <c:showPercent val="0"/>
          <c:showBubbleSize val="0"/>
        </c:dLbls>
        <c:gapWidth val="219"/>
        <c:overlap val="-27"/>
        <c:axId val="1669348223"/>
        <c:axId val="1669347263"/>
      </c:barChart>
      <c:catAx>
        <c:axId val="166934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9347263"/>
        <c:crosses val="autoZero"/>
        <c:auto val="1"/>
        <c:lblAlgn val="ctr"/>
        <c:lblOffset val="100"/>
        <c:noMultiLvlLbl val="0"/>
      </c:catAx>
      <c:valAx>
        <c:axId val="166934726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66934822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ayout>
        <c:manualLayout>
          <c:xMode val="edge"/>
          <c:yMode val="edge"/>
          <c:x val="0.16755472638449107"/>
          <c:y val="0.67411617279153824"/>
          <c:w val="0.78647696622913488"/>
          <c:h val="0.1975742861753133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8-12 kl. mokinių, gavusių PO paslaugas regioniniuose karjeros centruose, skaičius (vnt.)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2466337844588503"/>
          <c:y val="0.19295027717189625"/>
          <c:w val="0.8387487654817205"/>
          <c:h val="0.45253619329581674"/>
        </c:manualLayout>
      </c:layout>
      <c:barChart>
        <c:barDir val="col"/>
        <c:grouping val="clustered"/>
        <c:varyColors val="0"/>
        <c:ser>
          <c:idx val="0"/>
          <c:order val="0"/>
          <c:tx>
            <c:strRef>
              <c:f>RKC!$B$10</c:f>
              <c:strCache>
                <c:ptCount val="1"/>
                <c:pt idx="0">
                  <c:v>Individuali konsultacija</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RKC!$B$11:$B$12</c:f>
              <c:numCache>
                <c:formatCode>General</c:formatCode>
                <c:ptCount val="2"/>
                <c:pt idx="0">
                  <c:v>1366</c:v>
                </c:pt>
                <c:pt idx="1">
                  <c:v>2959</c:v>
                </c:pt>
              </c:numCache>
            </c:numRef>
          </c:val>
          <c:extLst>
            <c:ext xmlns:c16="http://schemas.microsoft.com/office/drawing/2014/chart" uri="{C3380CC4-5D6E-409C-BE32-E72D297353CC}">
              <c16:uniqueId val="{00000000-4B6F-493C-8C56-A62CEC29C571}"/>
            </c:ext>
          </c:extLst>
        </c:ser>
        <c:ser>
          <c:idx val="1"/>
          <c:order val="1"/>
          <c:tx>
            <c:strRef>
              <c:f>RKC!$C$10</c:f>
              <c:strCache>
                <c:ptCount val="1"/>
                <c:pt idx="0">
                  <c:v>Grupinė konsultacija</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RKC!$C$11:$C$12</c:f>
              <c:numCache>
                <c:formatCode>#,##0</c:formatCode>
                <c:ptCount val="2"/>
                <c:pt idx="0">
                  <c:v>25199</c:v>
                </c:pt>
                <c:pt idx="1">
                  <c:v>38582</c:v>
                </c:pt>
              </c:numCache>
            </c:numRef>
          </c:val>
          <c:extLst>
            <c:ext xmlns:c16="http://schemas.microsoft.com/office/drawing/2014/chart" uri="{C3380CC4-5D6E-409C-BE32-E72D297353CC}">
              <c16:uniqueId val="{00000001-4B6F-493C-8C56-A62CEC29C571}"/>
            </c:ext>
          </c:extLst>
        </c:ser>
        <c:ser>
          <c:idx val="2"/>
          <c:order val="2"/>
          <c:tx>
            <c:strRef>
              <c:f>RKC!$D$10</c:f>
              <c:strCache>
                <c:ptCount val="1"/>
                <c:pt idx="0">
                  <c:v>Profesinio veiklinimo vizitai</c:v>
                </c:pt>
              </c:strCache>
            </c:strRef>
          </c:tx>
          <c:spPr>
            <a:solidFill>
              <a:schemeClr val="accent2">
                <a:lumMod val="75000"/>
              </a:schemeClr>
            </a:solidFill>
            <a:ln>
              <a:noFill/>
            </a:ln>
            <a:effectLst/>
          </c:spPr>
          <c:invertIfNegative val="0"/>
          <c:dLbls>
            <c:dLbl>
              <c:idx val="1"/>
              <c:layout>
                <c:manualLayout>
                  <c:x val="9.2167687859245912E-3"/>
                  <c:y val="-5.25567464012214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6F-493C-8C56-A62CEC29C57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RKC!$A$11:$A$12</c:f>
              <c:strCache>
                <c:ptCount val="2"/>
                <c:pt idx="0">
                  <c:v>2022 m. </c:v>
                </c:pt>
                <c:pt idx="1">
                  <c:v>2023 m. </c:v>
                </c:pt>
              </c:strCache>
            </c:strRef>
          </c:cat>
          <c:val>
            <c:numRef>
              <c:f>RKC!$D$11:$D$12</c:f>
              <c:numCache>
                <c:formatCode>#,##0</c:formatCode>
                <c:ptCount val="2"/>
                <c:pt idx="0" formatCode="General">
                  <c:v>4765</c:v>
                </c:pt>
                <c:pt idx="1">
                  <c:v>17892</c:v>
                </c:pt>
              </c:numCache>
            </c:numRef>
          </c:val>
          <c:extLst>
            <c:ext xmlns:c16="http://schemas.microsoft.com/office/drawing/2014/chart" uri="{C3380CC4-5D6E-409C-BE32-E72D297353CC}">
              <c16:uniqueId val="{00000002-4B6F-493C-8C56-A62CEC29C571}"/>
            </c:ext>
          </c:extLst>
        </c:ser>
        <c:dLbls>
          <c:showLegendKey val="0"/>
          <c:showVal val="0"/>
          <c:showCatName val="0"/>
          <c:showSerName val="0"/>
          <c:showPercent val="0"/>
          <c:showBubbleSize val="0"/>
        </c:dLbls>
        <c:gapWidth val="219"/>
        <c:axId val="1391580847"/>
        <c:axId val="1391582767"/>
      </c:barChart>
      <c:catAx>
        <c:axId val="139158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1582767"/>
        <c:crosses val="autoZero"/>
        <c:auto val="1"/>
        <c:lblAlgn val="ctr"/>
        <c:lblOffset val="100"/>
        <c:noMultiLvlLbl val="0"/>
      </c:catAx>
      <c:valAx>
        <c:axId val="13915827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1580847"/>
        <c:crosses val="autoZero"/>
        <c:crossBetween val="between"/>
      </c:valAx>
      <c:spPr>
        <a:noFill/>
        <a:ln>
          <a:noFill/>
        </a:ln>
        <a:effectLst/>
      </c:spPr>
    </c:plotArea>
    <c:legend>
      <c:legendPos val="b"/>
      <c:layout>
        <c:manualLayout>
          <c:xMode val="edge"/>
          <c:yMode val="edge"/>
          <c:x val="8.4196658761921707E-3"/>
          <c:y val="0.72335130839367345"/>
          <c:w val="0.98930146572125977"/>
          <c:h val="0.107021497000468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a:latin typeface="Arial" panose="020B0604020202020204" pitchFamily="34" charset="0"/>
                <a:cs typeface="Arial" panose="020B0604020202020204" pitchFamily="34" charset="0"/>
              </a:rPr>
              <a:t>Bendradarbiavimo sutarčių, pasirašytų tarp regioninių karjeros centrų ir švietimo įstaigų, skaičius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0288507878523893"/>
          <c:y val="0.32352612572517597"/>
          <c:w val="0.85573804099143114"/>
          <c:h val="0.43128568170465176"/>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RKC!$C$26:$D$26</c:f>
              <c:strCache>
                <c:ptCount val="2"/>
                <c:pt idx="0">
                  <c:v>2022 m. </c:v>
                </c:pt>
                <c:pt idx="1">
                  <c:v>2023 m. </c:v>
                </c:pt>
              </c:strCache>
            </c:strRef>
          </c:cat>
          <c:val>
            <c:numRef>
              <c:f>RKC!$C$27:$D$27</c:f>
              <c:numCache>
                <c:formatCode>General</c:formatCode>
                <c:ptCount val="2"/>
                <c:pt idx="0">
                  <c:v>403</c:v>
                </c:pt>
                <c:pt idx="1">
                  <c:v>201</c:v>
                </c:pt>
              </c:numCache>
            </c:numRef>
          </c:val>
          <c:extLst>
            <c:ext xmlns:c16="http://schemas.microsoft.com/office/drawing/2014/chart" uri="{C3380CC4-5D6E-409C-BE32-E72D297353CC}">
              <c16:uniqueId val="{00000000-2B89-40B3-9EB2-171BCCC0C47B}"/>
            </c:ext>
          </c:extLst>
        </c:ser>
        <c:dLbls>
          <c:showLegendKey val="0"/>
          <c:showVal val="0"/>
          <c:showCatName val="0"/>
          <c:showSerName val="0"/>
          <c:showPercent val="0"/>
          <c:showBubbleSize val="0"/>
        </c:dLbls>
        <c:gapWidth val="219"/>
        <c:overlap val="-27"/>
        <c:axId val="1243384208"/>
        <c:axId val="1243379888"/>
      </c:barChart>
      <c:catAx>
        <c:axId val="124338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243379888"/>
        <c:crosses val="autoZero"/>
        <c:auto val="1"/>
        <c:lblAlgn val="ctr"/>
        <c:lblOffset val="100"/>
        <c:noMultiLvlLbl val="0"/>
      </c:catAx>
      <c:valAx>
        <c:axId val="1243379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24338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Vidutinės vienam mokiniui tekusios PO lėšos (Eur/mokiniui) pagal institucijos tipą</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9214266721081177E-2"/>
          <c:y val="0.173059815628819"/>
          <c:w val="0.90174201989151326"/>
          <c:h val="0.48365002926307105"/>
        </c:manualLayout>
      </c:layout>
      <c:barChart>
        <c:barDir val="col"/>
        <c:grouping val="clustered"/>
        <c:varyColors val="0"/>
        <c:ser>
          <c:idx val="1"/>
          <c:order val="1"/>
          <c:tx>
            <c:strRef>
              <c:f>'PO lėšos'!$C$23</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lėšos'!$A$24:$A$26</c:f>
              <c:strCache>
                <c:ptCount val="3"/>
                <c:pt idx="0">
                  <c:v>2020-2021 m. m. </c:v>
                </c:pt>
                <c:pt idx="1">
                  <c:v>2021-2022 m. m.</c:v>
                </c:pt>
                <c:pt idx="2">
                  <c:v>2022-2023 m.m. </c:v>
                </c:pt>
              </c:strCache>
            </c:strRef>
          </c:cat>
          <c:val>
            <c:numRef>
              <c:f>'PO lėšos'!$C$24:$C$26</c:f>
              <c:numCache>
                <c:formatCode>General</c:formatCode>
                <c:ptCount val="3"/>
                <c:pt idx="0">
                  <c:v>1.37</c:v>
                </c:pt>
                <c:pt idx="1">
                  <c:v>1.95</c:v>
                </c:pt>
                <c:pt idx="2">
                  <c:v>2.5299999999999998</c:v>
                </c:pt>
              </c:numCache>
            </c:numRef>
          </c:val>
          <c:extLst>
            <c:ext xmlns:c16="http://schemas.microsoft.com/office/drawing/2014/chart" uri="{C3380CC4-5D6E-409C-BE32-E72D297353CC}">
              <c16:uniqueId val="{00000000-76BE-4B5C-B3C6-FA8DF277A064}"/>
            </c:ext>
          </c:extLst>
        </c:ser>
        <c:ser>
          <c:idx val="2"/>
          <c:order val="2"/>
          <c:tx>
            <c:strRef>
              <c:f>'PO lėšos'!$D$23</c:f>
              <c:strCache>
                <c:ptCount val="1"/>
                <c:pt idx="0">
                  <c:v>Profesinio mokymo įstaigos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lėšos'!$A$24:$A$26</c:f>
              <c:strCache>
                <c:ptCount val="3"/>
                <c:pt idx="0">
                  <c:v>2020-2021 m. m. </c:v>
                </c:pt>
                <c:pt idx="1">
                  <c:v>2021-2022 m. m.</c:v>
                </c:pt>
                <c:pt idx="2">
                  <c:v>2022-2023 m.m. </c:v>
                </c:pt>
              </c:strCache>
            </c:strRef>
          </c:cat>
          <c:val>
            <c:numRef>
              <c:f>'PO lėšos'!$D$24:$D$26</c:f>
              <c:numCache>
                <c:formatCode>General</c:formatCode>
                <c:ptCount val="3"/>
                <c:pt idx="0">
                  <c:v>0.87</c:v>
                </c:pt>
                <c:pt idx="1">
                  <c:v>0.54</c:v>
                </c:pt>
                <c:pt idx="2">
                  <c:v>1.65</c:v>
                </c:pt>
              </c:numCache>
            </c:numRef>
          </c:val>
          <c:extLst>
            <c:ext xmlns:c16="http://schemas.microsoft.com/office/drawing/2014/chart" uri="{C3380CC4-5D6E-409C-BE32-E72D297353CC}">
              <c16:uniqueId val="{00000001-76BE-4B5C-B3C6-FA8DF277A064}"/>
            </c:ext>
          </c:extLst>
        </c:ser>
        <c:dLbls>
          <c:showLegendKey val="0"/>
          <c:showVal val="0"/>
          <c:showCatName val="0"/>
          <c:showSerName val="0"/>
          <c:showPercent val="0"/>
          <c:showBubbleSize val="0"/>
        </c:dLbls>
        <c:gapWidth val="219"/>
        <c:overlap val="-27"/>
        <c:axId val="608114208"/>
        <c:axId val="608115648"/>
        <c:extLst>
          <c:ext xmlns:c15="http://schemas.microsoft.com/office/drawing/2012/chart" uri="{02D57815-91ED-43cb-92C2-25804820EDAC}">
            <c15:filteredBarSeries>
              <c15:ser>
                <c:idx val="0"/>
                <c:order val="0"/>
                <c:tx>
                  <c:strRef>
                    <c:extLst>
                      <c:ext uri="{02D57815-91ED-43cb-92C2-25804820EDAC}">
                        <c15:formulaRef>
                          <c15:sqref>'PO lėšos'!$B$23</c15:sqref>
                        </c15:formulaRef>
                      </c:ext>
                    </c:extLst>
                    <c:strCache>
                      <c:ptCount val="1"/>
                    </c:strCache>
                  </c:strRef>
                </c:tx>
                <c:spPr>
                  <a:solidFill>
                    <a:schemeClr val="accent1"/>
                  </a:solidFill>
                  <a:ln>
                    <a:noFill/>
                  </a:ln>
                  <a:effectLst/>
                </c:spPr>
                <c:invertIfNegative val="0"/>
                <c:cat>
                  <c:strRef>
                    <c:extLst>
                      <c:ext uri="{02D57815-91ED-43cb-92C2-25804820EDAC}">
                        <c15:formulaRef>
                          <c15:sqref>'PO lėšos'!$A$24:$A$26</c15:sqref>
                        </c15:formulaRef>
                      </c:ext>
                    </c:extLst>
                    <c:strCache>
                      <c:ptCount val="3"/>
                      <c:pt idx="0">
                        <c:v>2020-2021 m. m. </c:v>
                      </c:pt>
                      <c:pt idx="1">
                        <c:v>2021-2022 m. m.</c:v>
                      </c:pt>
                      <c:pt idx="2">
                        <c:v>2022-2023 m.m. </c:v>
                      </c:pt>
                    </c:strCache>
                  </c:strRef>
                </c:cat>
                <c:val>
                  <c:numRef>
                    <c:extLst>
                      <c:ext uri="{02D57815-91ED-43cb-92C2-25804820EDAC}">
                        <c15:formulaRef>
                          <c15:sqref>'PO lėšos'!$B$24:$B$26</c15:sqref>
                        </c15:formulaRef>
                      </c:ext>
                    </c:extLst>
                    <c:numCache>
                      <c:formatCode>General</c:formatCode>
                      <c:ptCount val="3"/>
                    </c:numCache>
                  </c:numRef>
                </c:val>
                <c:extLst>
                  <c:ext xmlns:c16="http://schemas.microsoft.com/office/drawing/2014/chart" uri="{C3380CC4-5D6E-409C-BE32-E72D297353CC}">
                    <c16:uniqueId val="{00000002-76BE-4B5C-B3C6-FA8DF277A064}"/>
                  </c:ext>
                </c:extLst>
              </c15:ser>
            </c15:filteredBarSeries>
          </c:ext>
        </c:extLst>
      </c:barChart>
      <c:catAx>
        <c:axId val="60811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5648"/>
        <c:crosses val="autoZero"/>
        <c:auto val="1"/>
        <c:lblAlgn val="ctr"/>
        <c:lblOffset val="100"/>
        <c:noMultiLvlLbl val="0"/>
      </c:catAx>
      <c:valAx>
        <c:axId val="608115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4208"/>
        <c:crosses val="autoZero"/>
        <c:crossBetween val="between"/>
      </c:valAx>
      <c:spPr>
        <a:noFill/>
        <a:ln>
          <a:noFill/>
        </a:ln>
        <a:effectLst/>
      </c:spPr>
    </c:plotArea>
    <c:legend>
      <c:legendPos val="b"/>
      <c:layout>
        <c:manualLayout>
          <c:xMode val="edge"/>
          <c:yMode val="edge"/>
          <c:x val="9.7526170007386725E-2"/>
          <c:y val="0.74358557756901988"/>
          <c:w val="0.89999981288946274"/>
          <c:h val="6.15704070496964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Mokinių pažintinei veiklai ir PO panaudotų klasės krepšelio lėšų suma (Eur)*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4980818895800521"/>
          <c:y val="0.14534561854011691"/>
          <c:w val="0.82055841036002353"/>
          <c:h val="0.43729190067927021"/>
        </c:manualLayout>
      </c:layout>
      <c:barChart>
        <c:barDir val="col"/>
        <c:grouping val="clustered"/>
        <c:varyColors val="0"/>
        <c:ser>
          <c:idx val="1"/>
          <c:order val="1"/>
          <c:tx>
            <c:strRef>
              <c:f>'PO lėšos'!$C$8</c:f>
              <c:strCache>
                <c:ptCount val="1"/>
                <c:pt idx="0">
                  <c:v>Bendrojo ugdymo mokyklos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lėšos'!$A$9:$A$11</c:f>
              <c:strCache>
                <c:ptCount val="3"/>
                <c:pt idx="0">
                  <c:v>2020-2021 m. m. </c:v>
                </c:pt>
                <c:pt idx="1">
                  <c:v>2021-2022 m. m.</c:v>
                </c:pt>
                <c:pt idx="2">
                  <c:v>2022-2023 m. m. </c:v>
                </c:pt>
              </c:strCache>
            </c:strRef>
          </c:cat>
          <c:val>
            <c:numRef>
              <c:f>'PO lėšos'!$C$9:$C$11</c:f>
              <c:numCache>
                <c:formatCode>#,##0.00</c:formatCode>
                <c:ptCount val="3"/>
                <c:pt idx="0">
                  <c:v>274150.3</c:v>
                </c:pt>
                <c:pt idx="1">
                  <c:v>409242.9</c:v>
                </c:pt>
                <c:pt idx="2">
                  <c:v>538150.9</c:v>
                </c:pt>
              </c:numCache>
            </c:numRef>
          </c:val>
          <c:extLst>
            <c:ext xmlns:c16="http://schemas.microsoft.com/office/drawing/2014/chart" uri="{C3380CC4-5D6E-409C-BE32-E72D297353CC}">
              <c16:uniqueId val="{00000000-5F63-43CB-93C7-FC3A9D245D1D}"/>
            </c:ext>
          </c:extLst>
        </c:ser>
        <c:ser>
          <c:idx val="2"/>
          <c:order val="2"/>
          <c:tx>
            <c:strRef>
              <c:f>'PO lėšos'!$D$8</c:f>
              <c:strCache>
                <c:ptCount val="1"/>
                <c:pt idx="0">
                  <c:v>Profesinio mokymo įstaigos</c:v>
                </c:pt>
              </c:strCache>
            </c:strRef>
          </c:tx>
          <c:spPr>
            <a:solidFill>
              <a:schemeClr val="accent2">
                <a:lumMod val="75000"/>
              </a:schemeClr>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2-5F63-43CB-93C7-FC3A9D245D1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 lėšos'!$A$9:$A$11</c:f>
              <c:strCache>
                <c:ptCount val="3"/>
                <c:pt idx="0">
                  <c:v>2020-2021 m. m. </c:v>
                </c:pt>
                <c:pt idx="1">
                  <c:v>2021-2022 m. m.</c:v>
                </c:pt>
                <c:pt idx="2">
                  <c:v>2022-2023 m. m. </c:v>
                </c:pt>
              </c:strCache>
            </c:strRef>
          </c:cat>
          <c:val>
            <c:numRef>
              <c:f>'PO lėšos'!$D$9:$D$11</c:f>
              <c:numCache>
                <c:formatCode>#,##0.00</c:formatCode>
                <c:ptCount val="3"/>
                <c:pt idx="0">
                  <c:v>23380.400000000001</c:v>
                </c:pt>
                <c:pt idx="1">
                  <c:v>17809.7</c:v>
                </c:pt>
                <c:pt idx="2">
                  <c:v>54714.2</c:v>
                </c:pt>
              </c:numCache>
            </c:numRef>
          </c:val>
          <c:extLst>
            <c:ext xmlns:c16="http://schemas.microsoft.com/office/drawing/2014/chart" uri="{C3380CC4-5D6E-409C-BE32-E72D297353CC}">
              <c16:uniqueId val="{00000003-5F63-43CB-93C7-FC3A9D245D1D}"/>
            </c:ext>
          </c:extLst>
        </c:ser>
        <c:dLbls>
          <c:showLegendKey val="0"/>
          <c:showVal val="0"/>
          <c:showCatName val="0"/>
          <c:showSerName val="0"/>
          <c:showPercent val="0"/>
          <c:showBubbleSize val="0"/>
        </c:dLbls>
        <c:gapWidth val="219"/>
        <c:overlap val="-27"/>
        <c:axId val="523560976"/>
        <c:axId val="523557136"/>
        <c:extLst>
          <c:ext xmlns:c15="http://schemas.microsoft.com/office/drawing/2012/chart" uri="{02D57815-91ED-43cb-92C2-25804820EDAC}">
            <c15:filteredBarSeries>
              <c15:ser>
                <c:idx val="0"/>
                <c:order val="0"/>
                <c:tx>
                  <c:strRef>
                    <c:extLst>
                      <c:ext uri="{02D57815-91ED-43cb-92C2-25804820EDAC}">
                        <c15:formulaRef>
                          <c15:sqref>'PO lėšos'!$B$8</c15:sqref>
                        </c15:formulaRef>
                      </c:ext>
                    </c:extLst>
                    <c:strCache>
                      <c:ptCount val="1"/>
                    </c:strCache>
                  </c:strRef>
                </c:tx>
                <c:spPr>
                  <a:solidFill>
                    <a:schemeClr val="accent1"/>
                  </a:solidFill>
                  <a:ln>
                    <a:noFill/>
                  </a:ln>
                  <a:effectLst/>
                </c:spPr>
                <c:invertIfNegative val="0"/>
                <c:cat>
                  <c:strRef>
                    <c:extLst>
                      <c:ext uri="{02D57815-91ED-43cb-92C2-25804820EDAC}">
                        <c15:formulaRef>
                          <c15:sqref>'PO lėšos'!$A$9:$A$11</c15:sqref>
                        </c15:formulaRef>
                      </c:ext>
                    </c:extLst>
                    <c:strCache>
                      <c:ptCount val="3"/>
                      <c:pt idx="0">
                        <c:v>2020-2021 m. m. </c:v>
                      </c:pt>
                      <c:pt idx="1">
                        <c:v>2021-2022 m. m.</c:v>
                      </c:pt>
                      <c:pt idx="2">
                        <c:v>2022-2023 m. m. </c:v>
                      </c:pt>
                    </c:strCache>
                  </c:strRef>
                </c:cat>
                <c:val>
                  <c:numRef>
                    <c:extLst>
                      <c:ext uri="{02D57815-91ED-43cb-92C2-25804820EDAC}">
                        <c15:formulaRef>
                          <c15:sqref>'PO lėšos'!$B$9:$B$11</c15:sqref>
                        </c15:formulaRef>
                      </c:ext>
                    </c:extLst>
                    <c:numCache>
                      <c:formatCode>General</c:formatCode>
                      <c:ptCount val="3"/>
                    </c:numCache>
                  </c:numRef>
                </c:val>
                <c:extLst>
                  <c:ext xmlns:c16="http://schemas.microsoft.com/office/drawing/2014/chart" uri="{C3380CC4-5D6E-409C-BE32-E72D297353CC}">
                    <c16:uniqueId val="{00000004-5F63-43CB-93C7-FC3A9D245D1D}"/>
                  </c:ext>
                </c:extLst>
              </c15:ser>
            </c15:filteredBarSeries>
          </c:ext>
        </c:extLst>
      </c:barChart>
      <c:catAx>
        <c:axId val="52356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7136"/>
        <c:crosses val="autoZero"/>
        <c:auto val="1"/>
        <c:lblAlgn val="ctr"/>
        <c:lblOffset val="100"/>
        <c:noMultiLvlLbl val="0"/>
      </c:catAx>
      <c:valAx>
        <c:axId val="52355713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0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Entry>
      <c:layout>
        <c:manualLayout>
          <c:xMode val="edge"/>
          <c:yMode val="edge"/>
          <c:x val="2.8362439020630872E-2"/>
          <c:y val="0.67327090249043842"/>
          <c:w val="0.94032368656762533"/>
          <c:h val="7.043498373851933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Karjeros planus rengusių 5-12 kl. mokinių dalis (proc.)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6.6580927384076991E-2"/>
          <c:y val="0.23774957286329637"/>
          <c:w val="0.90286351706036749"/>
          <c:h val="0.43299089158661885"/>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'Mokinių karjeros planai'!$A$3:$A$5</c:f>
              <c:strCache>
                <c:ptCount val="3"/>
                <c:pt idx="0">
                  <c:v>2020-2021  m. m. </c:v>
                </c:pt>
                <c:pt idx="1">
                  <c:v>2021-2022 m. m. </c:v>
                </c:pt>
                <c:pt idx="2">
                  <c:v>2022-2023 m. m. </c:v>
                </c:pt>
              </c:strCache>
            </c:strRef>
          </c:cat>
          <c:val>
            <c:numRef>
              <c:f>'Mokinių karjeros planai'!$B$3:$B$5</c:f>
              <c:numCache>
                <c:formatCode>General</c:formatCode>
                <c:ptCount val="3"/>
              </c:numCache>
            </c:numRef>
          </c:val>
          <c:smooth val="0"/>
          <c:extLst>
            <c:ext xmlns:c16="http://schemas.microsoft.com/office/drawing/2014/chart" uri="{C3380CC4-5D6E-409C-BE32-E72D297353CC}">
              <c16:uniqueId val="{00000000-8766-46BF-BE38-7D83E7B4BFA0}"/>
            </c:ext>
          </c:extLst>
        </c:ser>
        <c:ser>
          <c:idx val="1"/>
          <c:order val="1"/>
          <c:spPr>
            <a:ln w="28575" cap="rnd">
              <a:solidFill>
                <a:schemeClr val="accent2"/>
              </a:solidFill>
              <a:round/>
            </a:ln>
            <a:effectLst/>
          </c:spPr>
          <c:marker>
            <c:symbol val="circle"/>
            <c:size val="5"/>
            <c:spPr>
              <a:solidFill>
                <a:schemeClr val="accent2">
                  <a:lumMod val="75000"/>
                </a:schemeClr>
              </a:solidFill>
              <a:ln w="9525">
                <a:solidFill>
                  <a:schemeClr val="accent2"/>
                </a:solidFill>
              </a:ln>
              <a:effectLst/>
            </c:spPr>
          </c:marker>
          <c:dLbls>
            <c:dLbl>
              <c:idx val="0"/>
              <c:layout>
                <c:manualLayout>
                  <c:x val="-3.3333333333333333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66-46BF-BE38-7D83E7B4BFA0}"/>
                </c:ext>
              </c:extLst>
            </c:dLbl>
            <c:dLbl>
              <c:idx val="1"/>
              <c:layout>
                <c:manualLayout>
                  <c:x val="-2.5000000000000001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66-46BF-BE38-7D83E7B4BF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planai'!$A$3:$A$5</c:f>
              <c:strCache>
                <c:ptCount val="3"/>
                <c:pt idx="0">
                  <c:v>2020-2021  m. m. </c:v>
                </c:pt>
                <c:pt idx="1">
                  <c:v>2021-2022 m. m. </c:v>
                </c:pt>
                <c:pt idx="2">
                  <c:v>2022-2023 m. m. </c:v>
                </c:pt>
              </c:strCache>
            </c:strRef>
          </c:cat>
          <c:val>
            <c:numRef>
              <c:f>'Mokinių karjeros planai'!$C$3:$C$5</c:f>
              <c:numCache>
                <c:formatCode>General</c:formatCode>
                <c:ptCount val="3"/>
                <c:pt idx="0">
                  <c:v>27</c:v>
                </c:pt>
                <c:pt idx="1">
                  <c:v>27</c:v>
                </c:pt>
                <c:pt idx="2">
                  <c:v>39</c:v>
                </c:pt>
              </c:numCache>
            </c:numRef>
          </c:val>
          <c:smooth val="0"/>
          <c:extLst>
            <c:ext xmlns:c16="http://schemas.microsoft.com/office/drawing/2014/chart" uri="{C3380CC4-5D6E-409C-BE32-E72D297353CC}">
              <c16:uniqueId val="{00000003-8766-46BF-BE38-7D83E7B4BFA0}"/>
            </c:ext>
          </c:extLst>
        </c:ser>
        <c:dLbls>
          <c:showLegendKey val="0"/>
          <c:showVal val="0"/>
          <c:showCatName val="0"/>
          <c:showSerName val="0"/>
          <c:showPercent val="0"/>
          <c:showBubbleSize val="0"/>
        </c:dLbls>
        <c:marker val="1"/>
        <c:smooth val="0"/>
        <c:axId val="523558576"/>
        <c:axId val="523555216"/>
      </c:lineChart>
      <c:catAx>
        <c:axId val="52355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5216"/>
        <c:crosses val="autoZero"/>
        <c:auto val="1"/>
        <c:lblAlgn val="ctr"/>
        <c:lblOffset val="100"/>
        <c:noMultiLvlLbl val="0"/>
      </c:catAx>
      <c:valAx>
        <c:axId val="523555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58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latin typeface="Arial" panose="020B0604020202020204" pitchFamily="34" charset="0"/>
                <a:cs typeface="Arial" panose="020B0604020202020204" pitchFamily="34" charset="0"/>
              </a:rPr>
              <a:t>Karjeros planus rengusių 5-12 kl. mokinių dalis (proc.) pagal institucijos tipą</a:t>
            </a:r>
          </a:p>
        </c:rich>
      </c:tx>
      <c:layout>
        <c:manualLayout>
          <c:xMode val="edge"/>
          <c:yMode val="edge"/>
          <c:x val="0.13408223580848028"/>
          <c:y val="5.82240462445633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7321892802299526E-2"/>
          <c:y val="0.28570241495120152"/>
          <c:w val="0.87981109570701765"/>
          <c:h val="0.33314297814277327"/>
        </c:manualLayout>
      </c:layout>
      <c:barChart>
        <c:barDir val="col"/>
        <c:grouping val="clustered"/>
        <c:varyColors val="0"/>
        <c:ser>
          <c:idx val="1"/>
          <c:order val="1"/>
          <c:tx>
            <c:strRef>
              <c:f>'Mokinių karjeros planai'!$C$18</c:f>
              <c:strCache>
                <c:ptCount val="1"/>
                <c:pt idx="0">
                  <c:v>Bendrojo ugdymo mokyklos</c:v>
                </c:pt>
              </c:strCache>
            </c:strRef>
          </c:tx>
          <c:spPr>
            <a:solidFill>
              <a:schemeClr val="accent2">
                <a:lumMod val="40000"/>
                <a:lumOff val="60000"/>
              </a:schemeClr>
            </a:solidFill>
            <a:ln>
              <a:noFill/>
            </a:ln>
            <a:effectLst/>
          </c:spPr>
          <c:invertIfNegative val="0"/>
          <c:dLbls>
            <c:dLbl>
              <c:idx val="0"/>
              <c:tx>
                <c:rich>
                  <a:bodyPr/>
                  <a:lstStyle/>
                  <a:p>
                    <a:r>
                      <a:rPr lang="en-US"/>
                      <a:t>29,6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2B2-44B0-AC59-0AE6F00B8ED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planai'!$A$19:$A$21</c:f>
              <c:strCache>
                <c:ptCount val="3"/>
                <c:pt idx="0">
                  <c:v>2020-2021 m. m.</c:v>
                </c:pt>
                <c:pt idx="1">
                  <c:v>2021-2022 m. m. </c:v>
                </c:pt>
                <c:pt idx="2">
                  <c:v>2022-2023 m. m. </c:v>
                </c:pt>
              </c:strCache>
            </c:strRef>
          </c:cat>
          <c:val>
            <c:numRef>
              <c:f>'Mokinių karjeros planai'!$C$19:$C$21</c:f>
              <c:numCache>
                <c:formatCode>General</c:formatCode>
                <c:ptCount val="3"/>
                <c:pt idx="0">
                  <c:v>29.56</c:v>
                </c:pt>
                <c:pt idx="1">
                  <c:v>29</c:v>
                </c:pt>
                <c:pt idx="2">
                  <c:v>42.5</c:v>
                </c:pt>
              </c:numCache>
            </c:numRef>
          </c:val>
          <c:extLst>
            <c:ext xmlns:c16="http://schemas.microsoft.com/office/drawing/2014/chart" uri="{C3380CC4-5D6E-409C-BE32-E72D297353CC}">
              <c16:uniqueId val="{00000000-9075-4BFE-B4AC-7D2CA0E1BA6C}"/>
            </c:ext>
          </c:extLst>
        </c:ser>
        <c:ser>
          <c:idx val="2"/>
          <c:order val="2"/>
          <c:tx>
            <c:strRef>
              <c:f>'Mokinių karjeros planai'!$D$18</c:f>
              <c:strCache>
                <c:ptCount val="1"/>
                <c:pt idx="0">
                  <c:v>Profesinio mokymo įstaigos</c:v>
                </c:pt>
              </c:strCache>
            </c:strRef>
          </c:tx>
          <c:spPr>
            <a:solidFill>
              <a:schemeClr val="accent2">
                <a:lumMod val="75000"/>
              </a:schemeClr>
            </a:solidFill>
            <a:ln>
              <a:noFill/>
            </a:ln>
            <a:effectLst/>
          </c:spPr>
          <c:invertIfNegative val="0"/>
          <c:dLbls>
            <c:dLbl>
              <c:idx val="0"/>
              <c:tx>
                <c:rich>
                  <a:bodyPr/>
                  <a:lstStyle/>
                  <a:p>
                    <a:r>
                      <a:rPr lang="en-US"/>
                      <a:t>10,9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2B2-44B0-AC59-0AE6F00B8ED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'Mokinių karjeros planai'!$A$19:$A$21</c:f>
              <c:strCache>
                <c:ptCount val="3"/>
                <c:pt idx="0">
                  <c:v>2020-2021 m. m.</c:v>
                </c:pt>
                <c:pt idx="1">
                  <c:v>2021-2022 m. m. </c:v>
                </c:pt>
                <c:pt idx="2">
                  <c:v>2022-2023 m. m. </c:v>
                </c:pt>
              </c:strCache>
            </c:strRef>
          </c:cat>
          <c:val>
            <c:numRef>
              <c:f>'Mokinių karjeros planai'!$D$19:$D$21</c:f>
              <c:numCache>
                <c:formatCode>General</c:formatCode>
                <c:ptCount val="3"/>
                <c:pt idx="0">
                  <c:v>10.93</c:v>
                </c:pt>
                <c:pt idx="1">
                  <c:v>11</c:v>
                </c:pt>
                <c:pt idx="2">
                  <c:v>18</c:v>
                </c:pt>
              </c:numCache>
            </c:numRef>
          </c:val>
          <c:extLst>
            <c:ext xmlns:c16="http://schemas.microsoft.com/office/drawing/2014/chart" uri="{C3380CC4-5D6E-409C-BE32-E72D297353CC}">
              <c16:uniqueId val="{00000001-9075-4BFE-B4AC-7D2CA0E1BA6C}"/>
            </c:ext>
          </c:extLst>
        </c:ser>
        <c:dLbls>
          <c:showLegendKey val="0"/>
          <c:showVal val="0"/>
          <c:showCatName val="0"/>
          <c:showSerName val="0"/>
          <c:showPercent val="0"/>
          <c:showBubbleSize val="0"/>
        </c:dLbls>
        <c:gapWidth val="150"/>
        <c:axId val="228130944"/>
        <c:axId val="228131424"/>
        <c:extLst>
          <c:ext xmlns:c15="http://schemas.microsoft.com/office/drawing/2012/chart" uri="{02D57815-91ED-43cb-92C2-25804820EDAC}">
            <c15:filteredBarSeries>
              <c15:ser>
                <c:idx val="0"/>
                <c:order val="0"/>
                <c:tx>
                  <c:strRef>
                    <c:extLst>
                      <c:ext uri="{02D57815-91ED-43cb-92C2-25804820EDAC}">
                        <c15:formulaRef>
                          <c15:sqref>'Mokinių karjeros planai'!$B$18</c15:sqref>
                        </c15:formulaRef>
                      </c:ext>
                    </c:extLst>
                    <c:strCache>
                      <c:ptCount val="1"/>
                    </c:strCache>
                  </c:strRef>
                </c:tx>
                <c:spPr>
                  <a:solidFill>
                    <a:schemeClr val="accent1"/>
                  </a:solidFill>
                  <a:ln>
                    <a:noFill/>
                  </a:ln>
                  <a:effectLst/>
                </c:spPr>
                <c:invertIfNegative val="0"/>
                <c:cat>
                  <c:strRef>
                    <c:extLst>
                      <c:ext uri="{02D57815-91ED-43cb-92C2-25804820EDAC}">
                        <c15:formulaRef>
                          <c15:sqref>'Mokinių karjeros planai'!$A$19:$A$21</c15:sqref>
                        </c15:formulaRef>
                      </c:ext>
                    </c:extLst>
                    <c:strCache>
                      <c:ptCount val="3"/>
                      <c:pt idx="0">
                        <c:v>2020-2021 m. m.</c:v>
                      </c:pt>
                      <c:pt idx="1">
                        <c:v>2021-2022 m. m. </c:v>
                      </c:pt>
                      <c:pt idx="2">
                        <c:v>2022-2023 m. m. </c:v>
                      </c:pt>
                    </c:strCache>
                  </c:strRef>
                </c:cat>
                <c:val>
                  <c:numRef>
                    <c:extLst>
                      <c:ext uri="{02D57815-91ED-43cb-92C2-25804820EDAC}">
                        <c15:formulaRef>
                          <c15:sqref>'Mokinių karjeros planai'!$B$19:$B$21</c15:sqref>
                        </c15:formulaRef>
                      </c:ext>
                    </c:extLst>
                    <c:numCache>
                      <c:formatCode>General</c:formatCode>
                      <c:ptCount val="3"/>
                    </c:numCache>
                  </c:numRef>
                </c:val>
                <c:extLst>
                  <c:ext xmlns:c16="http://schemas.microsoft.com/office/drawing/2014/chart" uri="{C3380CC4-5D6E-409C-BE32-E72D297353CC}">
                    <c16:uniqueId val="{00000002-9075-4BFE-B4AC-7D2CA0E1BA6C}"/>
                  </c:ext>
                </c:extLst>
              </c15:ser>
            </c15:filteredBarSeries>
          </c:ext>
        </c:extLst>
      </c:barChart>
      <c:catAx>
        <c:axId val="22813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8131424"/>
        <c:crosses val="autoZero"/>
        <c:auto val="1"/>
        <c:lblAlgn val="ctr"/>
        <c:lblOffset val="100"/>
        <c:noMultiLvlLbl val="0"/>
      </c:catAx>
      <c:valAx>
        <c:axId val="2281314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8130944"/>
        <c:crosses val="autoZero"/>
        <c:crossBetween val="between"/>
      </c:valAx>
      <c:spPr>
        <a:noFill/>
        <a:ln>
          <a:noFill/>
        </a:ln>
        <a:effectLst/>
      </c:spPr>
    </c:plotArea>
    <c:legend>
      <c:legendPos val="b"/>
      <c:layout>
        <c:manualLayout>
          <c:xMode val="edge"/>
          <c:yMode val="edge"/>
          <c:x val="4.2311471370560162E-2"/>
          <c:y val="0.7800428188737506"/>
          <c:w val="0.89999981838145182"/>
          <c:h val="7.03411056877957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a:latin typeface="Arial" panose="020B0604020202020204" pitchFamily="34" charset="0"/>
                <a:cs typeface="Arial" panose="020B0604020202020204" pitchFamily="34" charset="0"/>
              </a:rPr>
              <a:t>Mokinių, po 10 kl. netęsiančių mokslo bendrojo ugdymo mokykloje arba profesinio mokymo įstaigoje, dalis (proc.)</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5.5997658571728753E-2"/>
          <c:y val="0.19538141628808661"/>
          <c:w val="0.91779260348812775"/>
          <c:h val="0.44821604755114464"/>
        </c:manualLayout>
      </c:layout>
      <c:barChart>
        <c:barDir val="col"/>
        <c:grouping val="clustered"/>
        <c:varyColors val="0"/>
        <c:ser>
          <c:idx val="0"/>
          <c:order val="0"/>
          <c:tx>
            <c:strRef>
              <c:f>'Iškritę iš sistemos asmenys'!$B$60</c:f>
              <c:strCache>
                <c:ptCount val="1"/>
                <c:pt idx="0">
                  <c:v>Bendrojo ugdymo mokyklos</c:v>
                </c:pt>
              </c:strCache>
            </c:strRef>
          </c:tx>
          <c:spPr>
            <a:solidFill>
              <a:schemeClr val="accent2">
                <a:lumMod val="40000"/>
                <a:lumOff val="60000"/>
              </a:schemeClr>
            </a:solidFill>
            <a:ln>
              <a:noFill/>
            </a:ln>
            <a:effectLst/>
          </c:spPr>
          <c:invertIfNegative val="0"/>
          <c:dLbls>
            <c:dLbl>
              <c:idx val="0"/>
              <c:tx>
                <c:rich>
                  <a:bodyPr/>
                  <a:lstStyle/>
                  <a:p>
                    <a:r>
                      <a:rPr lang="en-US"/>
                      <a:t>1,6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B85-4F13-8A25-000A12232583}"/>
                </c:ext>
              </c:extLst>
            </c:dLbl>
            <c:dLbl>
              <c:idx val="1"/>
              <c:tx>
                <c:rich>
                  <a:bodyPr/>
                  <a:lstStyle/>
                  <a:p>
                    <a:r>
                      <a:rPr lang="en-US"/>
                      <a:t>1,9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B85-4F13-8A25-000A12232583}"/>
                </c:ext>
              </c:extLst>
            </c:dLbl>
            <c:dLbl>
              <c:idx val="2"/>
              <c:tx>
                <c:rich>
                  <a:bodyPr/>
                  <a:lstStyle/>
                  <a:p>
                    <a:r>
                      <a:rPr lang="en-US"/>
                      <a:t>1,3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B85-4F13-8A25-000A122325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asmenys'!$A$61:$A$63</c:f>
              <c:strCache>
                <c:ptCount val="3"/>
                <c:pt idx="0">
                  <c:v>2020-2021 m. m.</c:v>
                </c:pt>
                <c:pt idx="1">
                  <c:v>2021-2022 m. m.</c:v>
                </c:pt>
                <c:pt idx="2">
                  <c:v>2022-2023 m. m. </c:v>
                </c:pt>
              </c:strCache>
            </c:strRef>
          </c:cat>
          <c:val>
            <c:numRef>
              <c:f>'Iškritę iš sistemos asmenys'!$B$61:$B$63</c:f>
              <c:numCache>
                <c:formatCode>General</c:formatCode>
                <c:ptCount val="3"/>
                <c:pt idx="0">
                  <c:v>1.57</c:v>
                </c:pt>
                <c:pt idx="1">
                  <c:v>1.85</c:v>
                </c:pt>
                <c:pt idx="2">
                  <c:v>1.32</c:v>
                </c:pt>
              </c:numCache>
            </c:numRef>
          </c:val>
          <c:extLst>
            <c:ext xmlns:c16="http://schemas.microsoft.com/office/drawing/2014/chart" uri="{C3380CC4-5D6E-409C-BE32-E72D297353CC}">
              <c16:uniqueId val="{00000000-CB85-4F13-8A25-000A12232583}"/>
            </c:ext>
          </c:extLst>
        </c:ser>
        <c:ser>
          <c:idx val="2"/>
          <c:order val="2"/>
          <c:tx>
            <c:strRef>
              <c:f>'Iškritę iš sistemos asmenys'!$D$60</c:f>
              <c:strCache>
                <c:ptCount val="1"/>
                <c:pt idx="0">
                  <c:v>Profesinio mokymo įstaigos</c:v>
                </c:pt>
              </c:strCache>
            </c:strRef>
          </c:tx>
          <c:spPr>
            <a:solidFill>
              <a:schemeClr val="accent2">
                <a:lumMod val="75000"/>
              </a:schemeClr>
            </a:solidFill>
            <a:ln>
              <a:noFill/>
            </a:ln>
            <a:effectLst/>
          </c:spPr>
          <c:invertIfNegative val="0"/>
          <c:dLbls>
            <c:dLbl>
              <c:idx val="0"/>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B85-4F13-8A25-000A12232583}"/>
                </c:ext>
              </c:extLst>
            </c:dLbl>
            <c:dLbl>
              <c:idx val="1"/>
              <c:tx>
                <c:rich>
                  <a:bodyPr/>
                  <a:lstStyle/>
                  <a:p>
                    <a:r>
                      <a:rPr lang="en-US"/>
                      <a:t>4,9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B85-4F13-8A25-000A12232583}"/>
                </c:ext>
              </c:extLst>
            </c:dLbl>
            <c:dLbl>
              <c:idx val="2"/>
              <c:tx>
                <c:rich>
                  <a:bodyPr/>
                  <a:lstStyle/>
                  <a:p>
                    <a:r>
                      <a:rPr lang="en-US"/>
                      <a:t>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B85-4F13-8A25-000A1223258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asmenys'!$A$61:$A$63</c:f>
              <c:strCache>
                <c:ptCount val="3"/>
                <c:pt idx="0">
                  <c:v>2020-2021 m. m.</c:v>
                </c:pt>
                <c:pt idx="1">
                  <c:v>2021-2022 m. m.</c:v>
                </c:pt>
                <c:pt idx="2">
                  <c:v>2022-2023 m. m. </c:v>
                </c:pt>
              </c:strCache>
            </c:strRef>
          </c:cat>
          <c:val>
            <c:numRef>
              <c:f>'Iškritę iš sistemos asmenys'!$D$61:$D$63</c:f>
              <c:numCache>
                <c:formatCode>General</c:formatCode>
                <c:ptCount val="3"/>
                <c:pt idx="0">
                  <c:v>4.04</c:v>
                </c:pt>
                <c:pt idx="1">
                  <c:v>4.8600000000000003</c:v>
                </c:pt>
                <c:pt idx="2">
                  <c:v>4.03</c:v>
                </c:pt>
              </c:numCache>
            </c:numRef>
          </c:val>
          <c:extLst>
            <c:ext xmlns:c16="http://schemas.microsoft.com/office/drawing/2014/chart" uri="{C3380CC4-5D6E-409C-BE32-E72D297353CC}">
              <c16:uniqueId val="{00000001-CB85-4F13-8A25-000A12232583}"/>
            </c:ext>
          </c:extLst>
        </c:ser>
        <c:dLbls>
          <c:showLegendKey val="0"/>
          <c:showVal val="0"/>
          <c:showCatName val="0"/>
          <c:showSerName val="0"/>
          <c:showPercent val="0"/>
          <c:showBubbleSize val="0"/>
        </c:dLbls>
        <c:gapWidth val="219"/>
        <c:overlap val="-27"/>
        <c:axId val="433725696"/>
        <c:axId val="433730976"/>
        <c:extLst>
          <c:ext xmlns:c15="http://schemas.microsoft.com/office/drawing/2012/chart" uri="{02D57815-91ED-43cb-92C2-25804820EDAC}">
            <c15:filteredBarSeries>
              <c15:ser>
                <c:idx val="1"/>
                <c:order val="1"/>
                <c:tx>
                  <c:strRef>
                    <c:extLst>
                      <c:ext uri="{02D57815-91ED-43cb-92C2-25804820EDAC}">
                        <c15:formulaRef>
                          <c15:sqref>'Iškritę iš sistemos asmenys'!$C$60</c15:sqref>
                        </c15:formulaRef>
                      </c:ext>
                    </c:extLst>
                    <c:strCache>
                      <c:ptCount val="1"/>
                    </c:strCache>
                  </c:strRef>
                </c:tx>
                <c:spPr>
                  <a:solidFill>
                    <a:schemeClr val="accent2"/>
                  </a:solidFill>
                  <a:ln>
                    <a:noFill/>
                  </a:ln>
                  <a:effectLst/>
                </c:spPr>
                <c:invertIfNegative val="0"/>
                <c:cat>
                  <c:strRef>
                    <c:extLst>
                      <c:ext uri="{02D57815-91ED-43cb-92C2-25804820EDAC}">
                        <c15:formulaRef>
                          <c15:sqref>'Iškritę iš sistemos asmenys'!$A$61:$A$63</c15:sqref>
                        </c15:formulaRef>
                      </c:ext>
                    </c:extLst>
                    <c:strCache>
                      <c:ptCount val="3"/>
                      <c:pt idx="0">
                        <c:v>2020-2021 m. m.</c:v>
                      </c:pt>
                      <c:pt idx="1">
                        <c:v>2021-2022 m. m.</c:v>
                      </c:pt>
                      <c:pt idx="2">
                        <c:v>2022-2023 m. m. </c:v>
                      </c:pt>
                    </c:strCache>
                  </c:strRef>
                </c:cat>
                <c:val>
                  <c:numRef>
                    <c:extLst>
                      <c:ext uri="{02D57815-91ED-43cb-92C2-25804820EDAC}">
                        <c15:formulaRef>
                          <c15:sqref>'Iškritę iš sistemos asmenys'!$C$61:$C$63</c15:sqref>
                        </c15:formulaRef>
                      </c:ext>
                    </c:extLst>
                    <c:numCache>
                      <c:formatCode>General</c:formatCode>
                      <c:ptCount val="3"/>
                    </c:numCache>
                  </c:numRef>
                </c:val>
                <c:extLst>
                  <c:ext xmlns:c16="http://schemas.microsoft.com/office/drawing/2014/chart" uri="{C3380CC4-5D6E-409C-BE32-E72D297353CC}">
                    <c16:uniqueId val="{00000002-CB85-4F13-8A25-000A12232583}"/>
                  </c:ext>
                </c:extLst>
              </c15:ser>
            </c15:filteredBarSeries>
          </c:ext>
        </c:extLst>
      </c:barChart>
      <c:catAx>
        <c:axId val="43372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433730976"/>
        <c:crosses val="autoZero"/>
        <c:auto val="1"/>
        <c:lblAlgn val="ctr"/>
        <c:lblOffset val="100"/>
        <c:noMultiLvlLbl val="0"/>
      </c:catAx>
      <c:valAx>
        <c:axId val="4337309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433725696"/>
        <c:crosses val="autoZero"/>
        <c:crossBetween val="between"/>
      </c:valAx>
      <c:spPr>
        <a:noFill/>
        <a:ln>
          <a:noFill/>
        </a:ln>
        <a:effectLst/>
      </c:spPr>
    </c:plotArea>
    <c:legend>
      <c:legendPos val="b"/>
      <c:layout>
        <c:manualLayout>
          <c:xMode val="edge"/>
          <c:yMode val="edge"/>
          <c:x val="6.1913517245519765E-2"/>
          <c:y val="0.72585704727550682"/>
          <c:w val="0.9"/>
          <c:h val="9.9880478913702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a:latin typeface="Arial" panose="020B0604020202020204" pitchFamily="34" charset="0"/>
                <a:cs typeface="Arial" panose="020B0604020202020204" pitchFamily="34" charset="0"/>
              </a:rPr>
              <a:t>Mokinių, po 12 kl. netęsiančių mokslo profesinio mokymo įstaigoje, kolegijoje arba universitete, dalis (proc.)</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6.6580927384076991E-2"/>
          <c:y val="0.28715368521776957"/>
          <c:w val="0.90286351706036749"/>
          <c:h val="0.43994748944374618"/>
        </c:manualLayout>
      </c:layout>
      <c:barChart>
        <c:barDir val="col"/>
        <c:grouping val="clustered"/>
        <c:varyColors val="0"/>
        <c:ser>
          <c:idx val="0"/>
          <c:order val="0"/>
          <c:spPr>
            <a:solidFill>
              <a:schemeClr val="accent2">
                <a:lumMod val="40000"/>
                <a:lumOff val="60000"/>
              </a:schemeClr>
            </a:solidFill>
            <a:ln>
              <a:solidFill>
                <a:schemeClr val="accent2">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'Iškritę iš sistemos asmenys'!$A$78:$A$80</c:f>
              <c:strCache>
                <c:ptCount val="3"/>
                <c:pt idx="0">
                  <c:v>2020-2021 m. m. </c:v>
                </c:pt>
                <c:pt idx="1">
                  <c:v>2021-2022 m. m. </c:v>
                </c:pt>
                <c:pt idx="2">
                  <c:v>2022-2023 m. m.</c:v>
                </c:pt>
              </c:strCache>
            </c:strRef>
          </c:cat>
          <c:val>
            <c:numRef>
              <c:f>'Iškritę iš sistemos asmenys'!$B$78:$B$80</c:f>
              <c:numCache>
                <c:formatCode>General</c:formatCode>
                <c:ptCount val="3"/>
                <c:pt idx="0">
                  <c:v>10.6</c:v>
                </c:pt>
                <c:pt idx="1">
                  <c:v>13.9</c:v>
                </c:pt>
                <c:pt idx="2">
                  <c:v>12.2</c:v>
                </c:pt>
              </c:numCache>
            </c:numRef>
          </c:val>
          <c:extLst>
            <c:ext xmlns:c16="http://schemas.microsoft.com/office/drawing/2014/chart" uri="{C3380CC4-5D6E-409C-BE32-E72D297353CC}">
              <c16:uniqueId val="{00000000-8383-4688-B31F-86C6D3E0BFE9}"/>
            </c:ext>
          </c:extLst>
        </c:ser>
        <c:dLbls>
          <c:showLegendKey val="0"/>
          <c:showVal val="0"/>
          <c:showCatName val="0"/>
          <c:showSerName val="0"/>
          <c:showPercent val="0"/>
          <c:showBubbleSize val="0"/>
        </c:dLbls>
        <c:gapWidth val="219"/>
        <c:overlap val="-27"/>
        <c:axId val="139817552"/>
        <c:axId val="139818032"/>
      </c:barChart>
      <c:catAx>
        <c:axId val="13981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818032"/>
        <c:crosses val="autoZero"/>
        <c:auto val="1"/>
        <c:lblAlgn val="ctr"/>
        <c:lblOffset val="100"/>
        <c:noMultiLvlLbl val="0"/>
      </c:catAx>
      <c:valAx>
        <c:axId val="139818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3981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Niekur nedirbančių ir nesimokančių 15-24 m. asmenų dalis (proc.) ES šalyse 2023 m.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4.4074321373098913E-2"/>
          <c:y val="0.10325697849011764"/>
          <c:w val="0.9398597607523772"/>
          <c:h val="0.40631412500168446"/>
        </c:manualLayout>
      </c:layout>
      <c:barChart>
        <c:barDir val="col"/>
        <c:grouping val="clustered"/>
        <c:varyColors val="0"/>
        <c:ser>
          <c:idx val="0"/>
          <c:order val="0"/>
          <c:spPr>
            <a:solidFill>
              <a:schemeClr val="accent2">
                <a:lumMod val="40000"/>
                <a:lumOff val="60000"/>
              </a:schemeClr>
            </a:solidFill>
            <a:ln>
              <a:noFill/>
            </a:ln>
            <a:effectLst/>
          </c:spPr>
          <c:invertIfNegative val="0"/>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1-6DB0-4AC2-B534-98D84AAEB3B4}"/>
              </c:ext>
            </c:extLst>
          </c:dPt>
          <c:dPt>
            <c:idx val="14"/>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6DB0-4AC2-B534-98D84AAEB3B4}"/>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B0-4AC2-B534-98D84AAEB3B4}"/>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B0-4AC2-B534-98D84AAEB3B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NEET!$B$145:$AI$145</c:f>
              <c:strCache>
                <c:ptCount val="34"/>
                <c:pt idx="0">
                  <c:v>Turkija</c:v>
                </c:pt>
                <c:pt idx="1">
                  <c:v>Rumunija</c:v>
                </c:pt>
                <c:pt idx="2">
                  <c:v>Bosnija ir Hercogovina</c:v>
                </c:pt>
                <c:pt idx="3">
                  <c:v>Lietuva</c:v>
                </c:pt>
                <c:pt idx="4">
                  <c:v>Italija</c:v>
                </c:pt>
                <c:pt idx="5">
                  <c:v>Serbija</c:v>
                </c:pt>
                <c:pt idx="6">
                  <c:v>Kipras</c:v>
                </c:pt>
                <c:pt idx="7">
                  <c:v>Graikija</c:v>
                </c:pt>
                <c:pt idx="8">
                  <c:v>Bulgarija</c:v>
                </c:pt>
                <c:pt idx="9">
                  <c:v>Prancūzija</c:v>
                </c:pt>
                <c:pt idx="10">
                  <c:v>Ispanija</c:v>
                </c:pt>
                <c:pt idx="11">
                  <c:v>Vengrija</c:v>
                </c:pt>
                <c:pt idx="12">
                  <c:v>Kroatija</c:v>
                </c:pt>
                <c:pt idx="13">
                  <c:v>Estija</c:v>
                </c:pt>
                <c:pt idx="14">
                  <c:v>ES vidurkis</c:v>
                </c:pt>
                <c:pt idx="15">
                  <c:v>Slovakija</c:v>
                </c:pt>
                <c:pt idx="16">
                  <c:v>Liuksemburgas</c:v>
                </c:pt>
                <c:pt idx="17">
                  <c:v>Austrija</c:v>
                </c:pt>
                <c:pt idx="18">
                  <c:v>Malta</c:v>
                </c:pt>
                <c:pt idx="19">
                  <c:v>Portugalija</c:v>
                </c:pt>
                <c:pt idx="20">
                  <c:v>Suomija</c:v>
                </c:pt>
                <c:pt idx="21">
                  <c:v>Šveicarija</c:v>
                </c:pt>
                <c:pt idx="22">
                  <c:v>Vokietija</c:v>
                </c:pt>
                <c:pt idx="23">
                  <c:v>Slovėnija</c:v>
                </c:pt>
                <c:pt idx="24">
                  <c:v>Latvija</c:v>
                </c:pt>
                <c:pt idx="25">
                  <c:v>Danija</c:v>
                </c:pt>
                <c:pt idx="26">
                  <c:v>Lenkija</c:v>
                </c:pt>
                <c:pt idx="27">
                  <c:v>Belgija</c:v>
                </c:pt>
                <c:pt idx="28">
                  <c:v>Airija</c:v>
                </c:pt>
                <c:pt idx="29">
                  <c:v>Čekija</c:v>
                </c:pt>
                <c:pt idx="30">
                  <c:v>Norvegija</c:v>
                </c:pt>
                <c:pt idx="31">
                  <c:v>Švedija</c:v>
                </c:pt>
                <c:pt idx="32">
                  <c:v>Islandija</c:v>
                </c:pt>
                <c:pt idx="33">
                  <c:v>Nyderlandai</c:v>
                </c:pt>
              </c:strCache>
            </c:strRef>
          </c:cat>
          <c:val>
            <c:numRef>
              <c:f>NEET!$B$146:$AI$146</c:f>
              <c:numCache>
                <c:formatCode>General</c:formatCode>
                <c:ptCount val="34"/>
                <c:pt idx="0">
                  <c:v>22.4</c:v>
                </c:pt>
                <c:pt idx="1">
                  <c:v>16.5</c:v>
                </c:pt>
                <c:pt idx="2">
                  <c:v>16.5</c:v>
                </c:pt>
                <c:pt idx="3">
                  <c:v>13.5</c:v>
                </c:pt>
                <c:pt idx="4">
                  <c:v>12.7</c:v>
                </c:pt>
                <c:pt idx="5">
                  <c:v>12.4</c:v>
                </c:pt>
                <c:pt idx="6">
                  <c:v>11.9</c:v>
                </c:pt>
                <c:pt idx="7">
                  <c:v>11.6</c:v>
                </c:pt>
                <c:pt idx="8">
                  <c:v>11.4</c:v>
                </c:pt>
                <c:pt idx="9">
                  <c:v>10.5</c:v>
                </c:pt>
                <c:pt idx="10">
                  <c:v>9.9</c:v>
                </c:pt>
                <c:pt idx="11">
                  <c:v>9.8000000000000007</c:v>
                </c:pt>
                <c:pt idx="12">
                  <c:v>9.8000000000000007</c:v>
                </c:pt>
                <c:pt idx="13">
                  <c:v>9.6</c:v>
                </c:pt>
                <c:pt idx="14">
                  <c:v>9.1999999999999993</c:v>
                </c:pt>
                <c:pt idx="15">
                  <c:v>8.9</c:v>
                </c:pt>
                <c:pt idx="16">
                  <c:v>8.9</c:v>
                </c:pt>
                <c:pt idx="17">
                  <c:v>8.6999999999999993</c:v>
                </c:pt>
                <c:pt idx="18">
                  <c:v>8.1999999999999993</c:v>
                </c:pt>
                <c:pt idx="19">
                  <c:v>7.9</c:v>
                </c:pt>
                <c:pt idx="20">
                  <c:v>7.7</c:v>
                </c:pt>
                <c:pt idx="21">
                  <c:v>7.6</c:v>
                </c:pt>
                <c:pt idx="22">
                  <c:v>7.5</c:v>
                </c:pt>
                <c:pt idx="23">
                  <c:v>7.3</c:v>
                </c:pt>
                <c:pt idx="24">
                  <c:v>7.2</c:v>
                </c:pt>
                <c:pt idx="25">
                  <c:v>7.1</c:v>
                </c:pt>
                <c:pt idx="26">
                  <c:v>6.9</c:v>
                </c:pt>
                <c:pt idx="27">
                  <c:v>6.7</c:v>
                </c:pt>
                <c:pt idx="28">
                  <c:v>6.5</c:v>
                </c:pt>
                <c:pt idx="29">
                  <c:v>6.3</c:v>
                </c:pt>
                <c:pt idx="30">
                  <c:v>5.4</c:v>
                </c:pt>
                <c:pt idx="31">
                  <c:v>5.0999999999999996</c:v>
                </c:pt>
                <c:pt idx="32">
                  <c:v>3.8</c:v>
                </c:pt>
                <c:pt idx="33">
                  <c:v>3.3</c:v>
                </c:pt>
              </c:numCache>
            </c:numRef>
          </c:val>
          <c:extLst>
            <c:ext xmlns:c16="http://schemas.microsoft.com/office/drawing/2014/chart" uri="{C3380CC4-5D6E-409C-BE32-E72D297353CC}">
              <c16:uniqueId val="{00000004-6DB0-4AC2-B534-98D84AAEB3B4}"/>
            </c:ext>
          </c:extLst>
        </c:ser>
        <c:dLbls>
          <c:showLegendKey val="0"/>
          <c:showVal val="0"/>
          <c:showCatName val="0"/>
          <c:showSerName val="0"/>
          <c:showPercent val="0"/>
          <c:showBubbleSize val="0"/>
        </c:dLbls>
        <c:gapWidth val="219"/>
        <c:overlap val="-27"/>
        <c:axId val="2098896272"/>
        <c:axId val="2098891952"/>
      </c:barChart>
      <c:catAx>
        <c:axId val="209889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98891952"/>
        <c:crosses val="autoZero"/>
        <c:auto val="1"/>
        <c:lblAlgn val="ctr"/>
        <c:lblOffset val="100"/>
        <c:noMultiLvlLbl val="0"/>
      </c:catAx>
      <c:valAx>
        <c:axId val="20988919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9889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Karjeros specialistų etatų skaičius šalyje (vnt.)</a:t>
            </a:r>
          </a:p>
        </c:rich>
      </c:tx>
      <c:layout>
        <c:manualLayout>
          <c:xMode val="edge"/>
          <c:yMode val="edge"/>
          <c:x val="0.11923288606938075"/>
          <c:y val="3.0828846899981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0236614173228346"/>
          <c:y val="0.31258994275625263"/>
          <c:w val="0.86707830271216102"/>
          <c:h val="0.3614492147342468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skaičius ir etatai'!$A$40:$A$42</c:f>
              <c:strCache>
                <c:ptCount val="3"/>
                <c:pt idx="0">
                  <c:v>2020-2021 m. m.</c:v>
                </c:pt>
                <c:pt idx="1">
                  <c:v>2021-2022 m. m.</c:v>
                </c:pt>
                <c:pt idx="2">
                  <c:v>2022-2023 m. m. </c:v>
                </c:pt>
              </c:strCache>
            </c:strRef>
          </c:cat>
          <c:val>
            <c:numRef>
              <c:f>'KS skaičius ir etatai'!$B$40:$B$42</c:f>
              <c:numCache>
                <c:formatCode>General</c:formatCode>
                <c:ptCount val="3"/>
                <c:pt idx="0">
                  <c:v>74.108999999999995</c:v>
                </c:pt>
                <c:pt idx="1">
                  <c:v>119.5</c:v>
                </c:pt>
                <c:pt idx="2">
                  <c:v>349.48</c:v>
                </c:pt>
              </c:numCache>
            </c:numRef>
          </c:val>
          <c:extLst>
            <c:ext xmlns:c16="http://schemas.microsoft.com/office/drawing/2014/chart" uri="{C3380CC4-5D6E-409C-BE32-E72D297353CC}">
              <c16:uniqueId val="{00000000-4362-4F8E-BE6E-BA8F54251041}"/>
            </c:ext>
          </c:extLst>
        </c:ser>
        <c:dLbls>
          <c:showLegendKey val="0"/>
          <c:showVal val="0"/>
          <c:showCatName val="0"/>
          <c:showSerName val="0"/>
          <c:showPercent val="0"/>
          <c:showBubbleSize val="0"/>
        </c:dLbls>
        <c:gapWidth val="219"/>
        <c:overlap val="-27"/>
        <c:axId val="1741565919"/>
        <c:axId val="1741566399"/>
      </c:barChart>
      <c:catAx>
        <c:axId val="174156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741566399"/>
        <c:crosses val="autoZero"/>
        <c:auto val="1"/>
        <c:lblAlgn val="ctr"/>
        <c:lblOffset val="100"/>
        <c:noMultiLvlLbl val="0"/>
      </c:catAx>
      <c:valAx>
        <c:axId val="17415663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1741565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Švietimo įstaigose dirbančių karjeros specialistų skaičius šalyje (vnt.)</a:t>
            </a:r>
          </a:p>
        </c:rich>
      </c:tx>
      <c:layout>
        <c:manualLayout>
          <c:xMode val="edge"/>
          <c:yMode val="edge"/>
          <c:x val="0.11946166753310425"/>
          <c:y val="7.87811565395329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0.12855634898236301"/>
          <c:y val="0.33854062761523007"/>
          <c:w val="0.842050324324918"/>
          <c:h val="0.3772751933294305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skaičius ir etatai'!$A$5:$A$7</c:f>
              <c:strCache>
                <c:ptCount val="3"/>
                <c:pt idx="0">
                  <c:v>2022 10 01</c:v>
                </c:pt>
                <c:pt idx="1">
                  <c:v>2023 10 01</c:v>
                </c:pt>
                <c:pt idx="2">
                  <c:v>2024 10 01</c:v>
                </c:pt>
              </c:strCache>
            </c:strRef>
          </c:cat>
          <c:val>
            <c:numRef>
              <c:f>'KS skaičius ir etatai'!$B$5:$B$7</c:f>
              <c:numCache>
                <c:formatCode>General</c:formatCode>
                <c:ptCount val="3"/>
                <c:pt idx="0">
                  <c:v>154</c:v>
                </c:pt>
                <c:pt idx="1">
                  <c:v>420</c:v>
                </c:pt>
                <c:pt idx="2">
                  <c:v>433</c:v>
                </c:pt>
              </c:numCache>
            </c:numRef>
          </c:val>
          <c:extLst>
            <c:ext xmlns:c16="http://schemas.microsoft.com/office/drawing/2014/chart" uri="{C3380CC4-5D6E-409C-BE32-E72D297353CC}">
              <c16:uniqueId val="{00000000-D8EF-4D0D-AAA1-3B865F781417}"/>
            </c:ext>
          </c:extLst>
        </c:ser>
        <c:dLbls>
          <c:showLegendKey val="0"/>
          <c:showVal val="0"/>
          <c:showCatName val="0"/>
          <c:showSerName val="0"/>
          <c:showPercent val="0"/>
          <c:showBubbleSize val="0"/>
        </c:dLbls>
        <c:gapWidth val="219"/>
        <c:overlap val="-27"/>
        <c:axId val="582665200"/>
        <c:axId val="582665680"/>
      </c:barChart>
      <c:catAx>
        <c:axId val="58266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82665680"/>
        <c:crosses val="autoZero"/>
        <c:auto val="1"/>
        <c:lblAlgn val="ctr"/>
        <c:lblOffset val="100"/>
        <c:noMultiLvlLbl val="0"/>
      </c:catAx>
      <c:valAx>
        <c:axId val="5826656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82665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lt-LT" b="1" dirty="0">
                <a:latin typeface="Arial" panose="020B0604020202020204" pitchFamily="34" charset="0"/>
                <a:cs typeface="Arial" panose="020B0604020202020204" pitchFamily="34" charset="0"/>
              </a:rPr>
              <a:t>Karjeros specialistų, turinčių aukštąjį išsilavinimą PO srityje, dalis (proc.)</a:t>
            </a:r>
          </a:p>
        </c:rich>
      </c:tx>
      <c:layout>
        <c:manualLayout>
          <c:xMode val="edge"/>
          <c:yMode val="edge"/>
          <c:x val="0.15821901628170851"/>
          <c:y val="3.376437312143210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title>
    <c:autoTitleDeleted val="0"/>
    <c:plotArea>
      <c:layout>
        <c:manualLayout>
          <c:layoutTarget val="inner"/>
          <c:xMode val="edge"/>
          <c:yMode val="edge"/>
          <c:x val="9.482775312938492E-2"/>
          <c:y val="0.3190255656911346"/>
          <c:w val="0.88924741954291864"/>
          <c:h val="0.40033604252277061"/>
        </c:manualLayout>
      </c:layout>
      <c:lineChart>
        <c:grouping val="standard"/>
        <c:varyColors val="0"/>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9444390934080225E-2"/>
                  <c:y val="-5.4577173464049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D8-4FC8-97AC-1DF6C8CEBFAB}"/>
                </c:ext>
              </c:extLst>
            </c:dLbl>
            <c:dLbl>
              <c:idx val="1"/>
              <c:layout>
                <c:manualLayout>
                  <c:x val="-6.3998874091573427E-2"/>
                  <c:y val="-6.3366226876847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8-4FC8-97AC-1DF6C8CEBF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išsilavinimas'!$A$1:$A$3</c:f>
              <c:strCache>
                <c:ptCount val="3"/>
                <c:pt idx="0">
                  <c:v>2020-2021 m. m. </c:v>
                </c:pt>
                <c:pt idx="1">
                  <c:v>2021-2022 m. m.</c:v>
                </c:pt>
                <c:pt idx="2">
                  <c:v>2022-2023 m. m. </c:v>
                </c:pt>
              </c:strCache>
            </c:strRef>
          </c:cat>
          <c:val>
            <c:numRef>
              <c:f>'KS išsilavinimas'!$C$1:$C$3</c:f>
              <c:numCache>
                <c:formatCode>General</c:formatCode>
                <c:ptCount val="3"/>
                <c:pt idx="0">
                  <c:v>12.1</c:v>
                </c:pt>
                <c:pt idx="1">
                  <c:v>15</c:v>
                </c:pt>
                <c:pt idx="2">
                  <c:v>23</c:v>
                </c:pt>
              </c:numCache>
            </c:numRef>
          </c:val>
          <c:smooth val="0"/>
          <c:extLst>
            <c:ext xmlns:c16="http://schemas.microsoft.com/office/drawing/2014/chart" uri="{C3380CC4-5D6E-409C-BE32-E72D297353CC}">
              <c16:uniqueId val="{00000001-8FD8-4FC8-97AC-1DF6C8CEBFAB}"/>
            </c:ext>
          </c:extLst>
        </c:ser>
        <c:dLbls>
          <c:showLegendKey val="0"/>
          <c:showVal val="0"/>
          <c:showCatName val="0"/>
          <c:showSerName val="0"/>
          <c:showPercent val="0"/>
          <c:showBubbleSize val="0"/>
        </c:dLbls>
        <c:marker val="1"/>
        <c:smooth val="0"/>
        <c:axId val="2089310560"/>
        <c:axId val="220188048"/>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'KS išsilavinimas'!$A$1:$A$3</c15:sqref>
                        </c15:formulaRef>
                      </c:ext>
                    </c:extLst>
                    <c:strCache>
                      <c:ptCount val="3"/>
                      <c:pt idx="0">
                        <c:v>2020-2021 m. m. </c:v>
                      </c:pt>
                      <c:pt idx="1">
                        <c:v>2021-2022 m. m.</c:v>
                      </c:pt>
                      <c:pt idx="2">
                        <c:v>2022-2023 m. m. </c:v>
                      </c:pt>
                    </c:strCache>
                  </c:strRef>
                </c:cat>
                <c:val>
                  <c:numRef>
                    <c:extLst>
                      <c:ext uri="{02D57815-91ED-43cb-92C2-25804820EDAC}">
                        <c15:formulaRef>
                          <c15:sqref>'KS išsilavinimas'!$B$1:$B$3</c15:sqref>
                        </c15:formulaRef>
                      </c:ext>
                    </c:extLst>
                    <c:numCache>
                      <c:formatCode>General</c:formatCode>
                      <c:ptCount val="3"/>
                    </c:numCache>
                  </c:numRef>
                </c:val>
                <c:smooth val="0"/>
                <c:extLst>
                  <c:ext xmlns:c16="http://schemas.microsoft.com/office/drawing/2014/chart" uri="{C3380CC4-5D6E-409C-BE32-E72D297353CC}">
                    <c16:uniqueId val="{00000002-8FD8-4FC8-97AC-1DF6C8CEBFAB}"/>
                  </c:ext>
                </c:extLst>
              </c15:ser>
            </c15:filteredLineSeries>
          </c:ext>
        </c:extLst>
      </c:lineChart>
      <c:catAx>
        <c:axId val="208931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20188048"/>
        <c:crosses val="autoZero"/>
        <c:auto val="1"/>
        <c:lblAlgn val="ctr"/>
        <c:lblOffset val="100"/>
        <c:noMultiLvlLbl val="0"/>
      </c:catAx>
      <c:valAx>
        <c:axId val="220188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208931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1" dirty="0">
                <a:latin typeface="Arial" panose="020B0604020202020204" pitchFamily="34" charset="0"/>
                <a:cs typeface="Arial" panose="020B0604020202020204" pitchFamily="34" charset="0"/>
              </a:rPr>
              <a:t>Naujų (darbo patirtis iki 2 m.) ir patyrusių (daugiau nei 2 m. darbo patirtis) karjeros specialistų dalis (proc.) </a:t>
            </a:r>
          </a:p>
        </c:rich>
      </c:tx>
      <c:layout>
        <c:manualLayout>
          <c:xMode val="edge"/>
          <c:yMode val="edge"/>
          <c:x val="0.16266057785467411"/>
          <c:y val="6.91377022381483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11751050283151908"/>
          <c:y val="0.33605745039752233"/>
          <c:w val="0.86522699324094288"/>
          <c:h val="0.31676394517115497"/>
        </c:manualLayout>
      </c:layout>
      <c:barChart>
        <c:barDir val="col"/>
        <c:grouping val="clustered"/>
        <c:varyColors val="0"/>
        <c:ser>
          <c:idx val="0"/>
          <c:order val="0"/>
          <c:tx>
            <c:strRef>
              <c:f>'KS darbo patirtis '!$B$3</c:f>
              <c:strCache>
                <c:ptCount val="1"/>
                <c:pt idx="0">
                  <c:v>Darbo patirtis iki 2 m.</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darbo patirtis '!$A$4:$A$6</c:f>
              <c:strCache>
                <c:ptCount val="3"/>
                <c:pt idx="0">
                  <c:v>2020-2021 m. m. </c:v>
                </c:pt>
                <c:pt idx="1">
                  <c:v>2021-2022 m. m. </c:v>
                </c:pt>
                <c:pt idx="2">
                  <c:v>2022-2023 m. m.  </c:v>
                </c:pt>
              </c:strCache>
            </c:strRef>
          </c:cat>
          <c:val>
            <c:numRef>
              <c:f>'KS darbo patirtis '!$B$4:$B$6</c:f>
              <c:numCache>
                <c:formatCode>General</c:formatCode>
                <c:ptCount val="3"/>
                <c:pt idx="0">
                  <c:v>28</c:v>
                </c:pt>
                <c:pt idx="1">
                  <c:v>30</c:v>
                </c:pt>
                <c:pt idx="2">
                  <c:v>62</c:v>
                </c:pt>
              </c:numCache>
            </c:numRef>
          </c:val>
          <c:extLst>
            <c:ext xmlns:c16="http://schemas.microsoft.com/office/drawing/2014/chart" uri="{C3380CC4-5D6E-409C-BE32-E72D297353CC}">
              <c16:uniqueId val="{00000000-9E22-442C-8316-4A5A16A88489}"/>
            </c:ext>
          </c:extLst>
        </c:ser>
        <c:ser>
          <c:idx val="1"/>
          <c:order val="1"/>
          <c:tx>
            <c:strRef>
              <c:f>'KS darbo patirtis '!$C$3</c:f>
              <c:strCache>
                <c:ptCount val="1"/>
                <c:pt idx="0">
                  <c:v>Daugiau nei 2 m. darbo patirtis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darbo patirtis '!$A$4:$A$6</c:f>
              <c:strCache>
                <c:ptCount val="3"/>
                <c:pt idx="0">
                  <c:v>2020-2021 m. m. </c:v>
                </c:pt>
                <c:pt idx="1">
                  <c:v>2021-2022 m. m. </c:v>
                </c:pt>
                <c:pt idx="2">
                  <c:v>2022-2023 m. m.  </c:v>
                </c:pt>
              </c:strCache>
            </c:strRef>
          </c:cat>
          <c:val>
            <c:numRef>
              <c:f>'KS darbo patirtis '!$C$4:$C$6</c:f>
              <c:numCache>
                <c:formatCode>General</c:formatCode>
                <c:ptCount val="3"/>
                <c:pt idx="0">
                  <c:v>72</c:v>
                </c:pt>
                <c:pt idx="1">
                  <c:v>70</c:v>
                </c:pt>
                <c:pt idx="2">
                  <c:v>38</c:v>
                </c:pt>
              </c:numCache>
            </c:numRef>
          </c:val>
          <c:extLst>
            <c:ext xmlns:c16="http://schemas.microsoft.com/office/drawing/2014/chart" uri="{C3380CC4-5D6E-409C-BE32-E72D297353CC}">
              <c16:uniqueId val="{00000001-9E22-442C-8316-4A5A16A88489}"/>
            </c:ext>
          </c:extLst>
        </c:ser>
        <c:dLbls>
          <c:showLegendKey val="0"/>
          <c:showVal val="0"/>
          <c:showCatName val="0"/>
          <c:showSerName val="0"/>
          <c:showPercent val="0"/>
          <c:showBubbleSize val="0"/>
        </c:dLbls>
        <c:gapWidth val="219"/>
        <c:overlap val="-27"/>
        <c:axId val="608110848"/>
        <c:axId val="608122368"/>
      </c:barChart>
      <c:catAx>
        <c:axId val="60811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22368"/>
        <c:crosses val="autoZero"/>
        <c:auto val="1"/>
        <c:lblAlgn val="ctr"/>
        <c:lblOffset val="100"/>
        <c:noMultiLvlLbl val="0"/>
      </c:catAx>
      <c:valAx>
        <c:axId val="6081223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608110848"/>
        <c:crosses val="autoZero"/>
        <c:crossBetween val="between"/>
      </c:valAx>
      <c:spPr>
        <a:noFill/>
        <a:ln>
          <a:noFill/>
        </a:ln>
        <a:effectLst/>
      </c:spPr>
    </c:plotArea>
    <c:legend>
      <c:legendPos val="b"/>
      <c:layout>
        <c:manualLayout>
          <c:xMode val="edge"/>
          <c:yMode val="edge"/>
          <c:x val="2.4176816737587956E-2"/>
          <c:y val="0.73979570807039463"/>
          <c:w val="0.95754615048118985"/>
          <c:h val="0.1461754830426352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b="1" dirty="0">
                <a:solidFill>
                  <a:schemeClr val="tx1">
                    <a:lumMod val="65000"/>
                    <a:lumOff val="35000"/>
                  </a:schemeClr>
                </a:solidFill>
                <a:latin typeface="Arial" panose="020B0604020202020204" pitchFamily="34" charset="0"/>
                <a:cs typeface="Arial" panose="020B0604020202020204" pitchFamily="34" charset="0"/>
              </a:rPr>
              <a:t>Vidutinis karjeros specialistės (-o) kvalifikacijos tobulinimui skirtų valandų skaičius (ak. val.)</a:t>
            </a:r>
          </a:p>
        </c:rich>
      </c:tx>
      <c:layout>
        <c:manualLayout>
          <c:xMode val="edge"/>
          <c:yMode val="edge"/>
          <c:x val="0.11173154294052653"/>
          <c:y val="6.11459224142923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3378737926516395E-2"/>
          <c:y val="0.36914930244728761"/>
          <c:w val="0.89019685039370078"/>
          <c:h val="0.34138525843191797"/>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kvalifikacijos tobulinimas'!$A$3:$A$5</c:f>
              <c:strCache>
                <c:ptCount val="3"/>
                <c:pt idx="0">
                  <c:v>2020-2021 m. m. </c:v>
                </c:pt>
                <c:pt idx="1">
                  <c:v>2021-2022 m. m. </c:v>
                </c:pt>
                <c:pt idx="2">
                  <c:v>2022-2023 m. m. </c:v>
                </c:pt>
              </c:strCache>
            </c:strRef>
          </c:cat>
          <c:val>
            <c:numRef>
              <c:f>'KS kvalifikacijos tobulinimas'!$B$3:$B$5</c:f>
              <c:numCache>
                <c:formatCode>General</c:formatCode>
                <c:ptCount val="3"/>
                <c:pt idx="0">
                  <c:v>11.6</c:v>
                </c:pt>
                <c:pt idx="1">
                  <c:v>12</c:v>
                </c:pt>
                <c:pt idx="2">
                  <c:v>133.6</c:v>
                </c:pt>
              </c:numCache>
            </c:numRef>
          </c:val>
          <c:extLst>
            <c:ext xmlns:c16="http://schemas.microsoft.com/office/drawing/2014/chart" uri="{C3380CC4-5D6E-409C-BE32-E72D297353CC}">
              <c16:uniqueId val="{00000000-B0E3-46CA-9875-0BDA1733C7D4}"/>
            </c:ext>
          </c:extLst>
        </c:ser>
        <c:dLbls>
          <c:showLegendKey val="0"/>
          <c:showVal val="0"/>
          <c:showCatName val="0"/>
          <c:showSerName val="0"/>
          <c:showPercent val="0"/>
          <c:showBubbleSize val="0"/>
        </c:dLbls>
        <c:gapWidth val="219"/>
        <c:overlap val="-27"/>
        <c:axId val="523561456"/>
        <c:axId val="523563856"/>
      </c:barChart>
      <c:catAx>
        <c:axId val="52356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3856"/>
        <c:crosses val="autoZero"/>
        <c:auto val="1"/>
        <c:lblAlgn val="ctr"/>
        <c:lblOffset val="100"/>
        <c:noMultiLvlLbl val="0"/>
      </c:catAx>
      <c:valAx>
        <c:axId val="523563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t-LT"/>
          </a:p>
        </c:txPr>
        <c:crossAx val="523561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0.60439</cdr:x>
      <cdr:y>0.86255</cdr:y>
    </cdr:from>
    <cdr:to>
      <cdr:x>0.9747</cdr:x>
      <cdr:y>0.98464</cdr:y>
    </cdr:to>
    <cdr:sp macro="" textlink="">
      <cdr:nvSpPr>
        <cdr:cNvPr id="2" name="Rectangle 1">
          <a:extLst xmlns:a="http://schemas.openxmlformats.org/drawingml/2006/main">
            <a:ext uri="{FF2B5EF4-FFF2-40B4-BE49-F238E27FC236}">
              <a16:creationId xmlns:a16="http://schemas.microsoft.com/office/drawing/2014/main" id="{2F779C6B-D7B4-B4CD-18AF-9D98ED1EA4FA}"/>
            </a:ext>
          </a:extLst>
        </cdr:cNvPr>
        <cdr:cNvSpPr/>
      </cdr:nvSpPr>
      <cdr:spPr>
        <a:xfrm xmlns:a="http://schemas.openxmlformats.org/drawingml/2006/main">
          <a:off x="3390889" y="2747163"/>
          <a:ext cx="2077599" cy="388847"/>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0.xml><?xml version="1.0" encoding="utf-8"?>
<c:userShapes xmlns:c="http://schemas.openxmlformats.org/drawingml/2006/chart">
  <cdr:relSizeAnchor xmlns:cdr="http://schemas.openxmlformats.org/drawingml/2006/chartDrawing">
    <cdr:from>
      <cdr:x>0.46972</cdr:x>
      <cdr:y>0.86771</cdr:y>
    </cdr:from>
    <cdr:to>
      <cdr:x>0.95381</cdr:x>
      <cdr:y>0.95767</cdr:y>
    </cdr:to>
    <cdr:sp macro="" textlink="">
      <cdr:nvSpPr>
        <cdr:cNvPr id="2" name="Rectangle 1">
          <a:extLst xmlns:a="http://schemas.openxmlformats.org/drawingml/2006/main">
            <a:ext uri="{FF2B5EF4-FFF2-40B4-BE49-F238E27FC236}">
              <a16:creationId xmlns:a16="http://schemas.microsoft.com/office/drawing/2014/main" id="{ABF39CD7-E976-A0D2-87BB-A89358667FF8}"/>
            </a:ext>
          </a:extLst>
        </cdr:cNvPr>
        <cdr:cNvSpPr/>
      </cdr:nvSpPr>
      <cdr:spPr>
        <a:xfrm xmlns:a="http://schemas.openxmlformats.org/drawingml/2006/main">
          <a:off x="2472975" y="3190195"/>
          <a:ext cx="2548648" cy="33074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 MUKIS</a:t>
          </a:r>
        </a:p>
      </cdr:txBody>
    </cdr:sp>
  </cdr:relSizeAnchor>
</c:userShapes>
</file>

<file path=ppt/drawings/drawing11.xml><?xml version="1.0" encoding="utf-8"?>
<c:userShapes xmlns:c="http://schemas.openxmlformats.org/drawingml/2006/chart">
  <cdr:relSizeAnchor xmlns:cdr="http://schemas.openxmlformats.org/drawingml/2006/chartDrawing">
    <cdr:from>
      <cdr:x>0.439</cdr:x>
      <cdr:y>0.89916</cdr:y>
    </cdr:from>
    <cdr:to>
      <cdr:x>1</cdr:x>
      <cdr:y>0.96685</cdr:y>
    </cdr:to>
    <cdr:sp macro="" textlink="">
      <cdr:nvSpPr>
        <cdr:cNvPr id="2" name="Rectangle 1">
          <a:extLst xmlns:a="http://schemas.openxmlformats.org/drawingml/2006/main">
            <a:ext uri="{FF2B5EF4-FFF2-40B4-BE49-F238E27FC236}">
              <a16:creationId xmlns:a16="http://schemas.microsoft.com/office/drawing/2014/main" id="{91C679C8-B3A3-2AA2-F040-C1A1712B24CE}"/>
            </a:ext>
          </a:extLst>
        </cdr:cNvPr>
        <cdr:cNvSpPr/>
      </cdr:nvSpPr>
      <cdr:spPr>
        <a:xfrm xmlns:a="http://schemas.openxmlformats.org/drawingml/2006/main">
          <a:off x="1880221" y="3729596"/>
          <a:ext cx="2402733" cy="280806"/>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MUKIS</a:t>
          </a:r>
        </a:p>
      </cdr:txBody>
    </cdr:sp>
  </cdr:relSizeAnchor>
</c:userShapes>
</file>

<file path=ppt/drawings/drawing12.xml><?xml version="1.0" encoding="utf-8"?>
<c:userShapes xmlns:c="http://schemas.openxmlformats.org/drawingml/2006/chart">
  <cdr:relSizeAnchor xmlns:cdr="http://schemas.openxmlformats.org/drawingml/2006/chartDrawing">
    <cdr:from>
      <cdr:x>0.5</cdr:x>
      <cdr:y>0.89227</cdr:y>
    </cdr:from>
    <cdr:to>
      <cdr:x>0.95598</cdr:x>
      <cdr:y>0.97356</cdr:y>
    </cdr:to>
    <cdr:sp macro="" textlink="">
      <cdr:nvSpPr>
        <cdr:cNvPr id="2" name="Rectangle 1">
          <a:extLst xmlns:a="http://schemas.openxmlformats.org/drawingml/2006/main">
            <a:ext uri="{FF2B5EF4-FFF2-40B4-BE49-F238E27FC236}">
              <a16:creationId xmlns:a16="http://schemas.microsoft.com/office/drawing/2014/main" id="{32CDE907-9F6F-1FDF-7855-510CF9E2BE67}"/>
            </a:ext>
          </a:extLst>
        </cdr:cNvPr>
        <cdr:cNvSpPr/>
      </cdr:nvSpPr>
      <cdr:spPr>
        <a:xfrm xmlns:a="http://schemas.openxmlformats.org/drawingml/2006/main">
          <a:off x="2413346" y="3686851"/>
          <a:ext cx="2200875" cy="335889"/>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3.xml><?xml version="1.0" encoding="utf-8"?>
<c:userShapes xmlns:c="http://schemas.openxmlformats.org/drawingml/2006/chart">
  <cdr:relSizeAnchor xmlns:cdr="http://schemas.openxmlformats.org/drawingml/2006/chartDrawing">
    <cdr:from>
      <cdr:x>0.54402</cdr:x>
      <cdr:y>0.90905</cdr:y>
    </cdr:from>
    <cdr:to>
      <cdr:x>1</cdr:x>
      <cdr:y>1</cdr:y>
    </cdr:to>
    <cdr:sp macro="" textlink="">
      <cdr:nvSpPr>
        <cdr:cNvPr id="2" name="Rectangle 1">
          <a:extLst xmlns:a="http://schemas.openxmlformats.org/drawingml/2006/main">
            <a:ext uri="{FF2B5EF4-FFF2-40B4-BE49-F238E27FC236}">
              <a16:creationId xmlns:a16="http://schemas.microsoft.com/office/drawing/2014/main" id="{9B05A012-FC10-B7FC-0670-83DF096A5271}"/>
            </a:ext>
          </a:extLst>
        </cdr:cNvPr>
        <cdr:cNvSpPr/>
      </cdr:nvSpPr>
      <cdr:spPr>
        <a:xfrm xmlns:a="http://schemas.openxmlformats.org/drawingml/2006/main">
          <a:off x="2568708" y="3635831"/>
          <a:ext cx="2153009" cy="363763"/>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4.xml><?xml version="1.0" encoding="utf-8"?>
<c:userShapes xmlns:c="http://schemas.openxmlformats.org/drawingml/2006/chart">
  <cdr:relSizeAnchor xmlns:cdr="http://schemas.openxmlformats.org/drawingml/2006/chartDrawing">
    <cdr:from>
      <cdr:x>0.51666</cdr:x>
      <cdr:y>0.84369</cdr:y>
    </cdr:from>
    <cdr:to>
      <cdr:x>0.99635</cdr:x>
      <cdr:y>0.95128</cdr:y>
    </cdr:to>
    <cdr:sp macro="" textlink="">
      <cdr:nvSpPr>
        <cdr:cNvPr id="2" name="Rectangle 1">
          <a:extLst xmlns:a="http://schemas.openxmlformats.org/drawingml/2006/main">
            <a:ext uri="{FF2B5EF4-FFF2-40B4-BE49-F238E27FC236}">
              <a16:creationId xmlns:a16="http://schemas.microsoft.com/office/drawing/2014/main" id="{1F448F73-B71B-7BC5-C466-FE88D06B2ABA}"/>
            </a:ext>
          </a:extLst>
        </cdr:cNvPr>
        <cdr:cNvSpPr/>
      </cdr:nvSpPr>
      <cdr:spPr>
        <a:xfrm xmlns:a="http://schemas.openxmlformats.org/drawingml/2006/main">
          <a:off x="2879384" y="3533091"/>
          <a:ext cx="2673324" cy="45055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Užimtumo tarnyba</a:t>
          </a:r>
        </a:p>
      </cdr:txBody>
    </cdr:sp>
  </cdr:relSizeAnchor>
</c:userShapes>
</file>

<file path=ppt/drawings/drawing15.xml><?xml version="1.0" encoding="utf-8"?>
<c:userShapes xmlns:c="http://schemas.openxmlformats.org/drawingml/2006/chart">
  <cdr:relSizeAnchor xmlns:cdr="http://schemas.openxmlformats.org/drawingml/2006/chartDrawing">
    <cdr:from>
      <cdr:x>0.32348</cdr:x>
      <cdr:y>0.86676</cdr:y>
    </cdr:from>
    <cdr:to>
      <cdr:x>1</cdr:x>
      <cdr:y>0.96616</cdr:y>
    </cdr:to>
    <cdr:sp macro="" textlink="">
      <cdr:nvSpPr>
        <cdr:cNvPr id="2" name="Rectangle 1">
          <a:extLst xmlns:a="http://schemas.openxmlformats.org/drawingml/2006/main">
            <a:ext uri="{FF2B5EF4-FFF2-40B4-BE49-F238E27FC236}">
              <a16:creationId xmlns:a16="http://schemas.microsoft.com/office/drawing/2014/main" id="{F5C0D425-90B5-A321-B936-6950AB7762C5}"/>
            </a:ext>
          </a:extLst>
        </cdr:cNvPr>
        <cdr:cNvSpPr/>
      </cdr:nvSpPr>
      <cdr:spPr>
        <a:xfrm xmlns:a="http://schemas.openxmlformats.org/drawingml/2006/main">
          <a:off x="1349297" y="2816152"/>
          <a:ext cx="2821841" cy="32294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Užimtumo tarnyba</a:t>
          </a:r>
        </a:p>
      </cdr:txBody>
    </cdr:sp>
  </cdr:relSizeAnchor>
</c:userShapes>
</file>

<file path=ppt/drawings/drawing16.xml><?xml version="1.0" encoding="utf-8"?>
<c:userShapes xmlns:c="http://schemas.openxmlformats.org/drawingml/2006/chart">
  <cdr:relSizeAnchor xmlns:cdr="http://schemas.openxmlformats.org/drawingml/2006/chartDrawing">
    <cdr:from>
      <cdr:x>0.5528</cdr:x>
      <cdr:y>0.84831</cdr:y>
    </cdr:from>
    <cdr:to>
      <cdr:x>0.95205</cdr:x>
      <cdr:y>0.9315</cdr:y>
    </cdr:to>
    <cdr:sp macro="" textlink="">
      <cdr:nvSpPr>
        <cdr:cNvPr id="2" name="Rectangle 1">
          <a:extLst xmlns:a="http://schemas.openxmlformats.org/drawingml/2006/main">
            <a:ext uri="{FF2B5EF4-FFF2-40B4-BE49-F238E27FC236}">
              <a16:creationId xmlns:a16="http://schemas.microsoft.com/office/drawing/2014/main" id="{46F6AF90-C190-B9B1-D461-B9799B6273C8}"/>
            </a:ext>
          </a:extLst>
        </cdr:cNvPr>
        <cdr:cNvSpPr/>
      </cdr:nvSpPr>
      <cdr:spPr>
        <a:xfrm xmlns:a="http://schemas.openxmlformats.org/drawingml/2006/main">
          <a:off x="2658972" y="3372887"/>
          <a:ext cx="1920370" cy="33074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7.xml><?xml version="1.0" encoding="utf-8"?>
<c:userShapes xmlns:c="http://schemas.openxmlformats.org/drawingml/2006/chart">
  <cdr:relSizeAnchor xmlns:cdr="http://schemas.openxmlformats.org/drawingml/2006/chartDrawing">
    <cdr:from>
      <cdr:x>0.59206</cdr:x>
      <cdr:y>0.76504</cdr:y>
    </cdr:from>
    <cdr:to>
      <cdr:x>0.97967</cdr:x>
      <cdr:y>0.81767</cdr:y>
    </cdr:to>
    <cdr:sp macro="" textlink="">
      <cdr:nvSpPr>
        <cdr:cNvPr id="2" name="Rectangle 1">
          <a:extLst xmlns:a="http://schemas.openxmlformats.org/drawingml/2006/main">
            <a:ext uri="{FF2B5EF4-FFF2-40B4-BE49-F238E27FC236}">
              <a16:creationId xmlns:a16="http://schemas.microsoft.com/office/drawing/2014/main" id="{09C494A9-2951-4CED-56D0-9A6C85B73E32}"/>
            </a:ext>
          </a:extLst>
        </cdr:cNvPr>
        <cdr:cNvSpPr/>
      </cdr:nvSpPr>
      <cdr:spPr>
        <a:xfrm xmlns:a="http://schemas.openxmlformats.org/drawingml/2006/main">
          <a:off x="3072973" y="3959156"/>
          <a:ext cx="2011800" cy="27237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dr:relSizeAnchor xmlns:cdr="http://schemas.openxmlformats.org/drawingml/2006/chartDrawing">
    <cdr:from>
      <cdr:x>0.01933</cdr:x>
      <cdr:y>0.82472</cdr:y>
    </cdr:from>
    <cdr:to>
      <cdr:x>0.96018</cdr:x>
      <cdr:y>1</cdr:y>
    </cdr:to>
    <cdr:sp macro="" textlink="">
      <cdr:nvSpPr>
        <cdr:cNvPr id="3" name="Rectangle 2">
          <a:extLst xmlns:a="http://schemas.openxmlformats.org/drawingml/2006/main">
            <a:ext uri="{FF2B5EF4-FFF2-40B4-BE49-F238E27FC236}">
              <a16:creationId xmlns:a16="http://schemas.microsoft.com/office/drawing/2014/main" id="{82FB412D-A8E7-63A8-3505-8E51E8F84FA1}"/>
            </a:ext>
          </a:extLst>
        </cdr:cNvPr>
        <cdr:cNvSpPr/>
      </cdr:nvSpPr>
      <cdr:spPr>
        <a:xfrm xmlns:a="http://schemas.openxmlformats.org/drawingml/2006/main">
          <a:off x="105390" y="4144509"/>
          <a:ext cx="5129839" cy="880844"/>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just"/>
          <a:r>
            <a:rPr lang="lt-LT" sz="1200" dirty="0">
              <a:latin typeface="Arial" panose="020B0604020202020204" pitchFamily="34" charset="0"/>
              <a:cs typeface="Arial" panose="020B0604020202020204" pitchFamily="34" charset="0"/>
            </a:rPr>
            <a:t>* Remiantis </a:t>
          </a:r>
          <a:r>
            <a:rPr lang="lt-LT" sz="1200" i="1" dirty="0">
              <a:latin typeface="Arial" panose="020B0604020202020204" pitchFamily="34" charset="0"/>
              <a:cs typeface="Arial" panose="020B0604020202020204" pitchFamily="34" charset="0"/>
            </a:rPr>
            <a:t>Mokymo lėšų, apskaičiavimo, paskirstymo ir panaudojimo tvarkos aprašu </a:t>
          </a:r>
          <a:r>
            <a:rPr lang="lt-LT" sz="1200" dirty="0">
              <a:latin typeface="Arial" panose="020B0604020202020204" pitchFamily="34" charset="0"/>
              <a:cs typeface="Arial" panose="020B0604020202020204" pitchFamily="34" charset="0"/>
            </a:rPr>
            <a:t>(LR Vyriausybės 2018 m. liepos 18 d. nutarimas Nr. 679), mokinių pažintinei veiklai ir PO panaudotos lėšos sumuojamos. </a:t>
          </a:r>
        </a:p>
      </cdr:txBody>
    </cdr:sp>
  </cdr:relSizeAnchor>
</c:userShapes>
</file>

<file path=ppt/drawings/drawing18.xml><?xml version="1.0" encoding="utf-8"?>
<c:userShapes xmlns:c="http://schemas.openxmlformats.org/drawingml/2006/chart">
  <cdr:relSizeAnchor xmlns:cdr="http://schemas.openxmlformats.org/drawingml/2006/chartDrawing">
    <cdr:from>
      <cdr:x>0.52089</cdr:x>
      <cdr:y>0.85807</cdr:y>
    </cdr:from>
    <cdr:to>
      <cdr:x>0.94844</cdr:x>
      <cdr:y>0.9597</cdr:y>
    </cdr:to>
    <cdr:sp macro="" textlink="">
      <cdr:nvSpPr>
        <cdr:cNvPr id="2" name="Rectangle 1">
          <a:extLst xmlns:a="http://schemas.openxmlformats.org/drawingml/2006/main">
            <a:ext uri="{FF2B5EF4-FFF2-40B4-BE49-F238E27FC236}">
              <a16:creationId xmlns:a16="http://schemas.microsoft.com/office/drawing/2014/main" id="{A9BE5E9C-5315-D4AA-E6D8-A1EE85AA2948}"/>
            </a:ext>
          </a:extLst>
        </cdr:cNvPr>
        <cdr:cNvSpPr/>
      </cdr:nvSpPr>
      <cdr:spPr>
        <a:xfrm xmlns:a="http://schemas.openxmlformats.org/drawingml/2006/main">
          <a:off x="2358472" y="2460386"/>
          <a:ext cx="1935804" cy="29142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19.xml><?xml version="1.0" encoding="utf-8"?>
<c:userShapes xmlns:c="http://schemas.openxmlformats.org/drawingml/2006/chart">
  <cdr:relSizeAnchor xmlns:cdr="http://schemas.openxmlformats.org/drawingml/2006/chartDrawing">
    <cdr:from>
      <cdr:x>0.54638</cdr:x>
      <cdr:y>0.86583</cdr:y>
    </cdr:from>
    <cdr:to>
      <cdr:x>0.9802</cdr:x>
      <cdr:y>0.96327</cdr:y>
    </cdr:to>
    <cdr:sp macro="" textlink="">
      <cdr:nvSpPr>
        <cdr:cNvPr id="2" name="Rectangle 1">
          <a:extLst xmlns:a="http://schemas.openxmlformats.org/drawingml/2006/main">
            <a:ext uri="{FF2B5EF4-FFF2-40B4-BE49-F238E27FC236}">
              <a16:creationId xmlns:a16="http://schemas.microsoft.com/office/drawing/2014/main" id="{4FF7ADE4-C384-0D34-F4F2-5D3BE1DB3770}"/>
            </a:ext>
          </a:extLst>
        </cdr:cNvPr>
        <cdr:cNvSpPr/>
      </cdr:nvSpPr>
      <cdr:spPr>
        <a:xfrm xmlns:a="http://schemas.openxmlformats.org/drawingml/2006/main">
          <a:off x="2707533" y="3013313"/>
          <a:ext cx="2149813" cy="339096"/>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2.xml><?xml version="1.0" encoding="utf-8"?>
<c:userShapes xmlns:c="http://schemas.openxmlformats.org/drawingml/2006/chart">
  <cdr:relSizeAnchor xmlns:cdr="http://schemas.openxmlformats.org/drawingml/2006/chartDrawing">
    <cdr:from>
      <cdr:x>0.60978</cdr:x>
      <cdr:y>0.84234</cdr:y>
    </cdr:from>
    <cdr:to>
      <cdr:x>0.96201</cdr:x>
      <cdr:y>0.91608</cdr:y>
    </cdr:to>
    <cdr:sp macro="" textlink="">
      <cdr:nvSpPr>
        <cdr:cNvPr id="2" name="Rectangle 1">
          <a:extLst xmlns:a="http://schemas.openxmlformats.org/drawingml/2006/main">
            <a:ext uri="{FF2B5EF4-FFF2-40B4-BE49-F238E27FC236}">
              <a16:creationId xmlns:a16="http://schemas.microsoft.com/office/drawing/2014/main" id="{2BF01CD4-A58D-3064-DC22-7CAEA432C1C1}"/>
            </a:ext>
          </a:extLst>
        </cdr:cNvPr>
        <cdr:cNvSpPr/>
      </cdr:nvSpPr>
      <cdr:spPr>
        <a:xfrm xmlns:a="http://schemas.openxmlformats.org/drawingml/2006/main">
          <a:off x="3250176" y="3596866"/>
          <a:ext cx="1877438" cy="31486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3.xml><?xml version="1.0" encoding="utf-8"?>
<c:userShapes xmlns:c="http://schemas.openxmlformats.org/drawingml/2006/chart">
  <cdr:relSizeAnchor xmlns:cdr="http://schemas.openxmlformats.org/drawingml/2006/chartDrawing">
    <cdr:from>
      <cdr:x>0.52108</cdr:x>
      <cdr:y>0.84305</cdr:y>
    </cdr:from>
    <cdr:to>
      <cdr:x>0.93242</cdr:x>
      <cdr:y>0.96076</cdr:y>
    </cdr:to>
    <cdr:sp macro="" textlink="">
      <cdr:nvSpPr>
        <cdr:cNvPr id="2" name="Rectangle 1">
          <a:extLst xmlns:a="http://schemas.openxmlformats.org/drawingml/2006/main">
            <a:ext uri="{FF2B5EF4-FFF2-40B4-BE49-F238E27FC236}">
              <a16:creationId xmlns:a16="http://schemas.microsoft.com/office/drawing/2014/main" id="{ECB92CC8-A125-2149-580B-DDBB1F5E16EA}"/>
            </a:ext>
          </a:extLst>
        </cdr:cNvPr>
        <cdr:cNvSpPr/>
      </cdr:nvSpPr>
      <cdr:spPr>
        <a:xfrm xmlns:a="http://schemas.openxmlformats.org/drawingml/2006/main">
          <a:off x="2391506" y="2717133"/>
          <a:ext cx="1887848" cy="379379"/>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4.xml><?xml version="1.0" encoding="utf-8"?>
<c:userShapes xmlns:c="http://schemas.openxmlformats.org/drawingml/2006/chart">
  <cdr:relSizeAnchor xmlns:cdr="http://schemas.openxmlformats.org/drawingml/2006/chartDrawing">
    <cdr:from>
      <cdr:x>0.699</cdr:x>
      <cdr:y>0.85986</cdr:y>
    </cdr:from>
    <cdr:to>
      <cdr:x>0.97976</cdr:x>
      <cdr:y>0.92274</cdr:y>
    </cdr:to>
    <cdr:sp macro="" textlink="">
      <cdr:nvSpPr>
        <cdr:cNvPr id="2" name="Rectangle 1">
          <a:extLst xmlns:a="http://schemas.openxmlformats.org/drawingml/2006/main">
            <a:ext uri="{FF2B5EF4-FFF2-40B4-BE49-F238E27FC236}">
              <a16:creationId xmlns:a16="http://schemas.microsoft.com/office/drawing/2014/main" id="{5C50032E-FA44-0A0A-3BCF-AB6B2FD6FFF7}"/>
            </a:ext>
          </a:extLst>
        </cdr:cNvPr>
        <cdr:cNvSpPr/>
      </cdr:nvSpPr>
      <cdr:spPr>
        <a:xfrm xmlns:a="http://schemas.openxmlformats.org/drawingml/2006/main">
          <a:off x="6021880" y="3906722"/>
          <a:ext cx="2418752" cy="285692"/>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Eurostatas</a:t>
          </a:r>
        </a:p>
      </cdr:txBody>
    </cdr:sp>
  </cdr:relSizeAnchor>
</c:userShapes>
</file>

<file path=ppt/drawings/drawing5.xml><?xml version="1.0" encoding="utf-8"?>
<c:userShapes xmlns:c="http://schemas.openxmlformats.org/drawingml/2006/chart">
  <cdr:relSizeAnchor xmlns:cdr="http://schemas.openxmlformats.org/drawingml/2006/chartDrawing">
    <cdr:from>
      <cdr:x>0.45238</cdr:x>
      <cdr:y>0.83885</cdr:y>
    </cdr:from>
    <cdr:to>
      <cdr:x>1</cdr:x>
      <cdr:y>0.94381</cdr:y>
    </cdr:to>
    <cdr:sp macro="" textlink="">
      <cdr:nvSpPr>
        <cdr:cNvPr id="2" name="Rectangle 1">
          <a:extLst xmlns:a="http://schemas.openxmlformats.org/drawingml/2006/main">
            <a:ext uri="{FF2B5EF4-FFF2-40B4-BE49-F238E27FC236}">
              <a16:creationId xmlns:a16="http://schemas.microsoft.com/office/drawing/2014/main" id="{B073CC8F-E5D1-FA61-FD37-10DB3152A573}"/>
            </a:ext>
          </a:extLst>
        </cdr:cNvPr>
        <cdr:cNvSpPr/>
      </cdr:nvSpPr>
      <cdr:spPr>
        <a:xfrm xmlns:a="http://schemas.openxmlformats.org/drawingml/2006/main">
          <a:off x="1979152" y="2867156"/>
          <a:ext cx="2395873" cy="358750"/>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6.xml><?xml version="1.0" encoding="utf-8"?>
<c:userShapes xmlns:c="http://schemas.openxmlformats.org/drawingml/2006/chart">
  <cdr:relSizeAnchor xmlns:cdr="http://schemas.openxmlformats.org/drawingml/2006/chartDrawing">
    <cdr:from>
      <cdr:x>0.54052</cdr:x>
      <cdr:y>0.87168</cdr:y>
    </cdr:from>
    <cdr:to>
      <cdr:x>0.96991</cdr:x>
      <cdr:y>0.99917</cdr:y>
    </cdr:to>
    <cdr:sp macro="" textlink="">
      <cdr:nvSpPr>
        <cdr:cNvPr id="2" name="Rectangle 1">
          <a:extLst xmlns:a="http://schemas.openxmlformats.org/drawingml/2006/main">
            <a:ext uri="{FF2B5EF4-FFF2-40B4-BE49-F238E27FC236}">
              <a16:creationId xmlns:a16="http://schemas.microsoft.com/office/drawing/2014/main" id="{76C656C9-66D4-15C8-9F6A-205E14F3398E}"/>
            </a:ext>
          </a:extLst>
        </cdr:cNvPr>
        <cdr:cNvSpPr/>
      </cdr:nvSpPr>
      <cdr:spPr>
        <a:xfrm xmlns:a="http://schemas.openxmlformats.org/drawingml/2006/main">
          <a:off x="2411491" y="2366888"/>
          <a:ext cx="1915672" cy="346181"/>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ŠVIS</a:t>
          </a:r>
        </a:p>
      </cdr:txBody>
    </cdr:sp>
  </cdr:relSizeAnchor>
</c:userShapes>
</file>

<file path=ppt/drawings/drawing7.xml><?xml version="1.0" encoding="utf-8"?>
<c:userShapes xmlns:c="http://schemas.openxmlformats.org/drawingml/2006/chart">
  <cdr:relSizeAnchor xmlns:cdr="http://schemas.openxmlformats.org/drawingml/2006/chartDrawing">
    <cdr:from>
      <cdr:x>0.54969</cdr:x>
      <cdr:y>0.84851</cdr:y>
    </cdr:from>
    <cdr:to>
      <cdr:x>0.98439</cdr:x>
      <cdr:y>0.94809</cdr:y>
    </cdr:to>
    <cdr:sp macro="" textlink="">
      <cdr:nvSpPr>
        <cdr:cNvPr id="2" name="Rectangle 1">
          <a:extLst xmlns:a="http://schemas.openxmlformats.org/drawingml/2006/main">
            <a:ext uri="{FF2B5EF4-FFF2-40B4-BE49-F238E27FC236}">
              <a16:creationId xmlns:a16="http://schemas.microsoft.com/office/drawing/2014/main" id="{5065A1C5-1156-C3F6-2635-052A379DD666}"/>
            </a:ext>
          </a:extLst>
        </cdr:cNvPr>
        <cdr:cNvSpPr/>
      </cdr:nvSpPr>
      <cdr:spPr>
        <a:xfrm xmlns:a="http://schemas.openxmlformats.org/drawingml/2006/main">
          <a:off x="2595502" y="2693774"/>
          <a:ext cx="2052536" cy="316143"/>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8.xml><?xml version="1.0" encoding="utf-8"?>
<c:userShapes xmlns:c="http://schemas.openxmlformats.org/drawingml/2006/chart">
  <cdr:relSizeAnchor xmlns:cdr="http://schemas.openxmlformats.org/drawingml/2006/chartDrawing">
    <cdr:from>
      <cdr:x>0.55436</cdr:x>
      <cdr:y>0.87311</cdr:y>
    </cdr:from>
    <cdr:to>
      <cdr:x>0.95802</cdr:x>
      <cdr:y>0.98376</cdr:y>
    </cdr:to>
    <cdr:sp macro="" textlink="">
      <cdr:nvSpPr>
        <cdr:cNvPr id="2" name="Rectangle 1">
          <a:extLst xmlns:a="http://schemas.openxmlformats.org/drawingml/2006/main">
            <a:ext uri="{FF2B5EF4-FFF2-40B4-BE49-F238E27FC236}">
              <a16:creationId xmlns:a16="http://schemas.microsoft.com/office/drawing/2014/main" id="{C3ED3616-00A5-86C3-14C1-B44DE1EA32BB}"/>
            </a:ext>
          </a:extLst>
        </cdr:cNvPr>
        <cdr:cNvSpPr/>
      </cdr:nvSpPr>
      <cdr:spPr>
        <a:xfrm xmlns:a="http://schemas.openxmlformats.org/drawingml/2006/main">
          <a:off x="2702984" y="3368045"/>
          <a:ext cx="1968177" cy="426835"/>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drawings/drawing9.xml><?xml version="1.0" encoding="utf-8"?>
<c:userShapes xmlns:c="http://schemas.openxmlformats.org/drawingml/2006/chart">
  <cdr:relSizeAnchor xmlns:cdr="http://schemas.openxmlformats.org/drawingml/2006/chartDrawing">
    <cdr:from>
      <cdr:x>0.52199</cdr:x>
      <cdr:y>0.83939</cdr:y>
    </cdr:from>
    <cdr:to>
      <cdr:x>0.97132</cdr:x>
      <cdr:y>0.95847</cdr:y>
    </cdr:to>
    <cdr:sp macro="" textlink="">
      <cdr:nvSpPr>
        <cdr:cNvPr id="2" name="Rectangle 1">
          <a:extLst xmlns:a="http://schemas.openxmlformats.org/drawingml/2006/main">
            <a:ext uri="{FF2B5EF4-FFF2-40B4-BE49-F238E27FC236}">
              <a16:creationId xmlns:a16="http://schemas.microsoft.com/office/drawing/2014/main" id="{A742D15F-CDC2-F292-5D3F-418F557DA0BE}"/>
            </a:ext>
          </a:extLst>
        </cdr:cNvPr>
        <cdr:cNvSpPr/>
      </cdr:nvSpPr>
      <cdr:spPr>
        <a:xfrm xmlns:a="http://schemas.openxmlformats.org/drawingml/2006/main">
          <a:off x="2386520" y="2125649"/>
          <a:ext cx="2054337" cy="301557"/>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200" i="1" dirty="0">
              <a:latin typeface="Arial" panose="020B0604020202020204" pitchFamily="34" charset="0"/>
              <a:cs typeface="Arial" panose="020B0604020202020204" pitchFamily="34" charset="0"/>
            </a:rPr>
            <a:t>Duomenų šaltinis: UKSIS</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E385-F816-B093-5DD4-9697D87B50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T"/>
          </a:p>
        </p:txBody>
      </p:sp>
      <p:sp>
        <p:nvSpPr>
          <p:cNvPr id="3" name="Subtitle 2">
            <a:extLst>
              <a:ext uri="{FF2B5EF4-FFF2-40B4-BE49-F238E27FC236}">
                <a16:creationId xmlns:a16="http://schemas.microsoft.com/office/drawing/2014/main" id="{F51E3198-DB00-A23B-3F72-725640F1A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T"/>
          </a:p>
        </p:txBody>
      </p:sp>
      <p:sp>
        <p:nvSpPr>
          <p:cNvPr id="4" name="Date Placeholder 3">
            <a:extLst>
              <a:ext uri="{FF2B5EF4-FFF2-40B4-BE49-F238E27FC236}">
                <a16:creationId xmlns:a16="http://schemas.microsoft.com/office/drawing/2014/main" id="{9D2844E4-6170-0B8F-9330-E6DE39C19EFE}"/>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EAE6C227-DA46-1421-E8C5-3C20DBD3FA13}"/>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2F8BD598-21F0-C2FC-5626-80DF9966F09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0" name="Picture 9" descr="A colorful dots on a white background&#10;&#10;Description automatically generated">
            <a:extLst>
              <a:ext uri="{FF2B5EF4-FFF2-40B4-BE49-F238E27FC236}">
                <a16:creationId xmlns:a16="http://schemas.microsoft.com/office/drawing/2014/main" id="{4E0D3676-9626-0F83-A665-594857CBEE2E}"/>
              </a:ext>
            </a:extLst>
          </p:cNvPr>
          <p:cNvPicPr>
            <a:picLocks noChangeAspect="1"/>
          </p:cNvPicPr>
          <p:nvPr userDrawn="1"/>
        </p:nvPicPr>
        <p:blipFill>
          <a:blip r:embed="rId2"/>
          <a:stretch>
            <a:fillRect/>
          </a:stretch>
        </p:blipFill>
        <p:spPr>
          <a:xfrm>
            <a:off x="-348718" y="-53853"/>
            <a:ext cx="12671346" cy="7127632"/>
          </a:xfrm>
          <a:prstGeom prst="rect">
            <a:avLst/>
          </a:prstGeom>
        </p:spPr>
      </p:pic>
    </p:spTree>
    <p:extLst>
      <p:ext uri="{BB962C8B-B14F-4D97-AF65-F5344CB8AC3E}">
        <p14:creationId xmlns:p14="http://schemas.microsoft.com/office/powerpoint/2010/main" val="153223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DB22-FF4A-4F6D-39A2-CDCCA56EE9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Picture Placeholder 2">
            <a:extLst>
              <a:ext uri="{FF2B5EF4-FFF2-40B4-BE49-F238E27FC236}">
                <a16:creationId xmlns:a16="http://schemas.microsoft.com/office/drawing/2014/main" id="{91C32BB1-C7C9-3533-58B1-428C47E4D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DE8578D3-9D24-FF55-57EF-7D5E46E25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56F6A2-7A0F-BD69-744C-1614C60E6930}"/>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6" name="Footer Placeholder 5">
            <a:extLst>
              <a:ext uri="{FF2B5EF4-FFF2-40B4-BE49-F238E27FC236}">
                <a16:creationId xmlns:a16="http://schemas.microsoft.com/office/drawing/2014/main" id="{C508CF13-C7B4-36CA-3DD9-B225876DF5B6}"/>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6586390F-30B9-D9B2-BAB5-6D8C1894F82F}"/>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14DCC358-8327-1873-C51D-A8FA96E97041}"/>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82513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147D-BB97-B634-C219-DFE8094458EF}"/>
              </a:ext>
            </a:extLst>
          </p:cNvPr>
          <p:cNvSpPr>
            <a:spLocks noGrp="1"/>
          </p:cNvSpPr>
          <p:nvPr>
            <p:ph type="title"/>
          </p:nvPr>
        </p:nvSpPr>
        <p:spPr/>
        <p:txBody>
          <a:bodyPr/>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271662B4-31B9-0104-1BF2-3CEA2C6473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114CF92D-5D18-C252-6AB5-730089BE3A68}"/>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684F8023-DE3F-91D5-6009-EEB8504B703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67DD4C6-4B3E-9B7A-D383-4930D9382D39}"/>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027E72BF-48FE-8D29-6C0F-189E5561760C}"/>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720803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F68AB-8F89-90E6-2010-E7605619869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2B22B9DF-F9FC-FF06-8FA4-0C03321CC3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B4DB2C51-7EC9-C599-9E06-0157BAFA6459}"/>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6E55CC3C-7D07-3883-9971-1241574D81F1}"/>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2A2047E7-03D8-4254-DC56-DEA04623E5F5}"/>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5E0DC166-CDAC-3253-042C-4F4DA724CC7D}"/>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9133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D2E7-B807-8AA4-1CE8-8DC5288BB0FA}"/>
              </a:ext>
            </a:extLst>
          </p:cNvPr>
          <p:cNvSpPr>
            <a:spLocks noGrp="1"/>
          </p:cNvSpPr>
          <p:nvPr>
            <p:ph type="title"/>
          </p:nvPr>
        </p:nvSpPr>
        <p:spPr>
          <a:xfrm>
            <a:off x="838200" y="681037"/>
            <a:ext cx="10515600" cy="1009651"/>
          </a:xfrm>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Content Placeholder 2">
            <a:extLst>
              <a:ext uri="{FF2B5EF4-FFF2-40B4-BE49-F238E27FC236}">
                <a16:creationId xmlns:a16="http://schemas.microsoft.com/office/drawing/2014/main" id="{102545F5-7E14-7FCD-0BE2-275CF0312466}"/>
              </a:ext>
            </a:extLst>
          </p:cNvPr>
          <p:cNvSpPr>
            <a:spLocks noGrp="1"/>
          </p:cNvSpPr>
          <p:nvPr>
            <p:ph idx="1"/>
          </p:nvPr>
        </p:nvSpPr>
        <p:spPr/>
        <p:txBody>
          <a:bodyPr/>
          <a:lstStyle>
            <a:lvl1pPr>
              <a:defRPr b="0" i="0">
                <a:solidFill>
                  <a:srgbClr val="192D4C"/>
                </a:solidFill>
                <a:latin typeface="Roboto Th" pitchFamily="2" charset="0"/>
                <a:ea typeface="Roboto Th" pitchFamily="2" charset="0"/>
              </a:defRPr>
            </a:lvl1pPr>
            <a:lvl2pPr>
              <a:defRPr b="0" i="0">
                <a:solidFill>
                  <a:srgbClr val="192D4C"/>
                </a:solidFill>
                <a:latin typeface="Roboto Th" pitchFamily="2" charset="0"/>
                <a:ea typeface="Roboto Th" pitchFamily="2" charset="0"/>
              </a:defRPr>
            </a:lvl2pPr>
            <a:lvl3pPr>
              <a:defRPr b="0" i="0">
                <a:solidFill>
                  <a:srgbClr val="192D4C"/>
                </a:solidFill>
                <a:latin typeface="Roboto Th" pitchFamily="2" charset="0"/>
                <a:ea typeface="Roboto Th" pitchFamily="2" charset="0"/>
              </a:defRPr>
            </a:lvl3pPr>
            <a:lvl4pPr>
              <a:defRPr b="0" i="0">
                <a:solidFill>
                  <a:srgbClr val="192D4C"/>
                </a:solidFill>
                <a:latin typeface="Roboto Th" pitchFamily="2" charset="0"/>
                <a:ea typeface="Roboto Th" pitchFamily="2" charset="0"/>
              </a:defRPr>
            </a:lvl4pPr>
            <a:lvl5pPr>
              <a:defRPr b="0" i="0">
                <a:solidFill>
                  <a:srgbClr val="192D4C"/>
                </a:solidFill>
                <a:latin typeface="Roboto Th" pitchFamily="2" charset="0"/>
                <a:ea typeface="Roboto Th"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sp>
        <p:nvSpPr>
          <p:cNvPr id="4" name="Date Placeholder 3">
            <a:extLst>
              <a:ext uri="{FF2B5EF4-FFF2-40B4-BE49-F238E27FC236}">
                <a16:creationId xmlns:a16="http://schemas.microsoft.com/office/drawing/2014/main" id="{A57943FF-173A-AE2C-0204-262539A3B9E6}"/>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6EF930A9-2FF7-BCDD-9BC4-E9A2061CBC4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4837E804-A8EE-C29E-08C0-F9D171E6F398}"/>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7" name="Picture 6">
            <a:extLst>
              <a:ext uri="{FF2B5EF4-FFF2-40B4-BE49-F238E27FC236}">
                <a16:creationId xmlns:a16="http://schemas.microsoft.com/office/drawing/2014/main" id="{7956ACB7-F549-B2B9-E726-16F8B956493F}"/>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157834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25A21F-77E7-AA4D-2692-85F7D2FB88EB}"/>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95B135C7-9D38-AEA9-415A-679C40D8D756}"/>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9F6A0AF3-B9DE-9777-C1BD-031F24A7E12D}"/>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1" name="Picture 10">
            <a:extLst>
              <a:ext uri="{FF2B5EF4-FFF2-40B4-BE49-F238E27FC236}">
                <a16:creationId xmlns:a16="http://schemas.microsoft.com/office/drawing/2014/main" id="{C2A6CB38-30BA-33E4-AC1B-024BCC555790}"/>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4" name="Title 1">
            <a:extLst>
              <a:ext uri="{FF2B5EF4-FFF2-40B4-BE49-F238E27FC236}">
                <a16:creationId xmlns:a16="http://schemas.microsoft.com/office/drawing/2014/main" id="{6D75D3DB-98F9-C3AE-E834-FAC900D8F6C8}"/>
              </a:ext>
            </a:extLst>
          </p:cNvPr>
          <p:cNvSpPr>
            <a:spLocks noGrp="1"/>
          </p:cNvSpPr>
          <p:nvPr>
            <p:ph type="title"/>
          </p:nvPr>
        </p:nvSpPr>
        <p:spPr>
          <a:xfrm>
            <a:off x="459060" y="3220173"/>
            <a:ext cx="6213090" cy="762601"/>
          </a:xfrm>
        </p:spPr>
        <p:txBody>
          <a:bodyPr>
            <a:normAutofit/>
          </a:bodyPr>
          <a:lstStyle>
            <a:lvl1pPr>
              <a:defRPr sz="3600">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15" name="Text Placeholder 17">
            <a:extLst>
              <a:ext uri="{FF2B5EF4-FFF2-40B4-BE49-F238E27FC236}">
                <a16:creationId xmlns:a16="http://schemas.microsoft.com/office/drawing/2014/main" id="{0F00B56D-3BC7-168F-E80E-73C34FE032BD}"/>
              </a:ext>
            </a:extLst>
          </p:cNvPr>
          <p:cNvSpPr>
            <a:spLocks noGrp="1"/>
          </p:cNvSpPr>
          <p:nvPr>
            <p:ph type="body" sz="quarter" idx="15"/>
          </p:nvPr>
        </p:nvSpPr>
        <p:spPr>
          <a:xfrm>
            <a:off x="459058" y="3982774"/>
            <a:ext cx="5060795" cy="1844675"/>
          </a:xfrm>
        </p:spPr>
        <p:txBody>
          <a:bodyPr/>
          <a:lstStyle>
            <a:lvl1pPr marL="0" indent="0">
              <a:buNone/>
              <a:defRPr b="0" i="0">
                <a:latin typeface="Roboto Th" pitchFamily="2" charset="0"/>
                <a:ea typeface="Roboto Th" pitchFamily="2" charset="0"/>
              </a:defRPr>
            </a:lvl1pPr>
          </a:lstStyle>
          <a:p>
            <a:pPr lvl="0"/>
            <a:endParaRPr lang="en-LT" dirty="0"/>
          </a:p>
        </p:txBody>
      </p:sp>
      <p:sp>
        <p:nvSpPr>
          <p:cNvPr id="16" name="Picture Placeholder 22">
            <a:extLst>
              <a:ext uri="{FF2B5EF4-FFF2-40B4-BE49-F238E27FC236}">
                <a16:creationId xmlns:a16="http://schemas.microsoft.com/office/drawing/2014/main" id="{86931323-539A-D386-38FB-7387F3437176}"/>
              </a:ext>
            </a:extLst>
          </p:cNvPr>
          <p:cNvSpPr>
            <a:spLocks noGrp="1"/>
          </p:cNvSpPr>
          <p:nvPr>
            <p:ph type="pic" sz="quarter" idx="16"/>
          </p:nvPr>
        </p:nvSpPr>
        <p:spPr>
          <a:xfrm>
            <a:off x="6570617" y="1985554"/>
            <a:ext cx="7590212" cy="7537507"/>
          </a:xfrm>
          <a:prstGeom prst="ellipse">
            <a:avLst/>
          </a:prstGeom>
        </p:spPr>
        <p:txBody>
          <a:bodyPr/>
          <a:lstStyle/>
          <a:p>
            <a:endParaRPr lang="en-LT"/>
          </a:p>
        </p:txBody>
      </p:sp>
    </p:spTree>
    <p:extLst>
      <p:ext uri="{BB962C8B-B14F-4D97-AF65-F5344CB8AC3E}">
        <p14:creationId xmlns:p14="http://schemas.microsoft.com/office/powerpoint/2010/main" val="92352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F9E3-152E-1EB9-461D-B69F2AED8A94}"/>
              </a:ext>
            </a:extLst>
          </p:cNvPr>
          <p:cNvSpPr>
            <a:spLocks noGrp="1"/>
          </p:cNvSpPr>
          <p:nvPr>
            <p:ph type="title"/>
          </p:nvPr>
        </p:nvSpPr>
        <p:spPr>
          <a:xfrm>
            <a:off x="459060" y="3220173"/>
            <a:ext cx="6213090" cy="762601"/>
          </a:xfrm>
        </p:spPr>
        <p:txBody>
          <a:bodyPr>
            <a:normAutofit/>
          </a:bodyPr>
          <a:lstStyle>
            <a:lvl1pPr>
              <a:defRPr sz="3600">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5" name="Date Placeholder 4">
            <a:extLst>
              <a:ext uri="{FF2B5EF4-FFF2-40B4-BE49-F238E27FC236}">
                <a16:creationId xmlns:a16="http://schemas.microsoft.com/office/drawing/2014/main" id="{3822FEB7-0E98-C207-78C2-287DE0301A0D}"/>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6" name="Footer Placeholder 5">
            <a:extLst>
              <a:ext uri="{FF2B5EF4-FFF2-40B4-BE49-F238E27FC236}">
                <a16:creationId xmlns:a16="http://schemas.microsoft.com/office/drawing/2014/main" id="{F8B8ACB6-CC37-A808-19C9-4556048CA784}"/>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73B5FD30-E2A1-DA75-F29D-33E335D0ADD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2" name="Picture 11">
            <a:extLst>
              <a:ext uri="{FF2B5EF4-FFF2-40B4-BE49-F238E27FC236}">
                <a16:creationId xmlns:a16="http://schemas.microsoft.com/office/drawing/2014/main" id="{32AABC19-49E4-CE8A-43B2-76C2425D1EC6}"/>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6" name="Picture Placeholder 15">
            <a:extLst>
              <a:ext uri="{FF2B5EF4-FFF2-40B4-BE49-F238E27FC236}">
                <a16:creationId xmlns:a16="http://schemas.microsoft.com/office/drawing/2014/main" id="{D349E36E-1E93-BCF7-08E6-793D32E28CAB}"/>
              </a:ext>
            </a:extLst>
          </p:cNvPr>
          <p:cNvSpPr>
            <a:spLocks noGrp="1"/>
          </p:cNvSpPr>
          <p:nvPr>
            <p:ph type="pic" sz="quarter" idx="14"/>
          </p:nvPr>
        </p:nvSpPr>
        <p:spPr>
          <a:xfrm>
            <a:off x="939073" y="-1301582"/>
            <a:ext cx="4110330" cy="4110330"/>
          </a:xfrm>
          <a:prstGeom prst="ellipse">
            <a:avLst/>
          </a:prstGeom>
        </p:spPr>
        <p:txBody>
          <a:bodyPr/>
          <a:lstStyle/>
          <a:p>
            <a:endParaRPr lang="en-LT"/>
          </a:p>
        </p:txBody>
      </p:sp>
      <p:sp>
        <p:nvSpPr>
          <p:cNvPr id="18" name="Text Placeholder 17">
            <a:extLst>
              <a:ext uri="{FF2B5EF4-FFF2-40B4-BE49-F238E27FC236}">
                <a16:creationId xmlns:a16="http://schemas.microsoft.com/office/drawing/2014/main" id="{89EBC014-A27E-E41C-6A59-2DC661B0511E}"/>
              </a:ext>
            </a:extLst>
          </p:cNvPr>
          <p:cNvSpPr>
            <a:spLocks noGrp="1"/>
          </p:cNvSpPr>
          <p:nvPr>
            <p:ph type="body" sz="quarter" idx="15"/>
          </p:nvPr>
        </p:nvSpPr>
        <p:spPr>
          <a:xfrm>
            <a:off x="459058" y="3982774"/>
            <a:ext cx="5060795" cy="1844675"/>
          </a:xfrm>
        </p:spPr>
        <p:txBody>
          <a:bodyPr/>
          <a:lstStyle>
            <a:lvl1pPr marL="0" indent="0">
              <a:buNone/>
              <a:defRPr b="0" i="0">
                <a:latin typeface="Roboto Th" pitchFamily="2" charset="0"/>
                <a:ea typeface="Roboto Th" pitchFamily="2" charset="0"/>
              </a:defRPr>
            </a:lvl1pPr>
          </a:lstStyle>
          <a:p>
            <a:pPr lvl="0"/>
            <a:endParaRPr lang="en-LT" dirty="0"/>
          </a:p>
        </p:txBody>
      </p:sp>
      <p:sp>
        <p:nvSpPr>
          <p:cNvPr id="23" name="Picture Placeholder 22">
            <a:extLst>
              <a:ext uri="{FF2B5EF4-FFF2-40B4-BE49-F238E27FC236}">
                <a16:creationId xmlns:a16="http://schemas.microsoft.com/office/drawing/2014/main" id="{A2A1DB65-EE0C-858A-9E78-87111D0B7198}"/>
              </a:ext>
            </a:extLst>
          </p:cNvPr>
          <p:cNvSpPr>
            <a:spLocks noGrp="1"/>
          </p:cNvSpPr>
          <p:nvPr>
            <p:ph type="pic" sz="quarter" idx="16"/>
          </p:nvPr>
        </p:nvSpPr>
        <p:spPr>
          <a:xfrm>
            <a:off x="6544491" y="1965029"/>
            <a:ext cx="7599612" cy="7597221"/>
          </a:xfrm>
          <a:prstGeom prst="ellipse">
            <a:avLst/>
          </a:prstGeom>
        </p:spPr>
        <p:txBody>
          <a:bodyPr/>
          <a:lstStyle/>
          <a:p>
            <a:endParaRPr lang="en-LT"/>
          </a:p>
        </p:txBody>
      </p:sp>
    </p:spTree>
    <p:extLst>
      <p:ext uri="{BB962C8B-B14F-4D97-AF65-F5344CB8AC3E}">
        <p14:creationId xmlns:p14="http://schemas.microsoft.com/office/powerpoint/2010/main" val="112827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30BD-764B-6323-0864-ED96CC001060}"/>
              </a:ext>
            </a:extLst>
          </p:cNvPr>
          <p:cNvSpPr>
            <a:spLocks noGrp="1"/>
          </p:cNvSpPr>
          <p:nvPr>
            <p:ph type="title"/>
          </p:nvPr>
        </p:nvSpPr>
        <p:spPr>
          <a:xfrm>
            <a:off x="839788" y="365125"/>
            <a:ext cx="10515600" cy="1325563"/>
          </a:xfrm>
        </p:spPr>
        <p:txBody>
          <a:bodyPr/>
          <a:lstStyle/>
          <a:p>
            <a:r>
              <a:rPr lang="en-GB"/>
              <a:t>Click to edit Master title style</a:t>
            </a:r>
            <a:endParaRPr lang="en-LT"/>
          </a:p>
        </p:txBody>
      </p:sp>
      <p:sp>
        <p:nvSpPr>
          <p:cNvPr id="3" name="Text Placeholder 2">
            <a:extLst>
              <a:ext uri="{FF2B5EF4-FFF2-40B4-BE49-F238E27FC236}">
                <a16:creationId xmlns:a16="http://schemas.microsoft.com/office/drawing/2014/main" id="{667CFFDE-3695-8FA1-1CFE-97D18A994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9E20DD-0BAC-8A64-AFCB-C7BA353DB8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5" name="Text Placeholder 4">
            <a:extLst>
              <a:ext uri="{FF2B5EF4-FFF2-40B4-BE49-F238E27FC236}">
                <a16:creationId xmlns:a16="http://schemas.microsoft.com/office/drawing/2014/main" id="{931DBB87-C5FF-1A5F-69AE-66D0B7AD2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316C29-97CE-4DB3-3313-ACF6D1A9AA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7" name="Date Placeholder 6">
            <a:extLst>
              <a:ext uri="{FF2B5EF4-FFF2-40B4-BE49-F238E27FC236}">
                <a16:creationId xmlns:a16="http://schemas.microsoft.com/office/drawing/2014/main" id="{0FBF3248-5C2C-08C8-C20F-DB63A3B26BA3}"/>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8" name="Footer Placeholder 7">
            <a:extLst>
              <a:ext uri="{FF2B5EF4-FFF2-40B4-BE49-F238E27FC236}">
                <a16:creationId xmlns:a16="http://schemas.microsoft.com/office/drawing/2014/main" id="{FCCC8612-2AC2-48A2-439D-78F79A115237}"/>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385FBE1-D346-8C92-7C4F-F7A4D29ECF12}"/>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10" name="Picture 9">
            <a:extLst>
              <a:ext uri="{FF2B5EF4-FFF2-40B4-BE49-F238E27FC236}">
                <a16:creationId xmlns:a16="http://schemas.microsoft.com/office/drawing/2014/main" id="{3F8E219B-7D6A-18BB-1C39-4EED187FDCC7}"/>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253458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9D45B-6926-1B5A-F3CE-C73DBBA9D4D6}"/>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3" name="Footer Placeholder 2">
            <a:extLst>
              <a:ext uri="{FF2B5EF4-FFF2-40B4-BE49-F238E27FC236}">
                <a16:creationId xmlns:a16="http://schemas.microsoft.com/office/drawing/2014/main" id="{888F0CC7-3FEC-32C4-4B7B-8255069BC727}"/>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06A06BF7-84C6-6DEF-DF34-3D080D64D6CA}"/>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5" name="Picture 4">
            <a:extLst>
              <a:ext uri="{FF2B5EF4-FFF2-40B4-BE49-F238E27FC236}">
                <a16:creationId xmlns:a16="http://schemas.microsoft.com/office/drawing/2014/main" id="{BEAADF99-E806-8FE9-1382-10CDB3F3CEE9}"/>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9" name="Text Placeholder 8">
            <a:extLst>
              <a:ext uri="{FF2B5EF4-FFF2-40B4-BE49-F238E27FC236}">
                <a16:creationId xmlns:a16="http://schemas.microsoft.com/office/drawing/2014/main" id="{919CD50E-A2BA-A1B6-A111-B38BBD9A17B9}"/>
              </a:ext>
            </a:extLst>
          </p:cNvPr>
          <p:cNvSpPr>
            <a:spLocks noGrp="1"/>
          </p:cNvSpPr>
          <p:nvPr>
            <p:ph type="body" sz="quarter" idx="13" hasCustomPrompt="1"/>
          </p:nvPr>
        </p:nvSpPr>
        <p:spPr>
          <a:xfrm>
            <a:off x="1381758" y="2599200"/>
            <a:ext cx="1040295" cy="664700"/>
          </a:xfrm>
        </p:spPr>
        <p:txBody>
          <a:bodyPr>
            <a:normAutofit/>
          </a:bodyPr>
          <a:lstStyle>
            <a:lvl2pPr marL="457200" indent="0" algn="ctr">
              <a:buNone/>
              <a:defRPr sz="4000">
                <a:latin typeface="Roboto Lt" pitchFamily="2" charset="0"/>
                <a:ea typeface="Roboto Lt" pitchFamily="2" charset="0"/>
              </a:defRPr>
            </a:lvl2pPr>
          </a:lstStyle>
          <a:p>
            <a:pPr lvl="1"/>
            <a:r>
              <a:rPr lang="en-LT" dirty="0"/>
              <a:t>1</a:t>
            </a:r>
          </a:p>
        </p:txBody>
      </p:sp>
      <p:sp>
        <p:nvSpPr>
          <p:cNvPr id="10" name="Text Placeholder 8">
            <a:extLst>
              <a:ext uri="{FF2B5EF4-FFF2-40B4-BE49-F238E27FC236}">
                <a16:creationId xmlns:a16="http://schemas.microsoft.com/office/drawing/2014/main" id="{7DE7FADE-3DD7-40AF-6273-A40E867388FA}"/>
              </a:ext>
            </a:extLst>
          </p:cNvPr>
          <p:cNvSpPr>
            <a:spLocks noGrp="1"/>
          </p:cNvSpPr>
          <p:nvPr>
            <p:ph type="body" sz="quarter" idx="14" hasCustomPrompt="1"/>
          </p:nvPr>
        </p:nvSpPr>
        <p:spPr>
          <a:xfrm>
            <a:off x="5474533" y="2599200"/>
            <a:ext cx="1130531" cy="664700"/>
          </a:xfrm>
        </p:spPr>
        <p:txBody>
          <a:bodyPr>
            <a:normAutofit/>
          </a:bodyPr>
          <a:lstStyle>
            <a:lvl2pPr marL="457200" indent="0">
              <a:buNone/>
              <a:defRPr sz="4000">
                <a:latin typeface="Roboto Lt" pitchFamily="2" charset="0"/>
                <a:ea typeface="Roboto Lt" pitchFamily="2" charset="0"/>
              </a:defRPr>
            </a:lvl2pPr>
          </a:lstStyle>
          <a:p>
            <a:pPr lvl="1"/>
            <a:r>
              <a:rPr lang="en-LT" dirty="0"/>
              <a:t>2</a:t>
            </a:r>
          </a:p>
        </p:txBody>
      </p:sp>
      <p:sp>
        <p:nvSpPr>
          <p:cNvPr id="11" name="Text Placeholder 8">
            <a:extLst>
              <a:ext uri="{FF2B5EF4-FFF2-40B4-BE49-F238E27FC236}">
                <a16:creationId xmlns:a16="http://schemas.microsoft.com/office/drawing/2014/main" id="{45AA1E32-BAC0-B4E6-CCE7-AB7E050B715C}"/>
              </a:ext>
            </a:extLst>
          </p:cNvPr>
          <p:cNvSpPr>
            <a:spLocks noGrp="1"/>
          </p:cNvSpPr>
          <p:nvPr>
            <p:ph type="body" sz="quarter" idx="15" hasCustomPrompt="1"/>
          </p:nvPr>
        </p:nvSpPr>
        <p:spPr>
          <a:xfrm>
            <a:off x="9736286" y="2599200"/>
            <a:ext cx="847899" cy="664700"/>
          </a:xfrm>
        </p:spPr>
        <p:txBody>
          <a:bodyPr>
            <a:normAutofit/>
          </a:bodyPr>
          <a:lstStyle>
            <a:lvl2pPr marL="457200" indent="0">
              <a:buNone/>
              <a:defRPr sz="4000">
                <a:latin typeface="Roboto Lt" pitchFamily="2" charset="0"/>
                <a:ea typeface="Roboto Lt" pitchFamily="2" charset="0"/>
              </a:defRPr>
            </a:lvl2pPr>
          </a:lstStyle>
          <a:p>
            <a:pPr lvl="1"/>
            <a:r>
              <a:rPr lang="en-LT" dirty="0"/>
              <a:t>3</a:t>
            </a:r>
          </a:p>
        </p:txBody>
      </p:sp>
      <p:sp>
        <p:nvSpPr>
          <p:cNvPr id="13" name="Text Placeholder 12">
            <a:extLst>
              <a:ext uri="{FF2B5EF4-FFF2-40B4-BE49-F238E27FC236}">
                <a16:creationId xmlns:a16="http://schemas.microsoft.com/office/drawing/2014/main" id="{01AE47BD-FE26-6B01-B657-A0D4822C5FED}"/>
              </a:ext>
            </a:extLst>
          </p:cNvPr>
          <p:cNvSpPr>
            <a:spLocks noGrp="1"/>
          </p:cNvSpPr>
          <p:nvPr>
            <p:ph type="body" sz="quarter" idx="16"/>
          </p:nvPr>
        </p:nvSpPr>
        <p:spPr>
          <a:xfrm>
            <a:off x="1079500"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4" name="Text Placeholder 12">
            <a:extLst>
              <a:ext uri="{FF2B5EF4-FFF2-40B4-BE49-F238E27FC236}">
                <a16:creationId xmlns:a16="http://schemas.microsoft.com/office/drawing/2014/main" id="{EF06F3E7-DDBC-7958-52BA-5FF57115194E}"/>
              </a:ext>
            </a:extLst>
          </p:cNvPr>
          <p:cNvSpPr>
            <a:spLocks noGrp="1"/>
          </p:cNvSpPr>
          <p:nvPr>
            <p:ph type="body" sz="quarter" idx="17"/>
          </p:nvPr>
        </p:nvSpPr>
        <p:spPr>
          <a:xfrm>
            <a:off x="5072957"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5" name="Text Placeholder 12">
            <a:extLst>
              <a:ext uri="{FF2B5EF4-FFF2-40B4-BE49-F238E27FC236}">
                <a16:creationId xmlns:a16="http://schemas.microsoft.com/office/drawing/2014/main" id="{7DFDB45C-46CE-6B65-9825-F35ECE0C24AF}"/>
              </a:ext>
            </a:extLst>
          </p:cNvPr>
          <p:cNvSpPr>
            <a:spLocks noGrp="1"/>
          </p:cNvSpPr>
          <p:nvPr>
            <p:ph type="body" sz="quarter" idx="18"/>
          </p:nvPr>
        </p:nvSpPr>
        <p:spPr>
          <a:xfrm>
            <a:off x="9307715" y="3263900"/>
            <a:ext cx="2046085" cy="1730375"/>
          </a:xfrm>
        </p:spPr>
        <p:txBody>
          <a:bodyPr>
            <a:normAutofit/>
          </a:bodyPr>
          <a:lstStyle>
            <a:lvl1pPr marL="0" indent="0" algn="ctr">
              <a:buNone/>
              <a:defRPr sz="2400" b="0" i="0">
                <a:latin typeface="Roboto Th" pitchFamily="2" charset="0"/>
                <a:ea typeface="Roboto Th" pitchFamily="2" charset="0"/>
              </a:defRPr>
            </a:lvl1pPr>
          </a:lstStyle>
          <a:p>
            <a:pPr lvl="0"/>
            <a:r>
              <a:rPr lang="en-GB" dirty="0"/>
              <a:t>Click to edit Master text styles</a:t>
            </a:r>
          </a:p>
        </p:txBody>
      </p:sp>
      <p:sp>
        <p:nvSpPr>
          <p:cNvPr id="17" name="Text Placeholder 16">
            <a:extLst>
              <a:ext uri="{FF2B5EF4-FFF2-40B4-BE49-F238E27FC236}">
                <a16:creationId xmlns:a16="http://schemas.microsoft.com/office/drawing/2014/main" id="{AE7D9157-6DA5-D31E-AC27-B444A569F77A}"/>
              </a:ext>
            </a:extLst>
          </p:cNvPr>
          <p:cNvSpPr>
            <a:spLocks noGrp="1"/>
          </p:cNvSpPr>
          <p:nvPr>
            <p:ph type="body" sz="quarter" idx="19"/>
          </p:nvPr>
        </p:nvSpPr>
        <p:spPr>
          <a:xfrm>
            <a:off x="1079500" y="1374907"/>
            <a:ext cx="10274300" cy="891943"/>
          </a:xfrm>
        </p:spPr>
        <p:txBody>
          <a:bodyPr>
            <a:normAutofit/>
          </a:bodyPr>
          <a:lstStyle>
            <a:lvl1pPr marL="0" indent="0">
              <a:buNone/>
              <a:defRPr sz="4800">
                <a:solidFill>
                  <a:srgbClr val="192D4C"/>
                </a:solidFill>
                <a:latin typeface="Roboto Lt" pitchFamily="2" charset="0"/>
                <a:ea typeface="Roboto Lt" pitchFamily="2" charset="0"/>
              </a:defRPr>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96763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1C63-087F-9C83-C1CC-27D8144C5389}"/>
              </a:ext>
            </a:extLst>
          </p:cNvPr>
          <p:cNvSpPr>
            <a:spLocks noGrp="1"/>
          </p:cNvSpPr>
          <p:nvPr>
            <p:ph type="title"/>
          </p:nvPr>
        </p:nvSpPr>
        <p:spPr>
          <a:xfrm>
            <a:off x="1238250" y="365125"/>
            <a:ext cx="10115550" cy="1325563"/>
          </a:xfrm>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Date Placeholder 2">
            <a:extLst>
              <a:ext uri="{FF2B5EF4-FFF2-40B4-BE49-F238E27FC236}">
                <a16:creationId xmlns:a16="http://schemas.microsoft.com/office/drawing/2014/main" id="{1DDC6154-CB62-D757-44E4-4907BF354E10}"/>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4" name="Footer Placeholder 3">
            <a:extLst>
              <a:ext uri="{FF2B5EF4-FFF2-40B4-BE49-F238E27FC236}">
                <a16:creationId xmlns:a16="http://schemas.microsoft.com/office/drawing/2014/main" id="{49248C52-6F5B-0D79-7BDF-C329A98193B9}"/>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969CC990-D796-731A-75C4-E335A77917D0}"/>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3E522DB4-23D7-0F40-7850-92D378785744}"/>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10" name="Picture Placeholder 9">
            <a:extLst>
              <a:ext uri="{FF2B5EF4-FFF2-40B4-BE49-F238E27FC236}">
                <a16:creationId xmlns:a16="http://schemas.microsoft.com/office/drawing/2014/main" id="{1E52B931-DCB1-9DF9-B176-13383806EE6A}"/>
              </a:ext>
            </a:extLst>
          </p:cNvPr>
          <p:cNvSpPr>
            <a:spLocks noGrp="1"/>
          </p:cNvSpPr>
          <p:nvPr>
            <p:ph type="pic" sz="quarter" idx="13"/>
          </p:nvPr>
        </p:nvSpPr>
        <p:spPr>
          <a:xfrm>
            <a:off x="1238250" y="1919289"/>
            <a:ext cx="2800350" cy="4241780"/>
          </a:xfrm>
          <a:prstGeom prst="roundRect">
            <a:avLst/>
          </a:prstGeom>
        </p:spPr>
        <p:txBody>
          <a:bodyPr/>
          <a:lstStyle/>
          <a:p>
            <a:endParaRPr lang="en-LT"/>
          </a:p>
        </p:txBody>
      </p:sp>
      <p:sp>
        <p:nvSpPr>
          <p:cNvPr id="11" name="Picture Placeholder 9">
            <a:extLst>
              <a:ext uri="{FF2B5EF4-FFF2-40B4-BE49-F238E27FC236}">
                <a16:creationId xmlns:a16="http://schemas.microsoft.com/office/drawing/2014/main" id="{3DB7F33A-C83E-0091-5459-C56D5F16C55D}"/>
              </a:ext>
            </a:extLst>
          </p:cNvPr>
          <p:cNvSpPr>
            <a:spLocks noGrp="1"/>
          </p:cNvSpPr>
          <p:nvPr>
            <p:ph type="pic" sz="quarter" idx="14"/>
          </p:nvPr>
        </p:nvSpPr>
        <p:spPr>
          <a:xfrm>
            <a:off x="4650524" y="1919289"/>
            <a:ext cx="2800350" cy="4241780"/>
          </a:xfrm>
          <a:prstGeom prst="roundRect">
            <a:avLst/>
          </a:prstGeom>
        </p:spPr>
        <p:txBody>
          <a:bodyPr/>
          <a:lstStyle/>
          <a:p>
            <a:endParaRPr lang="en-LT"/>
          </a:p>
        </p:txBody>
      </p:sp>
      <p:sp>
        <p:nvSpPr>
          <p:cNvPr id="12" name="Picture Placeholder 9">
            <a:extLst>
              <a:ext uri="{FF2B5EF4-FFF2-40B4-BE49-F238E27FC236}">
                <a16:creationId xmlns:a16="http://schemas.microsoft.com/office/drawing/2014/main" id="{83B5F5F7-2ABC-F743-4C5E-2FC48CCACB38}"/>
              </a:ext>
            </a:extLst>
          </p:cNvPr>
          <p:cNvSpPr>
            <a:spLocks noGrp="1"/>
          </p:cNvSpPr>
          <p:nvPr>
            <p:ph type="pic" sz="quarter" idx="15"/>
          </p:nvPr>
        </p:nvSpPr>
        <p:spPr>
          <a:xfrm>
            <a:off x="8107402" y="1919289"/>
            <a:ext cx="2800350" cy="4241780"/>
          </a:xfrm>
          <a:prstGeom prst="roundRect">
            <a:avLst/>
          </a:prstGeom>
        </p:spPr>
        <p:txBody>
          <a:bodyPr/>
          <a:lstStyle/>
          <a:p>
            <a:endParaRPr lang="en-LT"/>
          </a:p>
        </p:txBody>
      </p:sp>
    </p:spTree>
    <p:extLst>
      <p:ext uri="{BB962C8B-B14F-4D97-AF65-F5344CB8AC3E}">
        <p14:creationId xmlns:p14="http://schemas.microsoft.com/office/powerpoint/2010/main" val="421638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1C63-087F-9C83-C1CC-27D8144C5389}"/>
              </a:ext>
            </a:extLst>
          </p:cNvPr>
          <p:cNvSpPr>
            <a:spLocks noGrp="1"/>
          </p:cNvSpPr>
          <p:nvPr>
            <p:ph type="title"/>
          </p:nvPr>
        </p:nvSpPr>
        <p:spPr/>
        <p:txBody>
          <a:bodyPr/>
          <a:lstStyle>
            <a:lvl1pPr>
              <a:defRPr>
                <a:solidFill>
                  <a:srgbClr val="192D4C"/>
                </a:solidFill>
                <a:latin typeface="Roboto Lt" pitchFamily="2" charset="0"/>
                <a:ea typeface="Roboto Lt" pitchFamily="2" charset="0"/>
              </a:defRPr>
            </a:lvl1pPr>
          </a:lstStyle>
          <a:p>
            <a:r>
              <a:rPr lang="en-GB" dirty="0"/>
              <a:t>Click to edit Master title style</a:t>
            </a:r>
            <a:endParaRPr lang="en-LT" dirty="0"/>
          </a:p>
        </p:txBody>
      </p:sp>
      <p:sp>
        <p:nvSpPr>
          <p:cNvPr id="3" name="Date Placeholder 2">
            <a:extLst>
              <a:ext uri="{FF2B5EF4-FFF2-40B4-BE49-F238E27FC236}">
                <a16:creationId xmlns:a16="http://schemas.microsoft.com/office/drawing/2014/main" id="{1DDC6154-CB62-D757-44E4-4907BF354E10}"/>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4" name="Footer Placeholder 3">
            <a:extLst>
              <a:ext uri="{FF2B5EF4-FFF2-40B4-BE49-F238E27FC236}">
                <a16:creationId xmlns:a16="http://schemas.microsoft.com/office/drawing/2014/main" id="{49248C52-6F5B-0D79-7BDF-C329A98193B9}"/>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969CC990-D796-731A-75C4-E335A77917D0}"/>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3E522DB4-23D7-0F40-7850-92D378785744}"/>
              </a:ext>
            </a:extLst>
          </p:cNvPr>
          <p:cNvPicPr>
            <a:picLocks noChangeAspect="1"/>
          </p:cNvPicPr>
          <p:nvPr userDrawn="1"/>
        </p:nvPicPr>
        <p:blipFill>
          <a:blip r:embed="rId3"/>
          <a:stretch>
            <a:fillRect/>
          </a:stretch>
        </p:blipFill>
        <p:spPr>
          <a:xfrm>
            <a:off x="10237305" y="136525"/>
            <a:ext cx="1593022" cy="406168"/>
          </a:xfrm>
          <a:prstGeom prst="rect">
            <a:avLst/>
          </a:prstGeom>
        </p:spPr>
      </p:pic>
      <p:sp>
        <p:nvSpPr>
          <p:cNvPr id="7" name="Chart Placeholder 6">
            <a:extLst>
              <a:ext uri="{FF2B5EF4-FFF2-40B4-BE49-F238E27FC236}">
                <a16:creationId xmlns:a16="http://schemas.microsoft.com/office/drawing/2014/main" id="{B53049D0-3D9D-23B3-9B59-FFF6F3B42776}"/>
              </a:ext>
            </a:extLst>
          </p:cNvPr>
          <p:cNvSpPr>
            <a:spLocks noGrp="1"/>
          </p:cNvSpPr>
          <p:nvPr>
            <p:ph type="chart" sz="quarter" idx="13"/>
          </p:nvPr>
        </p:nvSpPr>
        <p:spPr>
          <a:xfrm>
            <a:off x="838200" y="2102253"/>
            <a:ext cx="4895335" cy="3533603"/>
          </a:xfrm>
        </p:spPr>
        <p:txBody>
          <a:bodyPr/>
          <a:lstStyle/>
          <a:p>
            <a:endParaRPr lang="en-LT"/>
          </a:p>
        </p:txBody>
      </p:sp>
      <p:sp>
        <p:nvSpPr>
          <p:cNvPr id="10" name="Chart Placeholder 6">
            <a:extLst>
              <a:ext uri="{FF2B5EF4-FFF2-40B4-BE49-F238E27FC236}">
                <a16:creationId xmlns:a16="http://schemas.microsoft.com/office/drawing/2014/main" id="{5A080184-600C-6637-5933-A27DC780E428}"/>
              </a:ext>
            </a:extLst>
          </p:cNvPr>
          <p:cNvSpPr>
            <a:spLocks noGrp="1"/>
          </p:cNvSpPr>
          <p:nvPr>
            <p:ph type="chart" sz="quarter" idx="14"/>
          </p:nvPr>
        </p:nvSpPr>
        <p:spPr>
          <a:xfrm>
            <a:off x="6460524" y="2102253"/>
            <a:ext cx="4895335" cy="3533603"/>
          </a:xfrm>
        </p:spPr>
        <p:txBody>
          <a:bodyPr/>
          <a:lstStyle/>
          <a:p>
            <a:endParaRPr lang="en-LT"/>
          </a:p>
        </p:txBody>
      </p:sp>
    </p:spTree>
    <p:extLst>
      <p:ext uri="{BB962C8B-B14F-4D97-AF65-F5344CB8AC3E}">
        <p14:creationId xmlns:p14="http://schemas.microsoft.com/office/powerpoint/2010/main" val="179905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B9BD-B1A4-9A8C-1947-577BF9DD27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Content Placeholder 2">
            <a:extLst>
              <a:ext uri="{FF2B5EF4-FFF2-40B4-BE49-F238E27FC236}">
                <a16:creationId xmlns:a16="http://schemas.microsoft.com/office/drawing/2014/main" id="{778AE7EF-1DA0-3E2C-FD07-A0C985BB6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Text Placeholder 3">
            <a:extLst>
              <a:ext uri="{FF2B5EF4-FFF2-40B4-BE49-F238E27FC236}">
                <a16:creationId xmlns:a16="http://schemas.microsoft.com/office/drawing/2014/main" id="{26603305-CB05-4559-BC3B-01EA82D3B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DE8F13-D862-7423-6CCB-6D1F01AD5004}"/>
              </a:ext>
            </a:extLst>
          </p:cNvPr>
          <p:cNvSpPr>
            <a:spLocks noGrp="1"/>
          </p:cNvSpPr>
          <p:nvPr>
            <p:ph type="dt" sz="half" idx="10"/>
          </p:nvPr>
        </p:nvSpPr>
        <p:spPr/>
        <p:txBody>
          <a:bodyPr/>
          <a:lstStyle/>
          <a:p>
            <a:fld id="{2562BD1F-AEFC-1947-9A06-3FCA250F8F77}" type="datetimeFigureOut">
              <a:rPr lang="en-LT" smtClean="0"/>
              <a:t>12/03/2024</a:t>
            </a:fld>
            <a:endParaRPr lang="en-LT"/>
          </a:p>
        </p:txBody>
      </p:sp>
      <p:sp>
        <p:nvSpPr>
          <p:cNvPr id="6" name="Footer Placeholder 5">
            <a:extLst>
              <a:ext uri="{FF2B5EF4-FFF2-40B4-BE49-F238E27FC236}">
                <a16:creationId xmlns:a16="http://schemas.microsoft.com/office/drawing/2014/main" id="{D7F718CF-F8BD-C8F5-770D-234B2622086E}"/>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D1F530C9-41C2-5C42-9CA3-F9D7AB3663A7}"/>
              </a:ext>
            </a:extLst>
          </p:cNvPr>
          <p:cNvSpPr>
            <a:spLocks noGrp="1"/>
          </p:cNvSpPr>
          <p:nvPr>
            <p:ph type="sldNum" sz="quarter" idx="12"/>
          </p:nvPr>
        </p:nvSpPr>
        <p:spPr/>
        <p:txBody>
          <a:bodyPr/>
          <a:lstStyle/>
          <a:p>
            <a:fld id="{46B0ED6E-1867-4E49-A09E-B49565F88D5F}" type="slidenum">
              <a:rPr lang="en-LT" smtClean="0"/>
              <a:t>‹#›</a:t>
            </a:fld>
            <a:endParaRPr lang="en-LT"/>
          </a:p>
        </p:txBody>
      </p:sp>
      <p:pic>
        <p:nvPicPr>
          <p:cNvPr id="8" name="Picture 7">
            <a:extLst>
              <a:ext uri="{FF2B5EF4-FFF2-40B4-BE49-F238E27FC236}">
                <a16:creationId xmlns:a16="http://schemas.microsoft.com/office/drawing/2014/main" id="{73B4CC93-2E8F-74CB-2F73-CBA11C58A984}"/>
              </a:ext>
            </a:extLst>
          </p:cNvPr>
          <p:cNvPicPr>
            <a:picLocks noChangeAspect="1"/>
          </p:cNvPicPr>
          <p:nvPr userDrawn="1"/>
        </p:nvPicPr>
        <p:blipFill>
          <a:blip r:embed="rId2"/>
          <a:stretch>
            <a:fillRect/>
          </a:stretch>
        </p:blipFill>
        <p:spPr>
          <a:xfrm>
            <a:off x="10237305" y="136525"/>
            <a:ext cx="1593022" cy="406168"/>
          </a:xfrm>
          <a:prstGeom prst="rect">
            <a:avLst/>
          </a:prstGeom>
        </p:spPr>
      </p:pic>
    </p:spTree>
    <p:extLst>
      <p:ext uri="{BB962C8B-B14F-4D97-AF65-F5344CB8AC3E}">
        <p14:creationId xmlns:p14="http://schemas.microsoft.com/office/powerpoint/2010/main" val="30411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DE42A-860E-19FA-D56D-B26D7B8F7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2C740D15-C639-1814-43D7-1FC656E34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8725E465-E938-63FF-D7FB-35B176C8A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2BD1F-AEFC-1947-9A06-3FCA250F8F77}" type="datetimeFigureOut">
              <a:rPr lang="en-LT" smtClean="0"/>
              <a:t>12/03/2024</a:t>
            </a:fld>
            <a:endParaRPr lang="en-LT"/>
          </a:p>
        </p:txBody>
      </p:sp>
      <p:sp>
        <p:nvSpPr>
          <p:cNvPr id="5" name="Footer Placeholder 4">
            <a:extLst>
              <a:ext uri="{FF2B5EF4-FFF2-40B4-BE49-F238E27FC236}">
                <a16:creationId xmlns:a16="http://schemas.microsoft.com/office/drawing/2014/main" id="{1807B4D6-6613-84D9-1F19-677FCBEE2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4D47DE6-CAA8-2AE3-9CE9-20A0F5B81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0ED6E-1867-4E49-A09E-B49565F88D5F}" type="slidenum">
              <a:rPr lang="en-LT" smtClean="0"/>
              <a:t>‹#›</a:t>
            </a:fld>
            <a:endParaRPr lang="en-LT"/>
          </a:p>
        </p:txBody>
      </p:sp>
    </p:spTree>
    <p:extLst>
      <p:ext uri="{BB962C8B-B14F-4D97-AF65-F5344CB8AC3E}">
        <p14:creationId xmlns:p14="http://schemas.microsoft.com/office/powerpoint/2010/main" val="241326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4"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ukis.lt/karjeros-specialistams/stebesena"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mukis.lt/bendra-informacija/duk-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info@mukis.l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colorful dots&#10;&#10;Description automatically generated">
            <a:extLst>
              <a:ext uri="{FF2B5EF4-FFF2-40B4-BE49-F238E27FC236}">
                <a16:creationId xmlns:a16="http://schemas.microsoft.com/office/drawing/2014/main" id="{04C53552-B9ED-8494-1345-A91C01E1CBEE}"/>
              </a:ext>
            </a:extLst>
          </p:cNvPr>
          <p:cNvPicPr>
            <a:picLocks noChangeAspect="1"/>
          </p:cNvPicPr>
          <p:nvPr/>
        </p:nvPicPr>
        <p:blipFill>
          <a:blip r:embed="rId2"/>
          <a:stretch>
            <a:fillRect/>
          </a:stretch>
        </p:blipFill>
        <p:spPr>
          <a:xfrm>
            <a:off x="-737094" y="3138163"/>
            <a:ext cx="5867508" cy="5867508"/>
          </a:xfrm>
          <a:prstGeom prst="rect">
            <a:avLst/>
          </a:prstGeom>
        </p:spPr>
      </p:pic>
      <p:sp>
        <p:nvSpPr>
          <p:cNvPr id="2" name="TextBox 1">
            <a:extLst>
              <a:ext uri="{FF2B5EF4-FFF2-40B4-BE49-F238E27FC236}">
                <a16:creationId xmlns:a16="http://schemas.microsoft.com/office/drawing/2014/main" id="{6D20F5DB-D59A-ABA1-F91A-AD82F9380234}"/>
              </a:ext>
            </a:extLst>
          </p:cNvPr>
          <p:cNvSpPr txBox="1"/>
          <p:nvPr/>
        </p:nvSpPr>
        <p:spPr>
          <a:xfrm>
            <a:off x="455754" y="2647491"/>
            <a:ext cx="913416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200" b="1" dirty="0">
                <a:solidFill>
                  <a:schemeClr val="accent1"/>
                </a:solidFill>
                <a:latin typeface="Arial" panose="020B0604020202020204" pitchFamily="34" charset="0"/>
                <a:ea typeface="Calibri"/>
                <a:cs typeface="Arial" panose="020B0604020202020204" pitchFamily="34" charset="0"/>
              </a:rPr>
              <a:t>Bendroji profesinio orientavimo būklė: ką rodo </a:t>
            </a:r>
            <a:r>
              <a:rPr lang="lt-LT" sz="3200" b="1" dirty="0">
                <a:solidFill>
                  <a:schemeClr val="accent2"/>
                </a:solidFill>
                <a:latin typeface="Arial" panose="020B0604020202020204" pitchFamily="34" charset="0"/>
                <a:ea typeface="Calibri"/>
                <a:cs typeface="Arial" panose="020B0604020202020204" pitchFamily="34" charset="0"/>
              </a:rPr>
              <a:t>stebėsenos </a:t>
            </a:r>
            <a:r>
              <a:rPr lang="lt-LT" sz="3200" b="1" dirty="0">
                <a:solidFill>
                  <a:schemeClr val="accent1"/>
                </a:solidFill>
                <a:latin typeface="Arial" panose="020B0604020202020204" pitchFamily="34" charset="0"/>
                <a:ea typeface="Calibri"/>
                <a:cs typeface="Arial" panose="020B0604020202020204" pitchFamily="34" charset="0"/>
              </a:rPr>
              <a:t>duomenys? </a:t>
            </a:r>
          </a:p>
          <a:p>
            <a:endParaRPr lang="lt-LT" sz="3200" b="1" dirty="0">
              <a:solidFill>
                <a:schemeClr val="accent1">
                  <a:lumMod val="75000"/>
                </a:schemeClr>
              </a:solidFill>
              <a:latin typeface="Arial" panose="020B0604020202020204" pitchFamily="34" charset="0"/>
              <a:ea typeface="Calibri"/>
              <a:cs typeface="Arial" panose="020B0604020202020204" pitchFamily="34" charset="0"/>
            </a:endParaRPr>
          </a:p>
          <a:p>
            <a:r>
              <a:rPr lang="lt-LT" sz="2000" b="1" dirty="0">
                <a:latin typeface="Arial" panose="020B0604020202020204" pitchFamily="34" charset="0"/>
                <a:ea typeface="Calibri"/>
                <a:cs typeface="Arial" panose="020B0604020202020204" pitchFamily="34" charset="0"/>
              </a:rPr>
              <a:t>Vitalija Paurienė</a:t>
            </a:r>
          </a:p>
          <a:p>
            <a:r>
              <a:rPr lang="lt-LT" sz="2000" b="1" dirty="0">
                <a:latin typeface="Arial" panose="020B0604020202020204" pitchFamily="34" charset="0"/>
                <a:ea typeface="Calibri"/>
                <a:cs typeface="Arial" panose="020B0604020202020204" pitchFamily="34" charset="0"/>
              </a:rPr>
              <a:t>Lietuvos neformaliojo švietimo agentūros</a:t>
            </a:r>
          </a:p>
          <a:p>
            <a:r>
              <a:rPr lang="lt-LT" sz="2000" b="1" dirty="0">
                <a:latin typeface="Arial" panose="020B0604020202020204" pitchFamily="34" charset="0"/>
                <a:ea typeface="Calibri"/>
                <a:cs typeface="Arial" panose="020B0604020202020204" pitchFamily="34" charset="0"/>
              </a:rPr>
              <a:t>Ugdymo karjerai skyriaus specialistė</a:t>
            </a:r>
          </a:p>
          <a:p>
            <a:endParaRPr lang="lt-LT" sz="2400" b="1" dirty="0">
              <a:solidFill>
                <a:schemeClr val="accent1">
                  <a:lumMod val="75000"/>
                </a:schemeClr>
              </a:solidFill>
              <a:latin typeface="Arial" panose="020B0604020202020204" pitchFamily="34" charset="0"/>
              <a:ea typeface="Calibri"/>
              <a:cs typeface="Arial" panose="020B0604020202020204" pitchFamily="34" charset="0"/>
            </a:endParaRPr>
          </a:p>
          <a:p>
            <a:endParaRPr lang="lt-LT" sz="2800" b="1" dirty="0">
              <a:solidFill>
                <a:schemeClr val="accent1">
                  <a:lumMod val="75000"/>
                </a:schemeClr>
              </a:solidFill>
              <a:latin typeface="Roboto Th"/>
              <a:ea typeface="Calibri"/>
              <a:cs typeface="Calibri"/>
            </a:endParaRPr>
          </a:p>
        </p:txBody>
      </p:sp>
    </p:spTree>
    <p:extLst>
      <p:ext uri="{BB962C8B-B14F-4D97-AF65-F5344CB8AC3E}">
        <p14:creationId xmlns:p14="http://schemas.microsoft.com/office/powerpoint/2010/main" val="123872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65606" y="747882"/>
            <a:ext cx="9680328" cy="1038298"/>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(1)</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sp>
        <p:nvSpPr>
          <p:cNvPr id="13" name="Rectangle 12">
            <a:extLst>
              <a:ext uri="{FF2B5EF4-FFF2-40B4-BE49-F238E27FC236}">
                <a16:creationId xmlns:a16="http://schemas.microsoft.com/office/drawing/2014/main" id="{36ABFB18-383E-73B6-3A4A-2540FF3531ED}"/>
              </a:ext>
            </a:extLst>
          </p:cNvPr>
          <p:cNvSpPr/>
          <p:nvPr/>
        </p:nvSpPr>
        <p:spPr>
          <a:xfrm>
            <a:off x="1265606" y="1913787"/>
            <a:ext cx="9388995" cy="6769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PO paslaugų, suteiktų pradinio ugdymo lygmens (1-4 kl.) mokiniams ir jų tėvams, aprėptis (2022-2023 m. m.)</a:t>
            </a:r>
          </a:p>
        </p:txBody>
      </p:sp>
      <p:graphicFrame>
        <p:nvGraphicFramePr>
          <p:cNvPr id="7" name="Table 6">
            <a:extLst>
              <a:ext uri="{FF2B5EF4-FFF2-40B4-BE49-F238E27FC236}">
                <a16:creationId xmlns:a16="http://schemas.microsoft.com/office/drawing/2014/main" id="{404314AC-A597-CAD0-539D-09781FC14CB6}"/>
              </a:ext>
            </a:extLst>
          </p:cNvPr>
          <p:cNvGraphicFramePr>
            <a:graphicFrameLocks noGrp="1"/>
          </p:cNvGraphicFramePr>
          <p:nvPr>
            <p:extLst>
              <p:ext uri="{D42A27DB-BD31-4B8C-83A1-F6EECF244321}">
                <p14:modId xmlns:p14="http://schemas.microsoft.com/office/powerpoint/2010/main" val="863750779"/>
              </p:ext>
            </p:extLst>
          </p:nvPr>
        </p:nvGraphicFramePr>
        <p:xfrm>
          <a:off x="1246064" y="2492895"/>
          <a:ext cx="9506020" cy="2962948"/>
        </p:xfrm>
        <a:graphic>
          <a:graphicData uri="http://schemas.openxmlformats.org/drawingml/2006/table">
            <a:tbl>
              <a:tblPr firstRow="1" bandRow="1">
                <a:tableStyleId>{5DA37D80-6434-44D0-A028-1B22A696006F}</a:tableStyleId>
              </a:tblPr>
              <a:tblGrid>
                <a:gridCol w="6971483">
                  <a:extLst>
                    <a:ext uri="{9D8B030D-6E8A-4147-A177-3AD203B41FA5}">
                      <a16:colId xmlns:a16="http://schemas.microsoft.com/office/drawing/2014/main" val="114191505"/>
                    </a:ext>
                  </a:extLst>
                </a:gridCol>
                <a:gridCol w="2534537">
                  <a:extLst>
                    <a:ext uri="{9D8B030D-6E8A-4147-A177-3AD203B41FA5}">
                      <a16:colId xmlns:a16="http://schemas.microsoft.com/office/drawing/2014/main" val="1602953392"/>
                    </a:ext>
                  </a:extLst>
                </a:gridCol>
              </a:tblGrid>
              <a:tr h="391186">
                <a:tc>
                  <a:txBody>
                    <a:bodyPr/>
                    <a:lstStyle/>
                    <a:p>
                      <a:pPr algn="just"/>
                      <a:r>
                        <a:rPr lang="lt-LT" sz="1400" b="1" dirty="0">
                          <a:latin typeface="Arial" panose="020B0604020202020204" pitchFamily="34" charset="0"/>
                          <a:cs typeface="Arial" panose="020B0604020202020204" pitchFamily="34" charset="0"/>
                        </a:rPr>
                        <a:t>Vidutinis 1 mokinių klasei skirtų PO valandų skaičius</a:t>
                      </a:r>
                    </a:p>
                  </a:txBody>
                  <a:tcPr/>
                </a:tc>
                <a:tc>
                  <a:txBody>
                    <a:bodyPr/>
                    <a:lstStyle/>
                    <a:p>
                      <a:pPr algn="ctr"/>
                      <a:r>
                        <a:rPr lang="lt-LT" sz="1400" b="0" dirty="0">
                          <a:latin typeface="Arial" panose="020B0604020202020204" pitchFamily="34" charset="0"/>
                          <a:cs typeface="Arial" panose="020B0604020202020204" pitchFamily="34" charset="0"/>
                        </a:rPr>
                        <a:t>5,14 val. </a:t>
                      </a:r>
                    </a:p>
                  </a:txBody>
                  <a:tcPr/>
                </a:tc>
                <a:extLst>
                  <a:ext uri="{0D108BD9-81ED-4DB2-BD59-A6C34878D82A}">
                    <a16:rowId xmlns:a16="http://schemas.microsoft.com/office/drawing/2014/main" val="2974846028"/>
                  </a:ext>
                </a:extLst>
              </a:tr>
              <a:tr h="552252">
                <a:tc>
                  <a:txBody>
                    <a:bodyPr/>
                    <a:lstStyle/>
                    <a:p>
                      <a:pPr algn="just"/>
                      <a:r>
                        <a:rPr lang="lt-LT" sz="1400" b="1" dirty="0">
                          <a:latin typeface="Arial" panose="020B0604020202020204" pitchFamily="34" charset="0"/>
                          <a:cs typeface="Arial" panose="020B0604020202020204" pitchFamily="34" charset="0"/>
                        </a:rPr>
                        <a:t>Vidutinis 1 mokinių klasei mokykloje organizuotų ugdymo karjerai užsiėmimų* ir informacinių renginių** skaičius</a:t>
                      </a:r>
                    </a:p>
                  </a:txBody>
                  <a:tcPr/>
                </a:tc>
                <a:tc>
                  <a:txBody>
                    <a:bodyPr/>
                    <a:lstStyle/>
                    <a:p>
                      <a:pPr algn="ctr"/>
                      <a:r>
                        <a:rPr lang="lt-LT" sz="1400" dirty="0">
                          <a:latin typeface="Arial" panose="020B0604020202020204" pitchFamily="34" charset="0"/>
                          <a:cs typeface="Arial" panose="020B0604020202020204" pitchFamily="34" charset="0"/>
                        </a:rPr>
                        <a:t>10 užsiėmimų/renginių</a:t>
                      </a:r>
                    </a:p>
                  </a:txBody>
                  <a:tcPr/>
                </a:tc>
                <a:extLst>
                  <a:ext uri="{0D108BD9-81ED-4DB2-BD59-A6C34878D82A}">
                    <a16:rowId xmlns:a16="http://schemas.microsoft.com/office/drawing/2014/main" val="3463280973"/>
                  </a:ext>
                </a:extLst>
              </a:tr>
              <a:tr h="552252">
                <a:tc>
                  <a:txBody>
                    <a:bodyPr/>
                    <a:lstStyle/>
                    <a:p>
                      <a:r>
                        <a:rPr lang="lt-LT" sz="1400" b="1" dirty="0">
                          <a:latin typeface="Arial" panose="020B0604020202020204" pitchFamily="34" charset="0"/>
                          <a:cs typeface="Arial" panose="020B0604020202020204" pitchFamily="34" charset="0"/>
                        </a:rPr>
                        <a:t>Vidutinis 1 mokinių klasei organizuotų vizitų***, skirtų pažinčiai su įvairiomis profesijomis už mokyklos ribų, skaičius</a:t>
                      </a:r>
                    </a:p>
                  </a:txBody>
                  <a:tcPr/>
                </a:tc>
                <a:tc>
                  <a:txBody>
                    <a:bodyPr/>
                    <a:lstStyle/>
                    <a:p>
                      <a:pPr algn="ctr"/>
                      <a:r>
                        <a:rPr lang="lt-LT" sz="1400" dirty="0">
                          <a:latin typeface="Arial" panose="020B0604020202020204" pitchFamily="34" charset="0"/>
                          <a:cs typeface="Arial" panose="020B0604020202020204" pitchFamily="34" charset="0"/>
                        </a:rPr>
                        <a:t>3 vizitai</a:t>
                      </a:r>
                    </a:p>
                  </a:txBody>
                  <a:tcPr/>
                </a:tc>
                <a:extLst>
                  <a:ext uri="{0D108BD9-81ED-4DB2-BD59-A6C34878D82A}">
                    <a16:rowId xmlns:a16="http://schemas.microsoft.com/office/drawing/2014/main" val="1609288994"/>
                  </a:ext>
                </a:extLst>
              </a:tr>
              <a:tr h="395239">
                <a:tc>
                  <a:txBody>
                    <a:bodyPr/>
                    <a:lstStyle/>
                    <a:p>
                      <a:r>
                        <a:rPr lang="lt-LT" sz="1400" b="1" dirty="0">
                          <a:latin typeface="Arial" panose="020B0604020202020204" pitchFamily="34" charset="0"/>
                          <a:cs typeface="Arial" panose="020B0604020202020204" pitchFamily="34" charset="0"/>
                        </a:rPr>
                        <a:t>Vidutinis konsultacijų, skirtų mokinių tėvams, skaičius </a:t>
                      </a:r>
                    </a:p>
                  </a:txBody>
                  <a:tcPr/>
                </a:tc>
                <a:tc>
                  <a:txBody>
                    <a:bodyPr/>
                    <a:lstStyle/>
                    <a:p>
                      <a:pPr algn="ctr"/>
                      <a:r>
                        <a:rPr lang="lt-LT" sz="1400" dirty="0">
                          <a:latin typeface="Arial" panose="020B0604020202020204" pitchFamily="34" charset="0"/>
                          <a:cs typeface="Arial" panose="020B0604020202020204" pitchFamily="34" charset="0"/>
                        </a:rPr>
                        <a:t>3 konsultacijos</a:t>
                      </a:r>
                    </a:p>
                  </a:txBody>
                  <a:tcPr/>
                </a:tc>
                <a:extLst>
                  <a:ext uri="{0D108BD9-81ED-4DB2-BD59-A6C34878D82A}">
                    <a16:rowId xmlns:a16="http://schemas.microsoft.com/office/drawing/2014/main" val="2991542155"/>
                  </a:ext>
                </a:extLst>
              </a:tr>
              <a:tr h="1072019">
                <a:tc gridSpan="2">
                  <a:txBody>
                    <a:bodyPr/>
                    <a:lstStyle/>
                    <a:p>
                      <a:pPr algn="just"/>
                      <a:r>
                        <a:rPr lang="lt-LT" sz="1200" dirty="0">
                          <a:latin typeface="Arial" panose="020B0604020202020204" pitchFamily="34" charset="0"/>
                          <a:cs typeface="Arial" panose="020B0604020202020204" pitchFamily="34" charset="0"/>
                        </a:rPr>
                        <a:t>*Klasės valandėlės ir integruotos pamokos savęs pažinimo, karjeros kompetencijas ugdančių žaidimų temomis, projektinės veiklos ir kt.</a:t>
                      </a:r>
                    </a:p>
                    <a:p>
                      <a:pPr algn="just"/>
                      <a:r>
                        <a:rPr lang="lt-LT" sz="1200" dirty="0">
                          <a:latin typeface="Arial" panose="020B0604020202020204" pitchFamily="34" charset="0"/>
                          <a:cs typeface="Arial" panose="020B0604020202020204" pitchFamily="34" charset="0"/>
                        </a:rPr>
                        <a:t>** Susitikimai su profesijų atstovais, </a:t>
                      </a:r>
                      <a:r>
                        <a:rPr lang="lt-LT" sz="1200" dirty="0" err="1">
                          <a:latin typeface="Arial" panose="020B0604020202020204" pitchFamily="34" charset="0"/>
                          <a:cs typeface="Arial" panose="020B0604020202020204" pitchFamily="34" charset="0"/>
                        </a:rPr>
                        <a:t>protmūšiai</a:t>
                      </a:r>
                      <a:r>
                        <a:rPr lang="lt-LT" sz="1200" dirty="0">
                          <a:latin typeface="Arial" panose="020B0604020202020204" pitchFamily="34" charset="0"/>
                          <a:cs typeface="Arial" panose="020B0604020202020204" pitchFamily="34" charset="0"/>
                        </a:rPr>
                        <a:t>, viktorinos, piešinių parodos, konkursai ir kt.</a:t>
                      </a:r>
                    </a:p>
                    <a:p>
                      <a:pPr algn="just"/>
                      <a:r>
                        <a:rPr lang="lt-LT" sz="1200" dirty="0">
                          <a:latin typeface="Arial" panose="020B0604020202020204" pitchFamily="34" charset="0"/>
                          <a:cs typeface="Arial" panose="020B0604020202020204" pitchFamily="34" charset="0"/>
                        </a:rPr>
                        <a:t>***Pažintinės mokinių išvykos į tikras darbo vietas, įskaitant ir mokinių tėvų (globėjų) darbovietes</a:t>
                      </a:r>
                    </a:p>
                    <a:p>
                      <a:endParaRPr lang="lt-LT" sz="1200" dirty="0">
                        <a:latin typeface="Arial" panose="020B0604020202020204" pitchFamily="34" charset="0"/>
                        <a:cs typeface="Arial" panose="020B0604020202020204" pitchFamily="34" charset="0"/>
                      </a:endParaRPr>
                    </a:p>
                    <a:p>
                      <a:pPr algn="r"/>
                      <a:r>
                        <a:rPr lang="lt-LT" sz="1200" i="1" dirty="0">
                          <a:latin typeface="Arial" panose="020B0604020202020204" pitchFamily="34" charset="0"/>
                          <a:cs typeface="Arial" panose="020B0604020202020204" pitchFamily="34" charset="0"/>
                        </a:rPr>
                        <a:t>Duomenų šaltinis: MUKIS</a:t>
                      </a:r>
                    </a:p>
                  </a:txBody>
                  <a:tcPr/>
                </a:tc>
                <a:tc hMerge="1">
                  <a:txBody>
                    <a:bodyPr/>
                    <a:lstStyle/>
                    <a:p>
                      <a:endParaRPr lang="lt-LT" dirty="0"/>
                    </a:p>
                  </a:txBody>
                  <a:tcPr/>
                </a:tc>
                <a:extLst>
                  <a:ext uri="{0D108BD9-81ED-4DB2-BD59-A6C34878D82A}">
                    <a16:rowId xmlns:a16="http://schemas.microsoft.com/office/drawing/2014/main" val="772353862"/>
                  </a:ext>
                </a:extLst>
              </a:tr>
            </a:tbl>
          </a:graphicData>
        </a:graphic>
      </p:graphicFrame>
    </p:spTree>
    <p:extLst>
      <p:ext uri="{BB962C8B-B14F-4D97-AF65-F5344CB8AC3E}">
        <p14:creationId xmlns:p14="http://schemas.microsoft.com/office/powerpoint/2010/main" val="73893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73584"/>
            <a:ext cx="9680328" cy="1039564"/>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(2)</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6" name="Chart 5">
            <a:extLst>
              <a:ext uri="{FF2B5EF4-FFF2-40B4-BE49-F238E27FC236}">
                <a16:creationId xmlns:a16="http://schemas.microsoft.com/office/drawing/2014/main" id="{73D272EA-4062-A3FC-B4C9-6305A34197B5}"/>
              </a:ext>
            </a:extLst>
          </p:cNvPr>
          <p:cNvGraphicFramePr>
            <a:graphicFrameLocks/>
          </p:cNvGraphicFramePr>
          <p:nvPr/>
        </p:nvGraphicFramePr>
        <p:xfrm>
          <a:off x="1230298" y="1880818"/>
          <a:ext cx="4826692" cy="41319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63BE157-295D-9737-741B-6FCB53D84130}"/>
              </a:ext>
            </a:extLst>
          </p:cNvPr>
          <p:cNvGraphicFramePr>
            <a:graphicFrameLocks/>
          </p:cNvGraphicFramePr>
          <p:nvPr/>
        </p:nvGraphicFramePr>
        <p:xfrm>
          <a:off x="6224217" y="1947017"/>
          <a:ext cx="4721717" cy="39995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478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08389" y="532445"/>
            <a:ext cx="9680328" cy="106874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Kokių PO paslaugų gavo mokiniai? (3)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307278" y="2148082"/>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D0BEA02A-B080-7A36-472A-119BB8B10398}"/>
              </a:ext>
            </a:extLst>
          </p:cNvPr>
          <p:cNvGraphicFramePr>
            <a:graphicFrameLocks/>
          </p:cNvGraphicFramePr>
          <p:nvPr>
            <p:extLst>
              <p:ext uri="{D42A27DB-BD31-4B8C-83A1-F6EECF244321}">
                <p14:modId xmlns:p14="http://schemas.microsoft.com/office/powerpoint/2010/main" val="4284331982"/>
              </p:ext>
            </p:extLst>
          </p:nvPr>
        </p:nvGraphicFramePr>
        <p:xfrm>
          <a:off x="1097079" y="1938499"/>
          <a:ext cx="5573024" cy="41876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B4D8A52-DFF9-7BEA-8CB2-99F25FF70E3E}"/>
              </a:ext>
            </a:extLst>
          </p:cNvPr>
          <p:cNvGraphicFramePr>
            <a:graphicFrameLocks/>
          </p:cNvGraphicFramePr>
          <p:nvPr/>
        </p:nvGraphicFramePr>
        <p:xfrm>
          <a:off x="6824783" y="2321353"/>
          <a:ext cx="4276646" cy="32684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185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463677" y="363359"/>
            <a:ext cx="9680328" cy="902074"/>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Kiek lėšų investuota į PO?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9" name="Chart 8">
            <a:extLst>
              <a:ext uri="{FF2B5EF4-FFF2-40B4-BE49-F238E27FC236}">
                <a16:creationId xmlns:a16="http://schemas.microsoft.com/office/drawing/2014/main" id="{13A48661-930B-A17F-2DBC-FA2B11CFD372}"/>
              </a:ext>
            </a:extLst>
          </p:cNvPr>
          <p:cNvGraphicFramePr>
            <a:graphicFrameLocks/>
          </p:cNvGraphicFramePr>
          <p:nvPr/>
        </p:nvGraphicFramePr>
        <p:xfrm>
          <a:off x="6487516" y="2073297"/>
          <a:ext cx="4809991" cy="3976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E194333-9DF7-3B17-ACF5-BE45B3F99075}"/>
              </a:ext>
            </a:extLst>
          </p:cNvPr>
          <p:cNvGraphicFramePr>
            <a:graphicFrameLocks/>
          </p:cNvGraphicFramePr>
          <p:nvPr/>
        </p:nvGraphicFramePr>
        <p:xfrm>
          <a:off x="1035169" y="1507789"/>
          <a:ext cx="5452345" cy="5025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680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55836" y="372247"/>
            <a:ext cx="9680328" cy="841460"/>
          </a:xfrm>
        </p:spPr>
        <p:txBody>
          <a:bodyPr>
            <a:normAutofit/>
          </a:bodyPr>
          <a:lstStyle/>
          <a:p>
            <a:r>
              <a:rPr lang="lt-LT" sz="2700" b="1" dirty="0">
                <a:solidFill>
                  <a:schemeClr val="accent1"/>
                </a:solidFill>
                <a:latin typeface="Arial" panose="020B0604020202020204" pitchFamily="34" charset="0"/>
                <a:cs typeface="Arial" panose="020B0604020202020204" pitchFamily="34" charset="0"/>
              </a:rPr>
              <a:t>Kiek lėšų investuota į PO? (2)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8289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6" name="Table 5">
            <a:extLst>
              <a:ext uri="{FF2B5EF4-FFF2-40B4-BE49-F238E27FC236}">
                <a16:creationId xmlns:a16="http://schemas.microsoft.com/office/drawing/2014/main" id="{EE8A2B16-18CE-792B-3045-4FBB23920E83}"/>
              </a:ext>
            </a:extLst>
          </p:cNvPr>
          <p:cNvGraphicFramePr>
            <a:graphicFrameLocks noGrp="1"/>
          </p:cNvGraphicFramePr>
          <p:nvPr/>
        </p:nvGraphicFramePr>
        <p:xfrm>
          <a:off x="1246064" y="1941517"/>
          <a:ext cx="4551620" cy="4167449"/>
        </p:xfrm>
        <a:graphic>
          <a:graphicData uri="http://schemas.openxmlformats.org/drawingml/2006/table">
            <a:tbl>
              <a:tblPr firstRow="1" bandRow="1">
                <a:tableStyleId>{21E4AEA4-8DFA-4A89-87EB-49C32662AFE0}</a:tableStyleId>
              </a:tblPr>
              <a:tblGrid>
                <a:gridCol w="2208507">
                  <a:extLst>
                    <a:ext uri="{9D8B030D-6E8A-4147-A177-3AD203B41FA5}">
                      <a16:colId xmlns:a16="http://schemas.microsoft.com/office/drawing/2014/main" val="694384303"/>
                    </a:ext>
                  </a:extLst>
                </a:gridCol>
                <a:gridCol w="2343113">
                  <a:extLst>
                    <a:ext uri="{9D8B030D-6E8A-4147-A177-3AD203B41FA5}">
                      <a16:colId xmlns:a16="http://schemas.microsoft.com/office/drawing/2014/main" val="3777511583"/>
                    </a:ext>
                  </a:extLst>
                </a:gridCol>
              </a:tblGrid>
              <a:tr h="785809">
                <a:tc>
                  <a:txBody>
                    <a:bodyPr/>
                    <a:lstStyle/>
                    <a:p>
                      <a:pPr algn="ctr"/>
                      <a:endParaRPr lang="lt-LT" sz="1400" dirty="0">
                        <a:latin typeface="Arial" panose="020B0604020202020204" pitchFamily="34" charset="0"/>
                        <a:cs typeface="Arial" panose="020B0604020202020204" pitchFamily="34" charset="0"/>
                      </a:endParaRPr>
                    </a:p>
                    <a:p>
                      <a:pPr algn="ctr"/>
                      <a:r>
                        <a:rPr lang="lt-LT" sz="1400" dirty="0">
                          <a:latin typeface="Arial" panose="020B0604020202020204" pitchFamily="34" charset="0"/>
                          <a:cs typeface="Arial" panose="020B0604020202020204" pitchFamily="34" charset="0"/>
                        </a:rPr>
                        <a:t>Savivaldybė </a:t>
                      </a:r>
                    </a:p>
                  </a:txBody>
                  <a:tcPr/>
                </a:tc>
                <a:tc>
                  <a:txBody>
                    <a:bodyPr/>
                    <a:lstStyle/>
                    <a:p>
                      <a:pPr algn="ctr"/>
                      <a:r>
                        <a:rPr lang="lt-LT" sz="1400" dirty="0">
                          <a:latin typeface="Arial" panose="020B0604020202020204" pitchFamily="34" charset="0"/>
                          <a:cs typeface="Arial" panose="020B0604020202020204" pitchFamily="34" charset="0"/>
                        </a:rPr>
                        <a:t>Vidutinės vienam mokiniui tekusios PO lėšos (Eur/mokiniui)</a:t>
                      </a:r>
                    </a:p>
                  </a:txBody>
                  <a:tcPr/>
                </a:tc>
                <a:extLst>
                  <a:ext uri="{0D108BD9-81ED-4DB2-BD59-A6C34878D82A}">
                    <a16:rowId xmlns:a16="http://schemas.microsoft.com/office/drawing/2014/main" val="1957567215"/>
                  </a:ext>
                </a:extLst>
              </a:tr>
              <a:tr h="338164">
                <a:tc>
                  <a:txBody>
                    <a:bodyPr/>
                    <a:lstStyle/>
                    <a:p>
                      <a:pPr algn="ctr"/>
                      <a:r>
                        <a:rPr lang="lt-LT" sz="1400" b="1" dirty="0">
                          <a:solidFill>
                            <a:srgbClr val="FF0000"/>
                          </a:solidFill>
                          <a:latin typeface="Arial" panose="020B0604020202020204" pitchFamily="34" charset="0"/>
                          <a:cs typeface="Arial" panose="020B0604020202020204" pitchFamily="34" charset="0"/>
                        </a:rPr>
                        <a:t>Neringos sav. </a:t>
                      </a:r>
                    </a:p>
                  </a:txBody>
                  <a:tcPr/>
                </a:tc>
                <a:tc>
                  <a:txBody>
                    <a:bodyPr/>
                    <a:lstStyle/>
                    <a:p>
                      <a:pPr algn="ctr"/>
                      <a:r>
                        <a:rPr lang="lt-LT" sz="1400" b="1" dirty="0">
                          <a:solidFill>
                            <a:srgbClr val="FF0000"/>
                          </a:solidFill>
                          <a:latin typeface="Arial" panose="020B0604020202020204" pitchFamily="34" charset="0"/>
                          <a:cs typeface="Arial" panose="020B0604020202020204" pitchFamily="34" charset="0"/>
                        </a:rPr>
                        <a:t>81,53</a:t>
                      </a:r>
                    </a:p>
                  </a:txBody>
                  <a:tcPr/>
                </a:tc>
                <a:extLst>
                  <a:ext uri="{0D108BD9-81ED-4DB2-BD59-A6C34878D82A}">
                    <a16:rowId xmlns:a16="http://schemas.microsoft.com/office/drawing/2014/main" val="624342874"/>
                  </a:ext>
                </a:extLst>
              </a:tr>
              <a:tr h="338164">
                <a:tc>
                  <a:txBody>
                    <a:bodyPr/>
                    <a:lstStyle/>
                    <a:p>
                      <a:pPr algn="ctr"/>
                      <a:r>
                        <a:rPr lang="lt-LT" sz="1400" dirty="0">
                          <a:latin typeface="Arial" panose="020B0604020202020204" pitchFamily="34" charset="0"/>
                          <a:cs typeface="Arial" panose="020B0604020202020204" pitchFamily="34" charset="0"/>
                        </a:rPr>
                        <a:t>Druskininkų sav. </a:t>
                      </a:r>
                    </a:p>
                  </a:txBody>
                  <a:tcPr/>
                </a:tc>
                <a:tc>
                  <a:txBody>
                    <a:bodyPr/>
                    <a:lstStyle/>
                    <a:p>
                      <a:pPr algn="ctr"/>
                      <a:r>
                        <a:rPr lang="lt-LT" sz="1400" dirty="0">
                          <a:latin typeface="Arial" panose="020B0604020202020204" pitchFamily="34" charset="0"/>
                          <a:cs typeface="Arial" panose="020B0604020202020204" pitchFamily="34" charset="0"/>
                        </a:rPr>
                        <a:t>13,80</a:t>
                      </a:r>
                    </a:p>
                  </a:txBody>
                  <a:tcPr/>
                </a:tc>
                <a:extLst>
                  <a:ext uri="{0D108BD9-81ED-4DB2-BD59-A6C34878D82A}">
                    <a16:rowId xmlns:a16="http://schemas.microsoft.com/office/drawing/2014/main" val="83636168"/>
                  </a:ext>
                </a:extLst>
              </a:tr>
              <a:tr h="338164">
                <a:tc>
                  <a:txBody>
                    <a:bodyPr/>
                    <a:lstStyle/>
                    <a:p>
                      <a:pPr algn="ctr"/>
                      <a:r>
                        <a:rPr lang="lt-LT" sz="1400" dirty="0">
                          <a:latin typeface="Arial" panose="020B0604020202020204" pitchFamily="34" charset="0"/>
                          <a:cs typeface="Arial" panose="020B0604020202020204" pitchFamily="34" charset="0"/>
                        </a:rPr>
                        <a:t>Radviliškio r. sav. </a:t>
                      </a:r>
                    </a:p>
                  </a:txBody>
                  <a:tcPr/>
                </a:tc>
                <a:tc>
                  <a:txBody>
                    <a:bodyPr/>
                    <a:lstStyle/>
                    <a:p>
                      <a:pPr algn="ctr"/>
                      <a:r>
                        <a:rPr lang="lt-LT" sz="1400" dirty="0">
                          <a:latin typeface="Arial" panose="020B0604020202020204" pitchFamily="34" charset="0"/>
                          <a:cs typeface="Arial" panose="020B0604020202020204" pitchFamily="34" charset="0"/>
                        </a:rPr>
                        <a:t>8,25</a:t>
                      </a:r>
                    </a:p>
                  </a:txBody>
                  <a:tcPr/>
                </a:tc>
                <a:extLst>
                  <a:ext uri="{0D108BD9-81ED-4DB2-BD59-A6C34878D82A}">
                    <a16:rowId xmlns:a16="http://schemas.microsoft.com/office/drawing/2014/main" val="1975201026"/>
                  </a:ext>
                </a:extLst>
              </a:tr>
              <a:tr h="338164">
                <a:tc>
                  <a:txBody>
                    <a:bodyPr/>
                    <a:lstStyle/>
                    <a:p>
                      <a:pPr algn="ctr"/>
                      <a:r>
                        <a:rPr lang="lt-LT" sz="1400" dirty="0">
                          <a:latin typeface="Arial" panose="020B0604020202020204" pitchFamily="34" charset="0"/>
                          <a:cs typeface="Arial" panose="020B0604020202020204" pitchFamily="34" charset="0"/>
                        </a:rPr>
                        <a:t>Jonavos r. sav. </a:t>
                      </a:r>
                    </a:p>
                  </a:txBody>
                  <a:tcPr/>
                </a:tc>
                <a:tc>
                  <a:txBody>
                    <a:bodyPr/>
                    <a:lstStyle/>
                    <a:p>
                      <a:pPr algn="ctr"/>
                      <a:r>
                        <a:rPr lang="lt-LT" sz="1400" dirty="0">
                          <a:latin typeface="Arial" panose="020B0604020202020204" pitchFamily="34" charset="0"/>
                          <a:cs typeface="Arial" panose="020B0604020202020204" pitchFamily="34" charset="0"/>
                        </a:rPr>
                        <a:t>7,75</a:t>
                      </a:r>
                    </a:p>
                  </a:txBody>
                  <a:tcPr/>
                </a:tc>
                <a:extLst>
                  <a:ext uri="{0D108BD9-81ED-4DB2-BD59-A6C34878D82A}">
                    <a16:rowId xmlns:a16="http://schemas.microsoft.com/office/drawing/2014/main" val="1923267653"/>
                  </a:ext>
                </a:extLst>
              </a:tr>
              <a:tr h="338164">
                <a:tc>
                  <a:txBody>
                    <a:bodyPr/>
                    <a:lstStyle/>
                    <a:p>
                      <a:pPr algn="ctr"/>
                      <a:r>
                        <a:rPr lang="lt-LT" sz="1400" dirty="0">
                          <a:latin typeface="Arial" panose="020B0604020202020204" pitchFamily="34" charset="0"/>
                          <a:cs typeface="Arial" panose="020B0604020202020204" pitchFamily="34" charset="0"/>
                        </a:rPr>
                        <a:t>Birštono sav. </a:t>
                      </a:r>
                    </a:p>
                  </a:txBody>
                  <a:tcPr/>
                </a:tc>
                <a:tc>
                  <a:txBody>
                    <a:bodyPr/>
                    <a:lstStyle/>
                    <a:p>
                      <a:pPr algn="ctr"/>
                      <a:r>
                        <a:rPr lang="lt-LT" sz="1400" dirty="0">
                          <a:latin typeface="Arial" panose="020B0604020202020204" pitchFamily="34" charset="0"/>
                          <a:cs typeface="Arial" panose="020B0604020202020204" pitchFamily="34" charset="0"/>
                        </a:rPr>
                        <a:t>6,62</a:t>
                      </a:r>
                    </a:p>
                  </a:txBody>
                  <a:tcPr/>
                </a:tc>
                <a:extLst>
                  <a:ext uri="{0D108BD9-81ED-4DB2-BD59-A6C34878D82A}">
                    <a16:rowId xmlns:a16="http://schemas.microsoft.com/office/drawing/2014/main" val="1300767373"/>
                  </a:ext>
                </a:extLst>
              </a:tr>
              <a:tr h="338164">
                <a:tc>
                  <a:txBody>
                    <a:bodyPr/>
                    <a:lstStyle/>
                    <a:p>
                      <a:pPr algn="ctr"/>
                      <a:r>
                        <a:rPr lang="lt-LT" sz="1400" dirty="0">
                          <a:latin typeface="Arial" panose="020B0604020202020204" pitchFamily="34" charset="0"/>
                          <a:cs typeface="Arial" panose="020B0604020202020204" pitchFamily="34" charset="0"/>
                        </a:rPr>
                        <a:t>Rietavo sav. </a:t>
                      </a:r>
                    </a:p>
                  </a:txBody>
                  <a:tcPr/>
                </a:tc>
                <a:tc>
                  <a:txBody>
                    <a:bodyPr/>
                    <a:lstStyle/>
                    <a:p>
                      <a:pPr algn="ctr"/>
                      <a:r>
                        <a:rPr lang="lt-LT" sz="1400" dirty="0">
                          <a:latin typeface="Arial" panose="020B0604020202020204" pitchFamily="34" charset="0"/>
                          <a:cs typeface="Arial" panose="020B0604020202020204" pitchFamily="34" charset="0"/>
                        </a:rPr>
                        <a:t>5,96</a:t>
                      </a:r>
                    </a:p>
                  </a:txBody>
                  <a:tcPr/>
                </a:tc>
                <a:extLst>
                  <a:ext uri="{0D108BD9-81ED-4DB2-BD59-A6C34878D82A}">
                    <a16:rowId xmlns:a16="http://schemas.microsoft.com/office/drawing/2014/main" val="841139913"/>
                  </a:ext>
                </a:extLst>
              </a:tr>
              <a:tr h="338164">
                <a:tc>
                  <a:txBody>
                    <a:bodyPr/>
                    <a:lstStyle/>
                    <a:p>
                      <a:pPr algn="ctr"/>
                      <a:r>
                        <a:rPr lang="lt-LT" sz="1400" dirty="0">
                          <a:latin typeface="Arial" panose="020B0604020202020204" pitchFamily="34" charset="0"/>
                          <a:cs typeface="Arial" panose="020B0604020202020204" pitchFamily="34" charset="0"/>
                        </a:rPr>
                        <a:t>Raseinių r. sav. </a:t>
                      </a:r>
                    </a:p>
                  </a:txBody>
                  <a:tcPr/>
                </a:tc>
                <a:tc>
                  <a:txBody>
                    <a:bodyPr/>
                    <a:lstStyle/>
                    <a:p>
                      <a:pPr algn="ctr"/>
                      <a:r>
                        <a:rPr lang="lt-LT" sz="1400" dirty="0">
                          <a:latin typeface="Arial" panose="020B0604020202020204" pitchFamily="34" charset="0"/>
                          <a:cs typeface="Arial" panose="020B0604020202020204" pitchFamily="34" charset="0"/>
                        </a:rPr>
                        <a:t>4,64</a:t>
                      </a:r>
                    </a:p>
                  </a:txBody>
                  <a:tcPr/>
                </a:tc>
                <a:extLst>
                  <a:ext uri="{0D108BD9-81ED-4DB2-BD59-A6C34878D82A}">
                    <a16:rowId xmlns:a16="http://schemas.microsoft.com/office/drawing/2014/main" val="3188911968"/>
                  </a:ext>
                </a:extLst>
              </a:tr>
              <a:tr h="338164">
                <a:tc>
                  <a:txBody>
                    <a:bodyPr/>
                    <a:lstStyle/>
                    <a:p>
                      <a:pPr algn="ctr"/>
                      <a:r>
                        <a:rPr lang="lt-LT" sz="1400" dirty="0">
                          <a:latin typeface="Arial" panose="020B0604020202020204" pitchFamily="34" charset="0"/>
                          <a:cs typeface="Arial" panose="020B0604020202020204" pitchFamily="34" charset="0"/>
                        </a:rPr>
                        <a:t>Lazdijų r. sav. </a:t>
                      </a:r>
                    </a:p>
                  </a:txBody>
                  <a:tcPr/>
                </a:tc>
                <a:tc>
                  <a:txBody>
                    <a:bodyPr/>
                    <a:lstStyle/>
                    <a:p>
                      <a:pPr algn="ctr"/>
                      <a:r>
                        <a:rPr lang="lt-LT" sz="1400" dirty="0">
                          <a:latin typeface="Arial" panose="020B0604020202020204" pitchFamily="34" charset="0"/>
                          <a:cs typeface="Arial" panose="020B0604020202020204" pitchFamily="34" charset="0"/>
                        </a:rPr>
                        <a:t>4,51</a:t>
                      </a:r>
                    </a:p>
                  </a:txBody>
                  <a:tcPr/>
                </a:tc>
                <a:extLst>
                  <a:ext uri="{0D108BD9-81ED-4DB2-BD59-A6C34878D82A}">
                    <a16:rowId xmlns:a16="http://schemas.microsoft.com/office/drawing/2014/main" val="2542675256"/>
                  </a:ext>
                </a:extLst>
              </a:tr>
              <a:tr h="338164">
                <a:tc>
                  <a:txBody>
                    <a:bodyPr/>
                    <a:lstStyle/>
                    <a:p>
                      <a:pPr algn="ctr"/>
                      <a:r>
                        <a:rPr lang="lt-LT" sz="1400" dirty="0">
                          <a:latin typeface="Arial" panose="020B0604020202020204" pitchFamily="34" charset="0"/>
                          <a:cs typeface="Arial" panose="020B0604020202020204" pitchFamily="34" charset="0"/>
                        </a:rPr>
                        <a:t>Anykščių r. sav. </a:t>
                      </a:r>
                    </a:p>
                  </a:txBody>
                  <a:tcPr/>
                </a:tc>
                <a:tc>
                  <a:txBody>
                    <a:bodyPr/>
                    <a:lstStyle/>
                    <a:p>
                      <a:pPr algn="ctr"/>
                      <a:r>
                        <a:rPr lang="lt-LT" sz="1400" dirty="0">
                          <a:latin typeface="Arial" panose="020B0604020202020204" pitchFamily="34" charset="0"/>
                          <a:cs typeface="Arial" panose="020B0604020202020204" pitchFamily="34" charset="0"/>
                        </a:rPr>
                        <a:t>4,50</a:t>
                      </a:r>
                    </a:p>
                  </a:txBody>
                  <a:tcPr/>
                </a:tc>
                <a:extLst>
                  <a:ext uri="{0D108BD9-81ED-4DB2-BD59-A6C34878D82A}">
                    <a16:rowId xmlns:a16="http://schemas.microsoft.com/office/drawing/2014/main" val="832626799"/>
                  </a:ext>
                </a:extLst>
              </a:tr>
              <a:tr h="338164">
                <a:tc>
                  <a:txBody>
                    <a:bodyPr/>
                    <a:lstStyle/>
                    <a:p>
                      <a:pPr algn="ctr"/>
                      <a:r>
                        <a:rPr lang="lt-LT" sz="1400" dirty="0">
                          <a:latin typeface="Arial" panose="020B0604020202020204" pitchFamily="34" charset="0"/>
                          <a:cs typeface="Arial" panose="020B0604020202020204" pitchFamily="34" charset="0"/>
                        </a:rPr>
                        <a:t>Alytaus m. sav. </a:t>
                      </a:r>
                    </a:p>
                  </a:txBody>
                  <a:tcPr/>
                </a:tc>
                <a:tc>
                  <a:txBody>
                    <a:bodyPr/>
                    <a:lstStyle/>
                    <a:p>
                      <a:pPr algn="ctr"/>
                      <a:r>
                        <a:rPr lang="lt-LT" sz="1400" dirty="0">
                          <a:latin typeface="Arial" panose="020B0604020202020204" pitchFamily="34" charset="0"/>
                          <a:cs typeface="Arial" panose="020B0604020202020204" pitchFamily="34" charset="0"/>
                        </a:rPr>
                        <a:t>4,49</a:t>
                      </a:r>
                    </a:p>
                  </a:txBody>
                  <a:tcPr/>
                </a:tc>
                <a:extLst>
                  <a:ext uri="{0D108BD9-81ED-4DB2-BD59-A6C34878D82A}">
                    <a16:rowId xmlns:a16="http://schemas.microsoft.com/office/drawing/2014/main" val="3798148991"/>
                  </a:ext>
                </a:extLst>
              </a:tr>
            </a:tbl>
          </a:graphicData>
        </a:graphic>
      </p:graphicFrame>
      <p:graphicFrame>
        <p:nvGraphicFramePr>
          <p:cNvPr id="9" name="Table 8">
            <a:extLst>
              <a:ext uri="{FF2B5EF4-FFF2-40B4-BE49-F238E27FC236}">
                <a16:creationId xmlns:a16="http://schemas.microsoft.com/office/drawing/2014/main" id="{DE4EB1F8-38D4-81D8-BF6B-0917EEF8F8D7}"/>
              </a:ext>
            </a:extLst>
          </p:cNvPr>
          <p:cNvGraphicFramePr>
            <a:graphicFrameLocks noGrp="1"/>
          </p:cNvGraphicFramePr>
          <p:nvPr/>
        </p:nvGraphicFramePr>
        <p:xfrm>
          <a:off x="6555333" y="1941517"/>
          <a:ext cx="4380831" cy="4202367"/>
        </p:xfrm>
        <a:graphic>
          <a:graphicData uri="http://schemas.openxmlformats.org/drawingml/2006/table">
            <a:tbl>
              <a:tblPr firstRow="1" bandRow="1">
                <a:tableStyleId>{21E4AEA4-8DFA-4A89-87EB-49C32662AFE0}</a:tableStyleId>
              </a:tblPr>
              <a:tblGrid>
                <a:gridCol w="2057462">
                  <a:extLst>
                    <a:ext uri="{9D8B030D-6E8A-4147-A177-3AD203B41FA5}">
                      <a16:colId xmlns:a16="http://schemas.microsoft.com/office/drawing/2014/main" val="694384303"/>
                    </a:ext>
                  </a:extLst>
                </a:gridCol>
                <a:gridCol w="2323369">
                  <a:extLst>
                    <a:ext uri="{9D8B030D-6E8A-4147-A177-3AD203B41FA5}">
                      <a16:colId xmlns:a16="http://schemas.microsoft.com/office/drawing/2014/main" val="3777511583"/>
                    </a:ext>
                  </a:extLst>
                </a:gridCol>
              </a:tblGrid>
              <a:tr h="696606">
                <a:tc>
                  <a:txBody>
                    <a:bodyPr/>
                    <a:lstStyle/>
                    <a:p>
                      <a:pPr algn="ctr"/>
                      <a:endParaRPr lang="lt-LT" sz="1400" dirty="0">
                        <a:latin typeface="Arial" panose="020B0604020202020204" pitchFamily="34" charset="0"/>
                        <a:cs typeface="Arial" panose="020B0604020202020204" pitchFamily="34" charset="0"/>
                      </a:endParaRPr>
                    </a:p>
                    <a:p>
                      <a:pPr algn="ctr"/>
                      <a:r>
                        <a:rPr lang="lt-LT" sz="1400" dirty="0">
                          <a:latin typeface="Arial" panose="020B0604020202020204" pitchFamily="34" charset="0"/>
                          <a:cs typeface="Arial" panose="020B0604020202020204" pitchFamily="34" charset="0"/>
                        </a:rPr>
                        <a:t>Savivaldybė </a:t>
                      </a:r>
                    </a:p>
                  </a:txBody>
                  <a:tcPr/>
                </a:tc>
                <a:tc>
                  <a:txBody>
                    <a:bodyPr/>
                    <a:lstStyle/>
                    <a:p>
                      <a:pPr algn="ctr"/>
                      <a:r>
                        <a:rPr lang="lt-LT" sz="1400" dirty="0">
                          <a:latin typeface="Arial" panose="020B0604020202020204" pitchFamily="34" charset="0"/>
                          <a:cs typeface="Arial" panose="020B0604020202020204" pitchFamily="34" charset="0"/>
                        </a:rPr>
                        <a:t>Vidutinės vienam mokiniui tekusios PO lėšos (Eur/mokiniui)</a:t>
                      </a:r>
                    </a:p>
                  </a:txBody>
                  <a:tcPr/>
                </a:tc>
                <a:extLst>
                  <a:ext uri="{0D108BD9-81ED-4DB2-BD59-A6C34878D82A}">
                    <a16:rowId xmlns:a16="http://schemas.microsoft.com/office/drawing/2014/main" val="1957567215"/>
                  </a:ext>
                </a:extLst>
              </a:tr>
              <a:tr h="345556">
                <a:tc>
                  <a:txBody>
                    <a:bodyPr/>
                    <a:lstStyle/>
                    <a:p>
                      <a:pPr algn="ctr"/>
                      <a:r>
                        <a:rPr lang="lt-LT" sz="1400" dirty="0">
                          <a:latin typeface="Arial" panose="020B0604020202020204" pitchFamily="34" charset="0"/>
                          <a:cs typeface="Arial" panose="020B0604020202020204" pitchFamily="34" charset="0"/>
                        </a:rPr>
                        <a:t>Kalvarijos sav.</a:t>
                      </a:r>
                    </a:p>
                  </a:txBody>
                  <a:tcPr/>
                </a:tc>
                <a:tc>
                  <a:txBody>
                    <a:bodyPr/>
                    <a:lstStyle/>
                    <a:p>
                      <a:pPr algn="ctr"/>
                      <a:r>
                        <a:rPr lang="lt-LT" sz="1400" dirty="0">
                          <a:latin typeface="Arial" panose="020B0604020202020204" pitchFamily="34" charset="0"/>
                          <a:cs typeface="Arial" panose="020B0604020202020204" pitchFamily="34" charset="0"/>
                        </a:rPr>
                        <a:t>1,03</a:t>
                      </a:r>
                    </a:p>
                  </a:txBody>
                  <a:tcPr/>
                </a:tc>
                <a:extLst>
                  <a:ext uri="{0D108BD9-81ED-4DB2-BD59-A6C34878D82A}">
                    <a16:rowId xmlns:a16="http://schemas.microsoft.com/office/drawing/2014/main" val="624342874"/>
                  </a:ext>
                </a:extLst>
              </a:tr>
              <a:tr h="345556">
                <a:tc>
                  <a:txBody>
                    <a:bodyPr/>
                    <a:lstStyle/>
                    <a:p>
                      <a:pPr algn="ctr"/>
                      <a:r>
                        <a:rPr lang="lt-LT" sz="1400" dirty="0">
                          <a:latin typeface="Arial" panose="020B0604020202020204" pitchFamily="34" charset="0"/>
                          <a:cs typeface="Arial" panose="020B0604020202020204" pitchFamily="34" charset="0"/>
                        </a:rPr>
                        <a:t>Biržų r. sav. </a:t>
                      </a:r>
                    </a:p>
                  </a:txBody>
                  <a:tcPr/>
                </a:tc>
                <a:tc>
                  <a:txBody>
                    <a:bodyPr/>
                    <a:lstStyle/>
                    <a:p>
                      <a:pPr algn="ctr"/>
                      <a:r>
                        <a:rPr lang="lt-LT" sz="1400" dirty="0">
                          <a:latin typeface="Arial" panose="020B0604020202020204" pitchFamily="34" charset="0"/>
                          <a:cs typeface="Arial" panose="020B0604020202020204" pitchFamily="34" charset="0"/>
                        </a:rPr>
                        <a:t>0,95</a:t>
                      </a:r>
                    </a:p>
                  </a:txBody>
                  <a:tcPr/>
                </a:tc>
                <a:extLst>
                  <a:ext uri="{0D108BD9-81ED-4DB2-BD59-A6C34878D82A}">
                    <a16:rowId xmlns:a16="http://schemas.microsoft.com/office/drawing/2014/main" val="83636168"/>
                  </a:ext>
                </a:extLst>
              </a:tr>
              <a:tr h="345556">
                <a:tc>
                  <a:txBody>
                    <a:bodyPr/>
                    <a:lstStyle/>
                    <a:p>
                      <a:pPr algn="ctr"/>
                      <a:r>
                        <a:rPr lang="lt-LT" sz="1400" dirty="0">
                          <a:latin typeface="Arial" panose="020B0604020202020204" pitchFamily="34" charset="0"/>
                          <a:cs typeface="Arial" panose="020B0604020202020204" pitchFamily="34" charset="0"/>
                        </a:rPr>
                        <a:t>Panevėžio r. sav. </a:t>
                      </a:r>
                    </a:p>
                  </a:txBody>
                  <a:tcPr/>
                </a:tc>
                <a:tc>
                  <a:txBody>
                    <a:bodyPr/>
                    <a:lstStyle/>
                    <a:p>
                      <a:pPr algn="ctr"/>
                      <a:r>
                        <a:rPr lang="lt-LT" sz="1400" dirty="0">
                          <a:latin typeface="Arial" panose="020B0604020202020204" pitchFamily="34" charset="0"/>
                          <a:cs typeface="Arial" panose="020B0604020202020204" pitchFamily="34" charset="0"/>
                        </a:rPr>
                        <a:t>0,73</a:t>
                      </a:r>
                    </a:p>
                  </a:txBody>
                  <a:tcPr/>
                </a:tc>
                <a:extLst>
                  <a:ext uri="{0D108BD9-81ED-4DB2-BD59-A6C34878D82A}">
                    <a16:rowId xmlns:a16="http://schemas.microsoft.com/office/drawing/2014/main" val="1975201026"/>
                  </a:ext>
                </a:extLst>
              </a:tr>
              <a:tr h="345556">
                <a:tc>
                  <a:txBody>
                    <a:bodyPr/>
                    <a:lstStyle/>
                    <a:p>
                      <a:pPr algn="ctr"/>
                      <a:r>
                        <a:rPr lang="lt-LT" sz="1400" dirty="0">
                          <a:latin typeface="Arial" panose="020B0604020202020204" pitchFamily="34" charset="0"/>
                          <a:cs typeface="Arial" panose="020B0604020202020204" pitchFamily="34" charset="0"/>
                        </a:rPr>
                        <a:t>Skuodo r. sav. </a:t>
                      </a:r>
                    </a:p>
                  </a:txBody>
                  <a:tcPr/>
                </a:tc>
                <a:tc>
                  <a:txBody>
                    <a:bodyPr/>
                    <a:lstStyle/>
                    <a:p>
                      <a:pPr algn="ctr"/>
                      <a:r>
                        <a:rPr lang="lt-LT" sz="1400" dirty="0">
                          <a:latin typeface="Arial" panose="020B0604020202020204" pitchFamily="34" charset="0"/>
                          <a:cs typeface="Arial" panose="020B0604020202020204" pitchFamily="34" charset="0"/>
                        </a:rPr>
                        <a:t>0,69</a:t>
                      </a:r>
                    </a:p>
                  </a:txBody>
                  <a:tcPr/>
                </a:tc>
                <a:extLst>
                  <a:ext uri="{0D108BD9-81ED-4DB2-BD59-A6C34878D82A}">
                    <a16:rowId xmlns:a16="http://schemas.microsoft.com/office/drawing/2014/main" val="1923267653"/>
                  </a:ext>
                </a:extLst>
              </a:tr>
              <a:tr h="345556">
                <a:tc>
                  <a:txBody>
                    <a:bodyPr/>
                    <a:lstStyle/>
                    <a:p>
                      <a:pPr algn="ctr"/>
                      <a:r>
                        <a:rPr lang="lt-LT" sz="1400" dirty="0">
                          <a:latin typeface="Arial" panose="020B0604020202020204" pitchFamily="34" charset="0"/>
                          <a:cs typeface="Arial" panose="020B0604020202020204" pitchFamily="34" charset="0"/>
                        </a:rPr>
                        <a:t>Pakruojo r. sav. </a:t>
                      </a:r>
                    </a:p>
                  </a:txBody>
                  <a:tcPr/>
                </a:tc>
                <a:tc>
                  <a:txBody>
                    <a:bodyPr/>
                    <a:lstStyle/>
                    <a:p>
                      <a:pPr algn="ctr"/>
                      <a:r>
                        <a:rPr lang="lt-LT" sz="1400" dirty="0">
                          <a:latin typeface="Arial" panose="020B0604020202020204" pitchFamily="34" charset="0"/>
                          <a:cs typeface="Arial" panose="020B0604020202020204" pitchFamily="34" charset="0"/>
                        </a:rPr>
                        <a:t>0,66</a:t>
                      </a:r>
                    </a:p>
                  </a:txBody>
                  <a:tcPr/>
                </a:tc>
                <a:extLst>
                  <a:ext uri="{0D108BD9-81ED-4DB2-BD59-A6C34878D82A}">
                    <a16:rowId xmlns:a16="http://schemas.microsoft.com/office/drawing/2014/main" val="1300767373"/>
                  </a:ext>
                </a:extLst>
              </a:tr>
              <a:tr h="360843">
                <a:tc>
                  <a:txBody>
                    <a:bodyPr/>
                    <a:lstStyle/>
                    <a:p>
                      <a:pPr algn="ctr"/>
                      <a:r>
                        <a:rPr lang="lt-LT" sz="1400" dirty="0">
                          <a:latin typeface="Arial" panose="020B0604020202020204" pitchFamily="34" charset="0"/>
                          <a:cs typeface="Arial" panose="020B0604020202020204" pitchFamily="34" charset="0"/>
                        </a:rPr>
                        <a:t>Alytaus r. sav. </a:t>
                      </a:r>
                    </a:p>
                  </a:txBody>
                  <a:tcPr/>
                </a:tc>
                <a:tc>
                  <a:txBody>
                    <a:bodyPr/>
                    <a:lstStyle/>
                    <a:p>
                      <a:pPr algn="ctr"/>
                      <a:r>
                        <a:rPr lang="lt-LT" sz="1400" dirty="0">
                          <a:latin typeface="Arial" panose="020B0604020202020204" pitchFamily="34" charset="0"/>
                          <a:cs typeface="Arial" panose="020B0604020202020204" pitchFamily="34" charset="0"/>
                        </a:rPr>
                        <a:t>0,58</a:t>
                      </a:r>
                    </a:p>
                  </a:txBody>
                  <a:tcPr/>
                </a:tc>
                <a:extLst>
                  <a:ext uri="{0D108BD9-81ED-4DB2-BD59-A6C34878D82A}">
                    <a16:rowId xmlns:a16="http://schemas.microsoft.com/office/drawing/2014/main" val="841139913"/>
                  </a:ext>
                </a:extLst>
              </a:tr>
              <a:tr h="345556">
                <a:tc>
                  <a:txBody>
                    <a:bodyPr/>
                    <a:lstStyle/>
                    <a:p>
                      <a:pPr algn="ctr"/>
                      <a:r>
                        <a:rPr lang="lt-LT" sz="1400" dirty="0">
                          <a:latin typeface="Arial" panose="020B0604020202020204" pitchFamily="34" charset="0"/>
                          <a:cs typeface="Arial" panose="020B0604020202020204" pitchFamily="34" charset="0"/>
                        </a:rPr>
                        <a:t>Kazlų Rūdos sav. </a:t>
                      </a:r>
                    </a:p>
                  </a:txBody>
                  <a:tcPr/>
                </a:tc>
                <a:tc>
                  <a:txBody>
                    <a:bodyPr/>
                    <a:lstStyle/>
                    <a:p>
                      <a:pPr algn="ctr"/>
                      <a:r>
                        <a:rPr lang="lt-LT" sz="1400" dirty="0">
                          <a:latin typeface="Arial" panose="020B0604020202020204" pitchFamily="34" charset="0"/>
                          <a:cs typeface="Arial" panose="020B0604020202020204" pitchFamily="34" charset="0"/>
                        </a:rPr>
                        <a:t>0,58</a:t>
                      </a:r>
                    </a:p>
                  </a:txBody>
                  <a:tcPr/>
                </a:tc>
                <a:extLst>
                  <a:ext uri="{0D108BD9-81ED-4DB2-BD59-A6C34878D82A}">
                    <a16:rowId xmlns:a16="http://schemas.microsoft.com/office/drawing/2014/main" val="3188911968"/>
                  </a:ext>
                </a:extLst>
              </a:tr>
              <a:tr h="345556">
                <a:tc>
                  <a:txBody>
                    <a:bodyPr/>
                    <a:lstStyle/>
                    <a:p>
                      <a:pPr algn="ctr"/>
                      <a:r>
                        <a:rPr lang="lt-LT" sz="1400" dirty="0">
                          <a:latin typeface="Arial" panose="020B0604020202020204" pitchFamily="34" charset="0"/>
                          <a:cs typeface="Arial" panose="020B0604020202020204" pitchFamily="34" charset="0"/>
                        </a:rPr>
                        <a:t>Kretingos r. sav. </a:t>
                      </a:r>
                    </a:p>
                  </a:txBody>
                  <a:tcPr/>
                </a:tc>
                <a:tc>
                  <a:txBody>
                    <a:bodyPr/>
                    <a:lstStyle/>
                    <a:p>
                      <a:pPr algn="ctr"/>
                      <a:r>
                        <a:rPr lang="lt-LT" sz="1400" dirty="0">
                          <a:latin typeface="Arial" panose="020B0604020202020204" pitchFamily="34" charset="0"/>
                          <a:cs typeface="Arial" panose="020B0604020202020204" pitchFamily="34" charset="0"/>
                        </a:rPr>
                        <a:t>0,48</a:t>
                      </a:r>
                    </a:p>
                  </a:txBody>
                  <a:tcPr/>
                </a:tc>
                <a:extLst>
                  <a:ext uri="{0D108BD9-81ED-4DB2-BD59-A6C34878D82A}">
                    <a16:rowId xmlns:a16="http://schemas.microsoft.com/office/drawing/2014/main" val="2542675256"/>
                  </a:ext>
                </a:extLst>
              </a:tr>
              <a:tr h="345556">
                <a:tc>
                  <a:txBody>
                    <a:bodyPr/>
                    <a:lstStyle/>
                    <a:p>
                      <a:pPr algn="ctr"/>
                      <a:r>
                        <a:rPr lang="lt-LT" sz="1400" dirty="0">
                          <a:latin typeface="Arial" panose="020B0604020202020204" pitchFamily="34" charset="0"/>
                          <a:cs typeface="Arial" panose="020B0604020202020204" pitchFamily="34" charset="0"/>
                        </a:rPr>
                        <a:t>Jurbarko r. sav. </a:t>
                      </a:r>
                    </a:p>
                  </a:txBody>
                  <a:tcPr/>
                </a:tc>
                <a:tc>
                  <a:txBody>
                    <a:bodyPr/>
                    <a:lstStyle/>
                    <a:p>
                      <a:pPr algn="ctr"/>
                      <a:r>
                        <a:rPr lang="lt-LT" sz="1400" dirty="0">
                          <a:latin typeface="Arial" panose="020B0604020202020204" pitchFamily="34" charset="0"/>
                          <a:cs typeface="Arial" panose="020B0604020202020204" pitchFamily="34" charset="0"/>
                        </a:rPr>
                        <a:t>0,22</a:t>
                      </a:r>
                    </a:p>
                  </a:txBody>
                  <a:tcPr/>
                </a:tc>
                <a:extLst>
                  <a:ext uri="{0D108BD9-81ED-4DB2-BD59-A6C34878D82A}">
                    <a16:rowId xmlns:a16="http://schemas.microsoft.com/office/drawing/2014/main" val="832626799"/>
                  </a:ext>
                </a:extLst>
              </a:tr>
              <a:tr h="345556">
                <a:tc>
                  <a:txBody>
                    <a:bodyPr/>
                    <a:lstStyle/>
                    <a:p>
                      <a:pPr algn="ctr"/>
                      <a:r>
                        <a:rPr lang="lt-LT" sz="1400" b="1" dirty="0">
                          <a:solidFill>
                            <a:srgbClr val="FF0000"/>
                          </a:solidFill>
                          <a:latin typeface="Arial" panose="020B0604020202020204" pitchFamily="34" charset="0"/>
                          <a:cs typeface="Arial" panose="020B0604020202020204" pitchFamily="34" charset="0"/>
                        </a:rPr>
                        <a:t>Pagėgių sav. </a:t>
                      </a:r>
                    </a:p>
                  </a:txBody>
                  <a:tcPr/>
                </a:tc>
                <a:tc>
                  <a:txBody>
                    <a:bodyPr/>
                    <a:lstStyle/>
                    <a:p>
                      <a:pPr algn="ctr"/>
                      <a:r>
                        <a:rPr lang="lt-LT" sz="1400" b="1" dirty="0">
                          <a:solidFill>
                            <a:srgbClr val="FF0000"/>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3798148991"/>
                  </a:ext>
                </a:extLst>
              </a:tr>
            </a:tbl>
          </a:graphicData>
        </a:graphic>
      </p:graphicFrame>
      <p:sp>
        <p:nvSpPr>
          <p:cNvPr id="10" name="Rectangle 9">
            <a:extLst>
              <a:ext uri="{FF2B5EF4-FFF2-40B4-BE49-F238E27FC236}">
                <a16:creationId xmlns:a16="http://schemas.microsoft.com/office/drawing/2014/main" id="{E0DE39E0-E814-9C0B-C9B8-741B70CE7D92}"/>
              </a:ext>
            </a:extLst>
          </p:cNvPr>
          <p:cNvSpPr/>
          <p:nvPr/>
        </p:nvSpPr>
        <p:spPr>
          <a:xfrm>
            <a:off x="1246065" y="1326240"/>
            <a:ext cx="4229496" cy="6160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Savivaldybės, 2022-2023 m. m. mokinių PO skyrusios daugiausiai lėšų</a:t>
            </a:r>
          </a:p>
        </p:txBody>
      </p:sp>
      <p:sp>
        <p:nvSpPr>
          <p:cNvPr id="11" name="Rectangle 10">
            <a:extLst>
              <a:ext uri="{FF2B5EF4-FFF2-40B4-BE49-F238E27FC236}">
                <a16:creationId xmlns:a16="http://schemas.microsoft.com/office/drawing/2014/main" id="{084CAA0D-1627-7C91-2CA3-E179E469E58A}"/>
              </a:ext>
            </a:extLst>
          </p:cNvPr>
          <p:cNvSpPr/>
          <p:nvPr/>
        </p:nvSpPr>
        <p:spPr>
          <a:xfrm>
            <a:off x="6555333" y="1325504"/>
            <a:ext cx="4229496" cy="6160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400" b="1" dirty="0">
                <a:latin typeface="Arial" panose="020B0604020202020204" pitchFamily="34" charset="0"/>
                <a:cs typeface="Arial" panose="020B0604020202020204" pitchFamily="34" charset="0"/>
              </a:rPr>
              <a:t>Savivaldybės, 2022-2023 m. m. mokinių PO skyrusios mažiausiai lėšų</a:t>
            </a:r>
          </a:p>
        </p:txBody>
      </p:sp>
      <p:sp>
        <p:nvSpPr>
          <p:cNvPr id="7" name="Rectangle 6">
            <a:extLst>
              <a:ext uri="{FF2B5EF4-FFF2-40B4-BE49-F238E27FC236}">
                <a16:creationId xmlns:a16="http://schemas.microsoft.com/office/drawing/2014/main" id="{EC52AAD3-DF07-C3DB-4E1F-E62CD800A0BB}"/>
              </a:ext>
            </a:extLst>
          </p:cNvPr>
          <p:cNvSpPr/>
          <p:nvPr/>
        </p:nvSpPr>
        <p:spPr>
          <a:xfrm>
            <a:off x="3472774" y="6192941"/>
            <a:ext cx="2538918" cy="3501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i="1" dirty="0">
                <a:latin typeface="Arial" panose="020B0604020202020204" pitchFamily="34" charset="0"/>
                <a:cs typeface="Arial" panose="020B0604020202020204" pitchFamily="34" charset="0"/>
              </a:rPr>
              <a:t>Duomenų šaltinis: UKSIS</a:t>
            </a:r>
          </a:p>
        </p:txBody>
      </p:sp>
      <p:sp>
        <p:nvSpPr>
          <p:cNvPr id="8" name="Rectangle 7">
            <a:extLst>
              <a:ext uri="{FF2B5EF4-FFF2-40B4-BE49-F238E27FC236}">
                <a16:creationId xmlns:a16="http://schemas.microsoft.com/office/drawing/2014/main" id="{098EA0D4-7456-1B43-59AC-E8CC3BA26798}"/>
              </a:ext>
            </a:extLst>
          </p:cNvPr>
          <p:cNvSpPr/>
          <p:nvPr/>
        </p:nvSpPr>
        <p:spPr>
          <a:xfrm>
            <a:off x="8527914" y="6208365"/>
            <a:ext cx="2538918" cy="3501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i="1" dirty="0">
                <a:latin typeface="Arial" panose="020B0604020202020204" pitchFamily="34" charset="0"/>
                <a:cs typeface="Arial" panose="020B0604020202020204" pitchFamily="34" charset="0"/>
              </a:rPr>
              <a:t>Duomenų šaltinis: UKSIS</a:t>
            </a:r>
          </a:p>
        </p:txBody>
      </p:sp>
    </p:spTree>
    <p:extLst>
      <p:ext uri="{BB962C8B-B14F-4D97-AF65-F5344CB8AC3E}">
        <p14:creationId xmlns:p14="http://schemas.microsoft.com/office/powerpoint/2010/main" val="3106985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65863" y="493003"/>
            <a:ext cx="9680328" cy="807417"/>
          </a:xfrm>
        </p:spPr>
        <p:txBody>
          <a:bodyPr>
            <a:normAutofit/>
          </a:bodyPr>
          <a:lstStyle/>
          <a:p>
            <a:r>
              <a:rPr lang="lt-LT" sz="2800" b="1" dirty="0">
                <a:solidFill>
                  <a:schemeClr val="accent1"/>
                </a:solidFill>
              </a:rPr>
              <a:t>Ar mokiniai domisi karjeros planavimu?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98C8AE60-197D-7B4B-9BE5-C0A110F3376B}"/>
              </a:ext>
            </a:extLst>
          </p:cNvPr>
          <p:cNvGraphicFramePr>
            <a:graphicFrameLocks/>
          </p:cNvGraphicFramePr>
          <p:nvPr>
            <p:extLst>
              <p:ext uri="{D42A27DB-BD31-4B8C-83A1-F6EECF244321}">
                <p14:modId xmlns:p14="http://schemas.microsoft.com/office/powerpoint/2010/main" val="81782049"/>
              </p:ext>
            </p:extLst>
          </p:nvPr>
        </p:nvGraphicFramePr>
        <p:xfrm>
          <a:off x="1193761" y="1664308"/>
          <a:ext cx="4527739" cy="28673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C1C63A4-0868-F772-FF32-1B540E4F4D86}"/>
              </a:ext>
            </a:extLst>
          </p:cNvPr>
          <p:cNvGraphicFramePr>
            <a:graphicFrameLocks/>
          </p:cNvGraphicFramePr>
          <p:nvPr>
            <p:extLst>
              <p:ext uri="{D42A27DB-BD31-4B8C-83A1-F6EECF244321}">
                <p14:modId xmlns:p14="http://schemas.microsoft.com/office/powerpoint/2010/main" val="1372571658"/>
              </p:ext>
            </p:extLst>
          </p:nvPr>
        </p:nvGraphicFramePr>
        <p:xfrm>
          <a:off x="5971072" y="1447608"/>
          <a:ext cx="4958278" cy="348996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F198BB8-5A9E-CD77-4BBD-2DFCF8686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25" y="5375709"/>
            <a:ext cx="7016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D5D089F0-C3A0-1D8F-1141-243BDED9D8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38093" y="5353765"/>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B2E5F3C3-4F83-3814-8F1C-156FF0AA7B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77847" y="5367310"/>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D9BD569A-36D3-05E1-466F-F20E8B3B88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798229" y="5375618"/>
            <a:ext cx="702527" cy="1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aveikslėlis 2">
            <a:extLst>
              <a:ext uri="{FF2B5EF4-FFF2-40B4-BE49-F238E27FC236}">
                <a16:creationId xmlns:a16="http://schemas.microsoft.com/office/drawing/2014/main" id="{1CEF124A-9DF0-A09D-8684-9231AE136109}"/>
              </a:ext>
            </a:extLst>
          </p:cNvPr>
          <p:cNvPicPr>
            <a:picLocks noChangeAspect="1"/>
          </p:cNvPicPr>
          <p:nvPr/>
        </p:nvPicPr>
        <p:blipFill>
          <a:blip r:embed="rId6"/>
          <a:stretch>
            <a:fillRect/>
          </a:stretch>
        </p:blipFill>
        <p:spPr>
          <a:xfrm>
            <a:off x="4788805" y="5353256"/>
            <a:ext cx="701101" cy="1054699"/>
          </a:xfrm>
          <a:prstGeom prst="rect">
            <a:avLst/>
          </a:prstGeom>
        </p:spPr>
      </p:pic>
      <p:pic>
        <p:nvPicPr>
          <p:cNvPr id="13" name="Paveikslėlis 2">
            <a:extLst>
              <a:ext uri="{FF2B5EF4-FFF2-40B4-BE49-F238E27FC236}">
                <a16:creationId xmlns:a16="http://schemas.microsoft.com/office/drawing/2014/main" id="{6AE1F54F-2423-AC52-4D1A-31AC07C3D8C7}"/>
              </a:ext>
            </a:extLst>
          </p:cNvPr>
          <p:cNvPicPr>
            <a:picLocks noChangeAspect="1"/>
          </p:cNvPicPr>
          <p:nvPr/>
        </p:nvPicPr>
        <p:blipFill>
          <a:blip r:embed="rId6"/>
          <a:stretch>
            <a:fillRect/>
          </a:stretch>
        </p:blipFill>
        <p:spPr>
          <a:xfrm>
            <a:off x="5800073" y="5383869"/>
            <a:ext cx="701101" cy="1054699"/>
          </a:xfrm>
          <a:prstGeom prst="rect">
            <a:avLst/>
          </a:prstGeom>
        </p:spPr>
      </p:pic>
      <p:pic>
        <p:nvPicPr>
          <p:cNvPr id="14" name="Paveikslėlis 2">
            <a:extLst>
              <a:ext uri="{FF2B5EF4-FFF2-40B4-BE49-F238E27FC236}">
                <a16:creationId xmlns:a16="http://schemas.microsoft.com/office/drawing/2014/main" id="{D303E59D-79AD-AA8A-B776-134F9F2B6C7E}"/>
              </a:ext>
            </a:extLst>
          </p:cNvPr>
          <p:cNvPicPr>
            <a:picLocks noChangeAspect="1"/>
          </p:cNvPicPr>
          <p:nvPr/>
        </p:nvPicPr>
        <p:blipFill>
          <a:blip r:embed="rId6"/>
          <a:stretch>
            <a:fillRect/>
          </a:stretch>
        </p:blipFill>
        <p:spPr>
          <a:xfrm>
            <a:off x="6770200" y="5371321"/>
            <a:ext cx="701101" cy="1054699"/>
          </a:xfrm>
          <a:prstGeom prst="rect">
            <a:avLst/>
          </a:prstGeom>
        </p:spPr>
      </p:pic>
      <p:pic>
        <p:nvPicPr>
          <p:cNvPr id="15" name="Paveikslėlis 2">
            <a:extLst>
              <a:ext uri="{FF2B5EF4-FFF2-40B4-BE49-F238E27FC236}">
                <a16:creationId xmlns:a16="http://schemas.microsoft.com/office/drawing/2014/main" id="{E6A2EC66-FFA5-EC2D-8F03-B1026444CF02}"/>
              </a:ext>
            </a:extLst>
          </p:cNvPr>
          <p:cNvPicPr>
            <a:picLocks noChangeAspect="1"/>
          </p:cNvPicPr>
          <p:nvPr/>
        </p:nvPicPr>
        <p:blipFill>
          <a:blip r:embed="rId6"/>
          <a:stretch>
            <a:fillRect/>
          </a:stretch>
        </p:blipFill>
        <p:spPr>
          <a:xfrm>
            <a:off x="7778373" y="5366802"/>
            <a:ext cx="701101" cy="1054699"/>
          </a:xfrm>
          <a:prstGeom prst="rect">
            <a:avLst/>
          </a:prstGeom>
        </p:spPr>
      </p:pic>
      <p:pic>
        <p:nvPicPr>
          <p:cNvPr id="16" name="Paveikslėlis 2">
            <a:extLst>
              <a:ext uri="{FF2B5EF4-FFF2-40B4-BE49-F238E27FC236}">
                <a16:creationId xmlns:a16="http://schemas.microsoft.com/office/drawing/2014/main" id="{BD3BB4DF-4D1B-E046-0BD9-8CD0E7017FC6}"/>
              </a:ext>
            </a:extLst>
          </p:cNvPr>
          <p:cNvPicPr>
            <a:picLocks noChangeAspect="1"/>
          </p:cNvPicPr>
          <p:nvPr/>
        </p:nvPicPr>
        <p:blipFill>
          <a:blip r:embed="rId6"/>
          <a:stretch>
            <a:fillRect/>
          </a:stretch>
        </p:blipFill>
        <p:spPr>
          <a:xfrm>
            <a:off x="8786546" y="5353257"/>
            <a:ext cx="701101" cy="1054699"/>
          </a:xfrm>
          <a:prstGeom prst="rect">
            <a:avLst/>
          </a:prstGeom>
        </p:spPr>
      </p:pic>
      <p:pic>
        <p:nvPicPr>
          <p:cNvPr id="17" name="Paveikslėlis 2">
            <a:extLst>
              <a:ext uri="{FF2B5EF4-FFF2-40B4-BE49-F238E27FC236}">
                <a16:creationId xmlns:a16="http://schemas.microsoft.com/office/drawing/2014/main" id="{4A26F636-49F7-DD7E-6102-14B6C5EDC8CB}"/>
              </a:ext>
            </a:extLst>
          </p:cNvPr>
          <p:cNvPicPr>
            <a:picLocks noChangeAspect="1"/>
          </p:cNvPicPr>
          <p:nvPr/>
        </p:nvPicPr>
        <p:blipFill>
          <a:blip r:embed="rId6"/>
          <a:stretch>
            <a:fillRect/>
          </a:stretch>
        </p:blipFill>
        <p:spPr>
          <a:xfrm>
            <a:off x="9691674" y="5353255"/>
            <a:ext cx="701101" cy="1054699"/>
          </a:xfrm>
          <a:prstGeom prst="rect">
            <a:avLst/>
          </a:prstGeom>
        </p:spPr>
      </p:pic>
      <p:sp>
        <p:nvSpPr>
          <p:cNvPr id="19" name="Rectangle 18">
            <a:extLst>
              <a:ext uri="{FF2B5EF4-FFF2-40B4-BE49-F238E27FC236}">
                <a16:creationId xmlns:a16="http://schemas.microsoft.com/office/drawing/2014/main" id="{D4A8C95B-0303-A520-C626-DD164247F340}"/>
              </a:ext>
            </a:extLst>
          </p:cNvPr>
          <p:cNvSpPr/>
          <p:nvPr/>
        </p:nvSpPr>
        <p:spPr>
          <a:xfrm>
            <a:off x="2877847" y="4794513"/>
            <a:ext cx="5399169" cy="5266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600" b="1" dirty="0">
                <a:latin typeface="Arial" panose="020B0604020202020204" pitchFamily="34" charset="0"/>
                <a:cs typeface="Arial" panose="020B0604020202020204" pitchFamily="34" charset="0"/>
              </a:rPr>
              <a:t>Vidutiniškai karjeros planą LT rengia 4 iš 10 mokiniai:</a:t>
            </a:r>
          </a:p>
        </p:txBody>
      </p:sp>
    </p:spTree>
    <p:extLst>
      <p:ext uri="{BB962C8B-B14F-4D97-AF65-F5344CB8AC3E}">
        <p14:creationId xmlns:p14="http://schemas.microsoft.com/office/powerpoint/2010/main" val="211152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45FD-6F63-4DD4-CA3B-3BB2AAF23478}"/>
              </a:ext>
            </a:extLst>
          </p:cNvPr>
          <p:cNvSpPr>
            <a:spLocks noGrp="1"/>
          </p:cNvSpPr>
          <p:nvPr>
            <p:ph type="title"/>
          </p:nvPr>
        </p:nvSpPr>
        <p:spPr>
          <a:xfrm>
            <a:off x="1345253" y="595311"/>
            <a:ext cx="10115550" cy="97276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Kuo galime džiaugtis?    </a:t>
            </a:r>
          </a:p>
        </p:txBody>
      </p:sp>
      <p:sp>
        <p:nvSpPr>
          <p:cNvPr id="6" name="Title 1">
            <a:extLst>
              <a:ext uri="{FF2B5EF4-FFF2-40B4-BE49-F238E27FC236}">
                <a16:creationId xmlns:a16="http://schemas.microsoft.com/office/drawing/2014/main" id="{0408123B-A4BD-574D-A20F-A2397B435219}"/>
              </a:ext>
            </a:extLst>
          </p:cNvPr>
          <p:cNvSpPr txBox="1">
            <a:spLocks/>
          </p:cNvSpPr>
          <p:nvPr/>
        </p:nvSpPr>
        <p:spPr>
          <a:xfrm>
            <a:off x="1150700" y="1795769"/>
            <a:ext cx="6290959" cy="406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514350" indent="-514350">
              <a:buFont typeface="Wingdings" panose="05000000000000000000" pitchFamily="2" charset="2"/>
              <a:buChar char="q"/>
            </a:pPr>
            <a:r>
              <a:rPr lang="lt-LT" sz="2400" b="1" dirty="0">
                <a:solidFill>
                  <a:schemeClr val="accent2"/>
                </a:solidFill>
                <a:latin typeface="Arial" panose="020B0604020202020204" pitchFamily="34" charset="0"/>
                <a:cs typeface="Arial" panose="020B0604020202020204" pitchFamily="34" charset="0"/>
              </a:rPr>
              <a:t>Daugėja</a:t>
            </a:r>
            <a:r>
              <a:rPr lang="lt-LT" sz="2400" dirty="0">
                <a:solidFill>
                  <a:schemeClr val="tx1"/>
                </a:solidFill>
                <a:latin typeface="Arial" panose="020B0604020202020204" pitchFamily="34" charset="0"/>
                <a:cs typeface="Arial" panose="020B0604020202020204" pitchFamily="34" charset="0"/>
              </a:rPr>
              <a:t> stebėsenos </a:t>
            </a:r>
            <a:r>
              <a:rPr lang="lt-LT" sz="2400" b="1" dirty="0">
                <a:solidFill>
                  <a:schemeClr val="accent2"/>
                </a:solidFill>
                <a:latin typeface="Arial" panose="020B0604020202020204" pitchFamily="34" charset="0"/>
                <a:cs typeface="Arial" panose="020B0604020202020204" pitchFamily="34" charset="0"/>
              </a:rPr>
              <a:t>duomenis teikiančių švietimo įstaigų</a:t>
            </a:r>
            <a:r>
              <a:rPr lang="lt-LT" sz="2400" dirty="0">
                <a:solidFill>
                  <a:schemeClr val="tx1"/>
                </a:solidFill>
                <a:latin typeface="Arial" panose="020B0604020202020204" pitchFamily="34" charset="0"/>
                <a:cs typeface="Arial" panose="020B0604020202020204" pitchFamily="34" charset="0"/>
              </a:rPr>
              <a:t>. </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dirty="0">
                <a:solidFill>
                  <a:schemeClr val="tx1"/>
                </a:solidFill>
                <a:latin typeface="Arial" panose="020B0604020202020204" pitchFamily="34" charset="0"/>
                <a:cs typeface="Arial" panose="020B0604020202020204" pitchFamily="34" charset="0"/>
              </a:rPr>
              <a:t>Išplėtojus karjeros specialistų tinklą šalyje, </a:t>
            </a:r>
            <a:r>
              <a:rPr lang="lt-LT" sz="2400" b="1" dirty="0">
                <a:solidFill>
                  <a:schemeClr val="accent2"/>
                </a:solidFill>
                <a:latin typeface="Arial" panose="020B0604020202020204" pitchFamily="34" charset="0"/>
                <a:cs typeface="Arial" panose="020B0604020202020204" pitchFamily="34" charset="0"/>
              </a:rPr>
              <a:t>mokiniai gavo daugiau PO paslaugų</a:t>
            </a:r>
            <a:r>
              <a:rPr lang="lt-LT" sz="2400" dirty="0">
                <a:solidFill>
                  <a:schemeClr val="tx1"/>
                </a:solidFill>
                <a:latin typeface="Arial" panose="020B0604020202020204" pitchFamily="34" charset="0"/>
                <a:cs typeface="Arial" panose="020B0604020202020204" pitchFamily="34" charset="0"/>
              </a:rPr>
              <a:t>.</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dirty="0">
                <a:solidFill>
                  <a:schemeClr val="tx1"/>
                </a:solidFill>
                <a:latin typeface="Arial" panose="020B0604020202020204" pitchFamily="34" charset="0"/>
                <a:cs typeface="Arial" panose="020B0604020202020204" pitchFamily="34" charset="0"/>
              </a:rPr>
              <a:t>PO paslaugas teikia vis labiau šiam darbui </a:t>
            </a:r>
            <a:r>
              <a:rPr lang="lt-LT" sz="2400" b="1" dirty="0">
                <a:solidFill>
                  <a:schemeClr val="accent2"/>
                </a:solidFill>
                <a:latin typeface="Arial" panose="020B0604020202020204" pitchFamily="34" charset="0"/>
                <a:cs typeface="Arial" panose="020B0604020202020204" pitchFamily="34" charset="0"/>
              </a:rPr>
              <a:t>pasirengę karjeros specialistai</a:t>
            </a:r>
            <a:r>
              <a:rPr lang="lt-LT" sz="2400" dirty="0">
                <a:solidFill>
                  <a:schemeClr val="tx1"/>
                </a:solidFill>
                <a:latin typeface="Arial" panose="020B0604020202020204" pitchFamily="34" charset="0"/>
                <a:cs typeface="Arial" panose="020B0604020202020204" pitchFamily="34" charset="0"/>
              </a:rPr>
              <a:t>.</a:t>
            </a:r>
          </a:p>
          <a:p>
            <a:pPr marL="514350" indent="-514350">
              <a:buFont typeface="Wingdings" panose="05000000000000000000" pitchFamily="2" charset="2"/>
              <a:buChar char="q"/>
            </a:pPr>
            <a:endParaRPr lang="lt-LT" sz="2400" dirty="0">
              <a:solidFill>
                <a:schemeClr val="tx1"/>
              </a:solidFill>
              <a:latin typeface="Arial" panose="020B0604020202020204" pitchFamily="34" charset="0"/>
              <a:cs typeface="Arial" panose="020B0604020202020204" pitchFamily="34" charset="0"/>
            </a:endParaRPr>
          </a:p>
          <a:p>
            <a:pPr marL="514350" indent="-514350">
              <a:buFont typeface="Wingdings" panose="05000000000000000000" pitchFamily="2" charset="2"/>
              <a:buChar char="q"/>
            </a:pPr>
            <a:r>
              <a:rPr lang="lt-LT" sz="2400" b="1" dirty="0">
                <a:solidFill>
                  <a:schemeClr val="accent2"/>
                </a:solidFill>
                <a:latin typeface="Arial" panose="020B0604020202020204" pitchFamily="34" charset="0"/>
                <a:cs typeface="Arial" panose="020B0604020202020204" pitchFamily="34" charset="0"/>
              </a:rPr>
              <a:t>Mokiniai</a:t>
            </a:r>
            <a:r>
              <a:rPr lang="lt-LT" sz="2400" dirty="0">
                <a:solidFill>
                  <a:schemeClr val="tx1"/>
                </a:solidFill>
                <a:latin typeface="Arial" panose="020B0604020202020204" pitchFamily="34" charset="0"/>
                <a:cs typeface="Arial" panose="020B0604020202020204" pitchFamily="34" charset="0"/>
              </a:rPr>
              <a:t> pamažu </a:t>
            </a:r>
            <a:r>
              <a:rPr lang="lt-LT" sz="2400" b="1" dirty="0">
                <a:solidFill>
                  <a:schemeClr val="accent2"/>
                </a:solidFill>
                <a:latin typeface="Arial" panose="020B0604020202020204" pitchFamily="34" charset="0"/>
                <a:cs typeface="Arial" panose="020B0604020202020204" pitchFamily="34" charset="0"/>
              </a:rPr>
              <a:t>atranda karjeros planavimą</a:t>
            </a:r>
            <a:r>
              <a:rPr lang="lt-LT" sz="2400" dirty="0">
                <a:solidFill>
                  <a:schemeClr val="tx1"/>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15B5A2E7-1F26-0EA0-3CCA-D77B6EC9F37C}"/>
              </a:ext>
            </a:extLst>
          </p:cNvPr>
          <p:cNvPicPr>
            <a:picLocks noChangeAspect="1"/>
          </p:cNvPicPr>
          <p:nvPr/>
        </p:nvPicPr>
        <p:blipFill>
          <a:blip r:embed="rId2"/>
          <a:stretch>
            <a:fillRect/>
          </a:stretch>
        </p:blipFill>
        <p:spPr>
          <a:xfrm>
            <a:off x="7246087" y="1795769"/>
            <a:ext cx="3668754" cy="3756803"/>
          </a:xfrm>
          <a:prstGeom prst="rect">
            <a:avLst/>
          </a:prstGeom>
        </p:spPr>
      </p:pic>
    </p:spTree>
    <p:extLst>
      <p:ext uri="{BB962C8B-B14F-4D97-AF65-F5344CB8AC3E}">
        <p14:creationId xmlns:p14="http://schemas.microsoft.com/office/powerpoint/2010/main" val="33910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E026-0553-E361-AF6F-C0703ABE641E}"/>
              </a:ext>
            </a:extLst>
          </p:cNvPr>
          <p:cNvSpPr>
            <a:spLocks noGrp="1"/>
          </p:cNvSpPr>
          <p:nvPr>
            <p:ph type="title"/>
          </p:nvPr>
        </p:nvSpPr>
        <p:spPr>
          <a:xfrm>
            <a:off x="1264134" y="279108"/>
            <a:ext cx="10115550" cy="1207122"/>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Kur rasti bendrosios PO būklės už 2022-2023 m. m. ataskaitą?</a:t>
            </a:r>
          </a:p>
        </p:txBody>
      </p:sp>
      <p:sp>
        <p:nvSpPr>
          <p:cNvPr id="6" name="Title 1">
            <a:extLst>
              <a:ext uri="{FF2B5EF4-FFF2-40B4-BE49-F238E27FC236}">
                <a16:creationId xmlns:a16="http://schemas.microsoft.com/office/drawing/2014/main" id="{CF3B7A44-F557-E180-5573-3FDA208FC40C}"/>
              </a:ext>
            </a:extLst>
          </p:cNvPr>
          <p:cNvSpPr txBox="1">
            <a:spLocks/>
          </p:cNvSpPr>
          <p:nvPr/>
        </p:nvSpPr>
        <p:spPr>
          <a:xfrm>
            <a:off x="961585" y="1295282"/>
            <a:ext cx="10115550" cy="8693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algn="ctr"/>
            <a:r>
              <a:rPr lang="lt-LT" sz="1800" b="1" dirty="0">
                <a:solidFill>
                  <a:schemeClr val="tx1"/>
                </a:solidFill>
                <a:latin typeface="Arial" panose="020B0604020202020204" pitchFamily="34" charset="0"/>
                <a:cs typeface="Arial" panose="020B0604020202020204" pitchFamily="34" charset="0"/>
              </a:rPr>
              <a:t>MUKIS karjeros specialistams skirtas </a:t>
            </a:r>
            <a:r>
              <a:rPr lang="lt-LT" sz="1800" b="1" i="0" dirty="0">
                <a:solidFill>
                  <a:schemeClr val="tx1"/>
                </a:solidFill>
                <a:effectLst/>
                <a:latin typeface="Arial" panose="020B0604020202020204" pitchFamily="34" charset="0"/>
              </a:rPr>
              <a:t>„Stebėsenos“</a:t>
            </a:r>
            <a:r>
              <a:rPr lang="lt-LT" sz="1800" b="1" dirty="0">
                <a:solidFill>
                  <a:schemeClr val="tx1"/>
                </a:solidFill>
                <a:latin typeface="Arial" panose="020B0604020202020204" pitchFamily="34" charset="0"/>
                <a:cs typeface="Arial" panose="020B0604020202020204" pitchFamily="34" charset="0"/>
              </a:rPr>
              <a:t> puslapis:</a:t>
            </a:r>
          </a:p>
          <a:p>
            <a:pPr algn="ctr"/>
            <a:r>
              <a:rPr lang="lt-LT" sz="2000" dirty="0">
                <a:solidFill>
                  <a:schemeClr val="tx1"/>
                </a:solidFill>
                <a:latin typeface="Arial" panose="020B0604020202020204" pitchFamily="34" charset="0"/>
                <a:cs typeface="Arial" panose="020B0604020202020204" pitchFamily="34" charset="0"/>
                <a:hlinkClick r:id="rId2"/>
              </a:rPr>
              <a:t>https://mukis.lt/karjeros-specialistams/stebesena</a:t>
            </a:r>
            <a:r>
              <a:rPr lang="lt-LT" sz="2000" dirty="0">
                <a:solidFill>
                  <a:schemeClr val="tx1"/>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2006E5F-FAE9-B0AB-15C7-67DC2790568C}"/>
              </a:ext>
            </a:extLst>
          </p:cNvPr>
          <p:cNvPicPr>
            <a:picLocks noChangeAspect="1"/>
          </p:cNvPicPr>
          <p:nvPr/>
        </p:nvPicPr>
        <p:blipFill>
          <a:blip r:embed="rId3"/>
          <a:stretch>
            <a:fillRect/>
          </a:stretch>
        </p:blipFill>
        <p:spPr>
          <a:xfrm>
            <a:off x="1055563" y="2164599"/>
            <a:ext cx="5266346" cy="3021745"/>
          </a:xfrm>
          <a:prstGeom prst="rect">
            <a:avLst/>
          </a:prstGeom>
        </p:spPr>
      </p:pic>
      <p:pic>
        <p:nvPicPr>
          <p:cNvPr id="5" name="Picture 4">
            <a:extLst>
              <a:ext uri="{FF2B5EF4-FFF2-40B4-BE49-F238E27FC236}">
                <a16:creationId xmlns:a16="http://schemas.microsoft.com/office/drawing/2014/main" id="{6BE0E58E-BC7E-14BD-D282-8C12E37A5FCC}"/>
              </a:ext>
            </a:extLst>
          </p:cNvPr>
          <p:cNvPicPr>
            <a:picLocks noChangeAspect="1"/>
          </p:cNvPicPr>
          <p:nvPr/>
        </p:nvPicPr>
        <p:blipFill>
          <a:blip r:embed="rId4"/>
          <a:stretch>
            <a:fillRect/>
          </a:stretch>
        </p:blipFill>
        <p:spPr>
          <a:xfrm>
            <a:off x="4033494" y="2895196"/>
            <a:ext cx="6817541" cy="3683696"/>
          </a:xfrm>
          <a:prstGeom prst="rect">
            <a:avLst/>
          </a:prstGeom>
        </p:spPr>
      </p:pic>
    </p:spTree>
    <p:extLst>
      <p:ext uri="{BB962C8B-B14F-4D97-AF65-F5344CB8AC3E}">
        <p14:creationId xmlns:p14="http://schemas.microsoft.com/office/powerpoint/2010/main" val="3058203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704BF-D0D3-DF9A-B735-0D58FD588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DE2D7-9C45-941C-54FD-0137D46F79B4}"/>
              </a:ext>
            </a:extLst>
          </p:cNvPr>
          <p:cNvSpPr>
            <a:spLocks noGrp="1"/>
          </p:cNvSpPr>
          <p:nvPr>
            <p:ph type="title"/>
          </p:nvPr>
        </p:nvSpPr>
        <p:spPr>
          <a:xfrm>
            <a:off x="1264134" y="341843"/>
            <a:ext cx="10115550" cy="86931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DUK apie stebėseną</a:t>
            </a:r>
          </a:p>
        </p:txBody>
      </p:sp>
      <p:sp>
        <p:nvSpPr>
          <p:cNvPr id="6" name="Title 1">
            <a:extLst>
              <a:ext uri="{FF2B5EF4-FFF2-40B4-BE49-F238E27FC236}">
                <a16:creationId xmlns:a16="http://schemas.microsoft.com/office/drawing/2014/main" id="{236909BC-9300-44DB-734B-3F33FF7B392B}"/>
              </a:ext>
            </a:extLst>
          </p:cNvPr>
          <p:cNvSpPr txBox="1">
            <a:spLocks/>
          </p:cNvSpPr>
          <p:nvPr/>
        </p:nvSpPr>
        <p:spPr>
          <a:xfrm>
            <a:off x="1038225" y="1523556"/>
            <a:ext cx="10115550" cy="8693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algn="ctr"/>
            <a:endParaRPr lang="lt-LT" sz="20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C40903A-BC22-AF55-02DE-A43CE37E3CC2}"/>
              </a:ext>
            </a:extLst>
          </p:cNvPr>
          <p:cNvPicPr>
            <a:picLocks noChangeAspect="1"/>
          </p:cNvPicPr>
          <p:nvPr/>
        </p:nvPicPr>
        <p:blipFill>
          <a:blip r:embed="rId2"/>
          <a:stretch>
            <a:fillRect/>
          </a:stretch>
        </p:blipFill>
        <p:spPr>
          <a:xfrm>
            <a:off x="1116046" y="1211160"/>
            <a:ext cx="6254118" cy="2412459"/>
          </a:xfrm>
          <a:prstGeom prst="rect">
            <a:avLst/>
          </a:prstGeom>
        </p:spPr>
      </p:pic>
      <p:pic>
        <p:nvPicPr>
          <p:cNvPr id="9" name="Picture 8">
            <a:extLst>
              <a:ext uri="{FF2B5EF4-FFF2-40B4-BE49-F238E27FC236}">
                <a16:creationId xmlns:a16="http://schemas.microsoft.com/office/drawing/2014/main" id="{CC3E6D96-2FC1-B69E-8174-B889D766FE7E}"/>
              </a:ext>
            </a:extLst>
          </p:cNvPr>
          <p:cNvPicPr>
            <a:picLocks noChangeAspect="1"/>
          </p:cNvPicPr>
          <p:nvPr/>
        </p:nvPicPr>
        <p:blipFill>
          <a:blip r:embed="rId3"/>
          <a:stretch>
            <a:fillRect/>
          </a:stretch>
        </p:blipFill>
        <p:spPr>
          <a:xfrm>
            <a:off x="5107021" y="3695214"/>
            <a:ext cx="5727468" cy="3016579"/>
          </a:xfrm>
          <a:prstGeom prst="rect">
            <a:avLst/>
          </a:prstGeom>
        </p:spPr>
      </p:pic>
      <p:sp>
        <p:nvSpPr>
          <p:cNvPr id="11" name="TextBox 10">
            <a:extLst>
              <a:ext uri="{FF2B5EF4-FFF2-40B4-BE49-F238E27FC236}">
                <a16:creationId xmlns:a16="http://schemas.microsoft.com/office/drawing/2014/main" id="{D90F7874-D348-5DAB-6F39-49EF496FC83D}"/>
              </a:ext>
            </a:extLst>
          </p:cNvPr>
          <p:cNvSpPr txBox="1"/>
          <p:nvPr/>
        </p:nvSpPr>
        <p:spPr>
          <a:xfrm>
            <a:off x="751461" y="5203503"/>
            <a:ext cx="6094378" cy="646331"/>
          </a:xfrm>
          <a:prstGeom prst="rect">
            <a:avLst/>
          </a:prstGeom>
          <a:noFill/>
        </p:spPr>
        <p:txBody>
          <a:bodyPr wrap="square">
            <a:spAutoFit/>
          </a:bodyPr>
          <a:lstStyle/>
          <a:p>
            <a:endParaRPr lang="lt-LT" dirty="0">
              <a:hlinkClick r:id="rId4"/>
            </a:endParaRPr>
          </a:p>
          <a:p>
            <a:r>
              <a:rPr lang="lt-LT" dirty="0">
                <a:hlinkClick r:id="rId4"/>
              </a:rPr>
              <a:t>https://mukis.lt/bendra-informacija/duk-1</a:t>
            </a:r>
            <a:r>
              <a:rPr lang="lt-LT" dirty="0"/>
              <a:t> </a:t>
            </a:r>
          </a:p>
        </p:txBody>
      </p:sp>
    </p:spTree>
    <p:extLst>
      <p:ext uri="{BB962C8B-B14F-4D97-AF65-F5344CB8AC3E}">
        <p14:creationId xmlns:p14="http://schemas.microsoft.com/office/powerpoint/2010/main" val="127010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C444-A67C-116A-04B1-29B6EA56CB65}"/>
              </a:ext>
            </a:extLst>
          </p:cNvPr>
          <p:cNvSpPr>
            <a:spLocks noGrp="1"/>
          </p:cNvSpPr>
          <p:nvPr>
            <p:ph type="title"/>
          </p:nvPr>
        </p:nvSpPr>
        <p:spPr>
          <a:xfrm>
            <a:off x="838200" y="768586"/>
            <a:ext cx="10515600" cy="1009651"/>
          </a:xfrm>
        </p:spPr>
        <p:txBody>
          <a:bodyPr/>
          <a:lstStyle/>
          <a:p>
            <a:pPr algn="ctr"/>
            <a:r>
              <a:rPr lang="lt-LT" b="1" dirty="0">
                <a:solidFill>
                  <a:schemeClr val="accent1"/>
                </a:solidFill>
                <a:latin typeface="Arial" panose="020B0604020202020204" pitchFamily="34" charset="0"/>
                <a:cs typeface="Arial" panose="020B0604020202020204" pitchFamily="34" charset="0"/>
              </a:rPr>
              <a:t>Bendraukime ir bendradarbiaukime</a:t>
            </a:r>
          </a:p>
        </p:txBody>
      </p:sp>
      <p:sp>
        <p:nvSpPr>
          <p:cNvPr id="3" name="Content Placeholder 2">
            <a:extLst>
              <a:ext uri="{FF2B5EF4-FFF2-40B4-BE49-F238E27FC236}">
                <a16:creationId xmlns:a16="http://schemas.microsoft.com/office/drawing/2014/main" id="{07A672BD-855F-E6D7-A470-3772D54DD375}"/>
              </a:ext>
            </a:extLst>
          </p:cNvPr>
          <p:cNvSpPr>
            <a:spLocks noGrp="1"/>
          </p:cNvSpPr>
          <p:nvPr>
            <p:ph idx="1"/>
          </p:nvPr>
        </p:nvSpPr>
        <p:spPr>
          <a:xfrm>
            <a:off x="2042808" y="2308732"/>
            <a:ext cx="7694579" cy="2240536"/>
          </a:xfrm>
        </p:spPr>
        <p:txBody>
          <a:bodyPr>
            <a:normAutofit fontScale="92500" lnSpcReduction="20000"/>
          </a:bodyPr>
          <a:lstStyle/>
          <a:p>
            <a:pPr marL="0" indent="0" algn="ctr">
              <a:buNone/>
            </a:pPr>
            <a:r>
              <a:rPr lang="en-US" sz="2400" b="1" dirty="0" err="1">
                <a:latin typeface="Arial" panose="020B0604020202020204" pitchFamily="34" charset="0"/>
                <a:cs typeface="Arial" panose="020B0604020202020204" pitchFamily="34" charset="0"/>
              </a:rPr>
              <a:t>Lietuvos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neformaliojo</a:t>
            </a:r>
            <a:r>
              <a:rPr lang="en-US" sz="2400" b="1" dirty="0">
                <a:latin typeface="Arial" panose="020B0604020202020204" pitchFamily="34" charset="0"/>
                <a:cs typeface="Arial" panose="020B0604020202020204" pitchFamily="34" charset="0"/>
              </a:rPr>
              <a:t> </a:t>
            </a:r>
            <a:r>
              <a:rPr lang="lt-LT" sz="2400" b="1" dirty="0">
                <a:latin typeface="Arial" panose="020B0604020202020204" pitchFamily="34" charset="0"/>
                <a:cs typeface="Arial" panose="020B0604020202020204" pitchFamily="34" charset="0"/>
              </a:rPr>
              <a:t>š</a:t>
            </a:r>
            <a:r>
              <a:rPr lang="en-US" sz="2400" b="1" dirty="0" err="1">
                <a:latin typeface="Arial" panose="020B0604020202020204" pitchFamily="34" charset="0"/>
                <a:cs typeface="Arial" panose="020B0604020202020204" pitchFamily="34" charset="0"/>
              </a:rPr>
              <a:t>vietimo</a:t>
            </a:r>
            <a:r>
              <a:rPr lang="en-US" sz="2400" b="1" dirty="0">
                <a:latin typeface="Arial" panose="020B0604020202020204" pitchFamily="34" charset="0"/>
                <a:cs typeface="Arial" panose="020B0604020202020204" pitchFamily="34" charset="0"/>
              </a:rPr>
              <a:t> agent</a:t>
            </a:r>
            <a:r>
              <a:rPr lang="lt-LT" sz="2400" b="1" dirty="0">
                <a:latin typeface="Arial" panose="020B0604020202020204" pitchFamily="34" charset="0"/>
                <a:cs typeface="Arial" panose="020B0604020202020204" pitchFamily="34" charset="0"/>
              </a:rPr>
              <a:t>ū</a:t>
            </a:r>
            <a:r>
              <a:rPr lang="en-US" sz="2400" b="1" dirty="0" err="1">
                <a:latin typeface="Arial" panose="020B0604020202020204" pitchFamily="34" charset="0"/>
                <a:cs typeface="Arial" panose="020B0604020202020204" pitchFamily="34" charset="0"/>
              </a:rPr>
              <a:t>ra</a:t>
            </a:r>
            <a:r>
              <a:rPr lang="lt-LT" sz="2400" b="1" dirty="0">
                <a:latin typeface="Arial" panose="020B0604020202020204" pitchFamily="34" charset="0"/>
                <a:cs typeface="Arial" panose="020B0604020202020204" pitchFamily="34" charset="0"/>
              </a:rPr>
              <a:t> (LINEŠA)</a:t>
            </a:r>
          </a:p>
          <a:p>
            <a:pPr marL="0" indent="0" algn="ctr">
              <a:buNone/>
            </a:pPr>
            <a:r>
              <a:rPr lang="lt-LT" sz="2400" b="1" dirty="0">
                <a:latin typeface="Arial" panose="020B0604020202020204" pitchFamily="34" charset="0"/>
                <a:cs typeface="Arial" panose="020B0604020202020204" pitchFamily="34" charset="0"/>
              </a:rPr>
              <a:t>Ugdymo karjerai skyrius</a:t>
            </a:r>
          </a:p>
          <a:p>
            <a:pPr marL="0" indent="0" algn="ctr">
              <a:buNone/>
            </a:pPr>
            <a:r>
              <a:rPr lang="lt-LT" sz="2400" b="1" dirty="0">
                <a:latin typeface="Arial" panose="020B0604020202020204" pitchFamily="34" charset="0"/>
                <a:cs typeface="Arial" panose="020B0604020202020204" pitchFamily="34" charset="0"/>
              </a:rPr>
              <a:t>Žirmūnų 1B, Vilnius</a:t>
            </a:r>
          </a:p>
          <a:p>
            <a:pPr marL="0" indent="0" algn="ctr">
              <a:buNone/>
            </a:pPr>
            <a:endParaRPr lang="lt-LT" sz="2400" b="1" dirty="0">
              <a:latin typeface="Arial" panose="020B0604020202020204" pitchFamily="34" charset="0"/>
              <a:cs typeface="Arial" panose="020B0604020202020204" pitchFamily="34" charset="0"/>
            </a:endParaRPr>
          </a:p>
          <a:p>
            <a:pPr marL="0" indent="0" algn="ctr">
              <a:buNone/>
            </a:pPr>
            <a:r>
              <a:rPr lang="lt-LT" sz="2400" b="1" dirty="0" err="1">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a:t>
            </a:r>
            <a:r>
              <a:rPr lang="en-US" sz="2400" b="1" dirty="0">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@mukis.lt</a:t>
            </a:r>
            <a:endParaRPr lang="en-US" sz="2400" b="1" dirty="0">
              <a:solidFill>
                <a:schemeClr val="accent2"/>
              </a:solidFill>
              <a:latin typeface="Arial" panose="020B0604020202020204" pitchFamily="34" charset="0"/>
              <a:cs typeface="Arial" panose="020B0604020202020204" pitchFamily="34" charset="0"/>
            </a:endParaRPr>
          </a:p>
          <a:p>
            <a:pPr marL="0" indent="0" algn="ctr">
              <a:buNone/>
            </a:pPr>
            <a:r>
              <a:rPr lang="en-US" sz="2400" b="1" dirty="0">
                <a:latin typeface="Arial" panose="020B0604020202020204" pitchFamily="34" charset="0"/>
                <a:cs typeface="Arial" panose="020B0604020202020204" pitchFamily="34" charset="0"/>
              </a:rPr>
              <a:t>+370 607 678 83 </a:t>
            </a:r>
          </a:p>
          <a:p>
            <a:pPr marL="0" indent="0" algn="ctr">
              <a:buNone/>
            </a:pPr>
            <a:endParaRPr lang="en-US" sz="2400" b="1" dirty="0">
              <a:latin typeface="Arial" panose="020B0604020202020204" pitchFamily="34" charset="0"/>
              <a:cs typeface="Arial" panose="020B0604020202020204" pitchFamily="34" charset="0"/>
            </a:endParaRPr>
          </a:p>
          <a:p>
            <a:endParaRPr lang="lt-LT" dirty="0"/>
          </a:p>
        </p:txBody>
      </p:sp>
      <p:pic>
        <p:nvPicPr>
          <p:cNvPr id="5" name="Picture 4">
            <a:extLst>
              <a:ext uri="{FF2B5EF4-FFF2-40B4-BE49-F238E27FC236}">
                <a16:creationId xmlns:a16="http://schemas.microsoft.com/office/drawing/2014/main" id="{A100F17D-629E-4229-AD13-3F77FBCE2F0E}"/>
              </a:ext>
            </a:extLst>
          </p:cNvPr>
          <p:cNvPicPr>
            <a:picLocks noChangeAspect="1"/>
          </p:cNvPicPr>
          <p:nvPr/>
        </p:nvPicPr>
        <p:blipFill>
          <a:blip r:embed="rId3"/>
          <a:stretch>
            <a:fillRect/>
          </a:stretch>
        </p:blipFill>
        <p:spPr>
          <a:xfrm>
            <a:off x="569995" y="4951685"/>
            <a:ext cx="10783805" cy="1409897"/>
          </a:xfrm>
          <a:prstGeom prst="rect">
            <a:avLst/>
          </a:prstGeom>
        </p:spPr>
      </p:pic>
    </p:spTree>
    <p:extLst>
      <p:ext uri="{BB962C8B-B14F-4D97-AF65-F5344CB8AC3E}">
        <p14:creationId xmlns:p14="http://schemas.microsoft.com/office/powerpoint/2010/main" val="160029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227255" y="388123"/>
            <a:ext cx="10115550" cy="906896"/>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Nacionalinė PO paslaugų stebėsena</a:t>
            </a: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51042" y="1846996"/>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t-LT" sz="3200" dirty="0">
              <a:solidFill>
                <a:srgbClr val="000000"/>
              </a:solidFill>
              <a:effectLst/>
              <a:highlight>
                <a:srgbClr val="00FFFF"/>
              </a:highlight>
              <a:latin typeface="Times New Roman" panose="02020603050405020304" pitchFamily="18" charset="0"/>
              <a:ea typeface="Times New Roman" panose="02020603050405020304" pitchFamily="18" charset="0"/>
            </a:endParaRPr>
          </a:p>
          <a:p>
            <a:endParaRPr lang="en-LT" sz="3200" b="1" dirty="0">
              <a:solidFill>
                <a:schemeClr val="accent2">
                  <a:lumMod val="75000"/>
                </a:schemeClr>
              </a:solidFill>
            </a:endParaRPr>
          </a:p>
        </p:txBody>
      </p:sp>
      <p:graphicFrame>
        <p:nvGraphicFramePr>
          <p:cNvPr id="4" name="Table 3">
            <a:extLst>
              <a:ext uri="{FF2B5EF4-FFF2-40B4-BE49-F238E27FC236}">
                <a16:creationId xmlns:a16="http://schemas.microsoft.com/office/drawing/2014/main" id="{D8834364-8A0B-DBB2-664D-DE512CBC9CAC}"/>
              </a:ext>
            </a:extLst>
          </p:cNvPr>
          <p:cNvGraphicFramePr>
            <a:graphicFrameLocks noGrp="1"/>
          </p:cNvGraphicFramePr>
          <p:nvPr>
            <p:extLst>
              <p:ext uri="{D42A27DB-BD31-4B8C-83A1-F6EECF244321}">
                <p14:modId xmlns:p14="http://schemas.microsoft.com/office/powerpoint/2010/main" val="2975007583"/>
              </p:ext>
            </p:extLst>
          </p:nvPr>
        </p:nvGraphicFramePr>
        <p:xfrm>
          <a:off x="1227255" y="1457758"/>
          <a:ext cx="9737490" cy="4023360"/>
        </p:xfrm>
        <a:graphic>
          <a:graphicData uri="http://schemas.openxmlformats.org/drawingml/2006/table">
            <a:tbl>
              <a:tblPr firstRow="1" bandRow="1">
                <a:tableStyleId>{0E3FDE45-AF77-4B5C-9715-49D594BDF05E}</a:tableStyleId>
              </a:tblPr>
              <a:tblGrid>
                <a:gridCol w="1826400">
                  <a:extLst>
                    <a:ext uri="{9D8B030D-6E8A-4147-A177-3AD203B41FA5}">
                      <a16:colId xmlns:a16="http://schemas.microsoft.com/office/drawing/2014/main" val="1140609"/>
                    </a:ext>
                  </a:extLst>
                </a:gridCol>
                <a:gridCol w="7911090">
                  <a:extLst>
                    <a:ext uri="{9D8B030D-6E8A-4147-A177-3AD203B41FA5}">
                      <a16:colId xmlns:a16="http://schemas.microsoft.com/office/drawing/2014/main" val="2997377323"/>
                    </a:ext>
                  </a:extLst>
                </a:gridCol>
              </a:tblGrid>
              <a:tr h="0">
                <a:tc>
                  <a:txBody>
                    <a:bodyPr/>
                    <a:lstStyle/>
                    <a:p>
                      <a:pPr algn="l"/>
                      <a:r>
                        <a:rPr lang="lt-LT" sz="1600" dirty="0">
                          <a:latin typeface="Arial" panose="020B0604020202020204" pitchFamily="34" charset="0"/>
                          <a:cs typeface="Arial" panose="020B0604020202020204" pitchFamily="34" charset="0"/>
                        </a:rPr>
                        <a:t>Kas tai?</a:t>
                      </a:r>
                    </a:p>
                  </a:txBody>
                  <a:tcPr/>
                </a:tc>
                <a:tc>
                  <a:txBody>
                    <a:bodyPr/>
                    <a:lstStyle/>
                    <a:p>
                      <a:pPr algn="just"/>
                      <a:r>
                        <a:rPr lang="lt-LT" sz="1600" b="0" dirty="0">
                          <a:latin typeface="Arial" panose="020B0604020202020204" pitchFamily="34" charset="0"/>
                          <a:cs typeface="Arial" panose="020B0604020202020204" pitchFamily="34" charset="0"/>
                        </a:rPr>
                        <a:t>Nuolatinė </a:t>
                      </a:r>
                      <a:r>
                        <a:rPr lang="lt-LT" sz="1600" b="1" dirty="0">
                          <a:latin typeface="Arial" panose="020B0604020202020204" pitchFamily="34" charset="0"/>
                          <a:cs typeface="Arial" panose="020B0604020202020204" pitchFamily="34" charset="0"/>
                        </a:rPr>
                        <a:t>PO būklės analizė, vertinimas, prognozavimas </a:t>
                      </a:r>
                      <a:r>
                        <a:rPr lang="lt-LT" sz="1600" b="0" dirty="0">
                          <a:latin typeface="Arial" panose="020B0604020202020204" pitchFamily="34" charset="0"/>
                          <a:cs typeface="Arial" panose="020B0604020202020204" pitchFamily="34" charset="0"/>
                        </a:rPr>
                        <a:t>ir tam reikalingų </a:t>
                      </a:r>
                      <a:r>
                        <a:rPr lang="lt-LT" sz="1600" b="1" dirty="0">
                          <a:latin typeface="Arial" panose="020B0604020202020204" pitchFamily="34" charset="0"/>
                          <a:cs typeface="Arial" panose="020B0604020202020204" pitchFamily="34" charset="0"/>
                        </a:rPr>
                        <a:t>duomenų rinkimas. </a:t>
                      </a:r>
                      <a:r>
                        <a:rPr lang="lt-LT" sz="1600" b="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947040565"/>
                  </a:ext>
                </a:extLst>
              </a:tr>
              <a:tr h="512323">
                <a:tc>
                  <a:txBody>
                    <a:bodyPr/>
                    <a:lstStyle/>
                    <a:p>
                      <a:r>
                        <a:rPr lang="lt-LT" sz="1600" b="1" dirty="0">
                          <a:latin typeface="Arial" panose="020B0604020202020204" pitchFamily="34" charset="0"/>
                          <a:cs typeface="Arial" panose="020B0604020202020204" pitchFamily="34" charset="0"/>
                        </a:rPr>
                        <a:t>Koks tikslas?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600" dirty="0">
                          <a:latin typeface="Arial" panose="020B0604020202020204" pitchFamily="34" charset="0"/>
                          <a:cs typeface="Arial" panose="020B0604020202020204" pitchFamily="34" charset="0"/>
                        </a:rPr>
                        <a:t>Sudaryti prielaidas </a:t>
                      </a:r>
                      <a:r>
                        <a:rPr lang="lt-LT" sz="1600" b="1" dirty="0">
                          <a:latin typeface="Arial" panose="020B0604020202020204" pitchFamily="34" charset="0"/>
                          <a:cs typeface="Arial" panose="020B0604020202020204" pitchFamily="34" charset="0"/>
                        </a:rPr>
                        <a:t>kokybiškai funkcionuoti PO sistemai</a:t>
                      </a:r>
                      <a:r>
                        <a:rPr lang="lt-LT" sz="1600" dirty="0">
                          <a:latin typeface="Arial" panose="020B0604020202020204" pitchFamily="34" charset="0"/>
                          <a:cs typeface="Arial" panose="020B0604020202020204" pitchFamily="34" charset="0"/>
                        </a:rPr>
                        <a:t>, optimaliai paskirstyti žmogiškuosius ir materialiuosius išteklius. </a:t>
                      </a:r>
                    </a:p>
                  </a:txBody>
                  <a:tcPr/>
                </a:tc>
                <a:extLst>
                  <a:ext uri="{0D108BD9-81ED-4DB2-BD59-A6C34878D82A}">
                    <a16:rowId xmlns:a16="http://schemas.microsoft.com/office/drawing/2014/main" val="2789284174"/>
                  </a:ext>
                </a:extLst>
              </a:tr>
              <a:tr h="634892">
                <a:tc>
                  <a:txBody>
                    <a:bodyPr/>
                    <a:lstStyle/>
                    <a:p>
                      <a:r>
                        <a:rPr lang="lt-LT" sz="1600" b="1" dirty="0">
                          <a:latin typeface="Arial" panose="020B0604020202020204" pitchFamily="34" charset="0"/>
                          <a:cs typeface="Arial" panose="020B0604020202020204" pitchFamily="34" charset="0"/>
                        </a:rPr>
                        <a:t>Kas vykdo?</a:t>
                      </a:r>
                    </a:p>
                    <a:p>
                      <a:r>
                        <a:rPr lang="lt-LT" sz="1600" b="1" dirty="0">
                          <a:latin typeface="Arial" panose="020B0604020202020204" pitchFamily="34" charset="0"/>
                          <a:cs typeface="Arial" panose="020B0604020202020204" pitchFamily="34" charset="0"/>
                        </a:rPr>
                        <a:t>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t-LT" sz="1600" b="1" dirty="0">
                          <a:latin typeface="Arial" panose="020B0604020202020204" pitchFamily="34" charset="0"/>
                          <a:cs typeface="Arial" panose="020B0604020202020204" pitchFamily="34" charset="0"/>
                        </a:rPr>
                        <a:t>Lietuvos neformaliojo švietimo agentūra (LINEŠA), vadovaudamasi „Profesinio orientavimo teikimo tvarkos aprašu“ </a:t>
                      </a:r>
                      <a:r>
                        <a:rPr lang="lt-LT" sz="1600" dirty="0">
                          <a:latin typeface="Arial" panose="020B0604020202020204" pitchFamily="34" charset="0"/>
                          <a:cs typeface="Arial" panose="020B0604020202020204" pitchFamily="34" charset="0"/>
                        </a:rPr>
                        <a:t>(LR Vyriausybės 2022 m. rugpjūčio 24 d. nutarimas Nr. 847) </a:t>
                      </a:r>
                      <a:r>
                        <a:rPr lang="lt-LT" sz="1600" b="1" dirty="0">
                          <a:latin typeface="Arial" panose="020B0604020202020204" pitchFamily="34" charset="0"/>
                          <a:cs typeface="Arial" panose="020B0604020202020204" pitchFamily="34" charset="0"/>
                        </a:rPr>
                        <a:t>ir „Rekomendacijomis dėl karjeros specialistų funkcijų ir profesinio orientavimo paslaugų teikimo švietimo įstaigose“ </a:t>
                      </a:r>
                      <a:r>
                        <a:rPr lang="lt-LT" sz="1600" dirty="0">
                          <a:latin typeface="Arial" panose="020B0604020202020204" pitchFamily="34" charset="0"/>
                          <a:cs typeface="Arial" panose="020B0604020202020204" pitchFamily="34" charset="0"/>
                        </a:rPr>
                        <a:t>(LR švietimo, mokslo ir sporto ministro 2022 m. rugpjūčio 31 d. įsakymas Nr. V-1334). </a:t>
                      </a:r>
                    </a:p>
                  </a:txBody>
                  <a:tcPr/>
                </a:tc>
                <a:extLst>
                  <a:ext uri="{0D108BD9-81ED-4DB2-BD59-A6C34878D82A}">
                    <a16:rowId xmlns:a16="http://schemas.microsoft.com/office/drawing/2014/main" val="992126042"/>
                  </a:ext>
                </a:extLst>
              </a:tr>
              <a:tr h="895303">
                <a:tc>
                  <a:txBody>
                    <a:bodyPr/>
                    <a:lstStyle/>
                    <a:p>
                      <a:r>
                        <a:rPr lang="lt-LT" sz="1600" b="1" dirty="0">
                          <a:latin typeface="Arial" panose="020B0604020202020204" pitchFamily="34" charset="0"/>
                          <a:cs typeface="Arial" panose="020B0604020202020204" pitchFamily="34" charset="0"/>
                        </a:rPr>
                        <a:t>Kaip vykdoma? </a:t>
                      </a:r>
                    </a:p>
                  </a:txBody>
                  <a:tcPr/>
                </a:tc>
                <a:tc>
                  <a:txBody>
                    <a:bodyPr/>
                    <a:lstStyle/>
                    <a:p>
                      <a:pPr algn="just"/>
                      <a:r>
                        <a:rPr lang="lt-LT" sz="1600" dirty="0">
                          <a:latin typeface="Arial" panose="020B0604020202020204" pitchFamily="34" charset="0"/>
                          <a:cs typeface="Arial" panose="020B0604020202020204" pitchFamily="34" charset="0"/>
                        </a:rPr>
                        <a:t>Vienuoliktus metus iš eilės duomenys </a:t>
                      </a:r>
                      <a:r>
                        <a:rPr lang="lt-LT" sz="1600" b="1" dirty="0">
                          <a:latin typeface="Arial" panose="020B0604020202020204" pitchFamily="34" charset="0"/>
                          <a:cs typeface="Arial" panose="020B0604020202020204" pitchFamily="34" charset="0"/>
                        </a:rPr>
                        <a:t>apie PO paslaugas gaunančius 5-12 kl. mokinius </a:t>
                      </a:r>
                      <a:r>
                        <a:rPr lang="lt-LT" sz="1600" dirty="0">
                          <a:latin typeface="Arial" panose="020B0604020202020204" pitchFamily="34" charset="0"/>
                          <a:cs typeface="Arial" panose="020B0604020202020204" pitchFamily="34" charset="0"/>
                        </a:rPr>
                        <a:t>už 2022-2023 m. m. buvo renkami per </a:t>
                      </a:r>
                      <a:r>
                        <a:rPr lang="lt-LT" sz="1600" b="1" dirty="0">
                          <a:latin typeface="Arial" panose="020B0604020202020204" pitchFamily="34" charset="0"/>
                          <a:cs typeface="Arial" panose="020B0604020202020204" pitchFamily="34" charset="0"/>
                        </a:rPr>
                        <a:t>Ugdymo karjerai stebėsenos informacinę sistemą (UKSIS)</a:t>
                      </a:r>
                      <a:r>
                        <a:rPr lang="lt-LT" sz="1600" dirty="0">
                          <a:latin typeface="Arial" panose="020B0604020202020204" pitchFamily="34" charset="0"/>
                          <a:cs typeface="Arial" panose="020B0604020202020204" pitchFamily="34" charset="0"/>
                        </a:rPr>
                        <a:t>. Anketinės apklausos būdu </a:t>
                      </a:r>
                      <a:r>
                        <a:rPr lang="lt-LT" sz="1600" b="1" dirty="0">
                          <a:latin typeface="Arial" panose="020B0604020202020204" pitchFamily="34" charset="0"/>
                          <a:cs typeface="Arial" panose="020B0604020202020204" pitchFamily="34" charset="0"/>
                        </a:rPr>
                        <a:t>Mokinių ugdymo karjerai informacinės sistemos (MUKIS) Stebėsenos puslapyje</a:t>
                      </a:r>
                      <a:r>
                        <a:rPr lang="lt-LT" sz="1600" dirty="0">
                          <a:latin typeface="Arial" panose="020B0604020202020204" pitchFamily="34" charset="0"/>
                          <a:cs typeface="Arial" panose="020B0604020202020204" pitchFamily="34" charset="0"/>
                        </a:rPr>
                        <a:t> duomenys pirmą kartą rinkti ir apie bendrojo ugdymo mokyklų mokinius, kurie mokosi pagal pradinio ugdymo programą (1-4 kl.).   </a:t>
                      </a:r>
                    </a:p>
                  </a:txBody>
                  <a:tcPr/>
                </a:tc>
                <a:extLst>
                  <a:ext uri="{0D108BD9-81ED-4DB2-BD59-A6C34878D82A}">
                    <a16:rowId xmlns:a16="http://schemas.microsoft.com/office/drawing/2014/main" val="377680885"/>
                  </a:ext>
                </a:extLst>
              </a:tr>
            </a:tbl>
          </a:graphicData>
        </a:graphic>
      </p:graphicFrame>
      <p:pic>
        <p:nvPicPr>
          <p:cNvPr id="3" name="Picture 2" descr="Svarbu,šauktukas,ženklas,dėmesio,įspėjimas - nemokamos nuotraukos.  Mediakatalogas.lt">
            <a:extLst>
              <a:ext uri="{FF2B5EF4-FFF2-40B4-BE49-F238E27FC236}">
                <a16:creationId xmlns:a16="http://schemas.microsoft.com/office/drawing/2014/main" id="{F23922D2-315C-7BC5-9427-17F69E104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08" y="5636444"/>
            <a:ext cx="812868" cy="9289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FE311CF-F7D9-6128-30E7-DBEC3AF91EA7}"/>
              </a:ext>
            </a:extLst>
          </p:cNvPr>
          <p:cNvSpPr txBox="1">
            <a:spLocks/>
          </p:cNvSpPr>
          <p:nvPr/>
        </p:nvSpPr>
        <p:spPr>
          <a:xfrm>
            <a:off x="1519034" y="5643857"/>
            <a:ext cx="9737489"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algn="just"/>
            <a:r>
              <a:rPr lang="lt-LT" sz="2000" b="1" dirty="0">
                <a:solidFill>
                  <a:srgbClr val="FF0000"/>
                </a:solidFill>
                <a:latin typeface="Arial" panose="020B0604020202020204" pitchFamily="34" charset="0"/>
                <a:cs typeface="Arial" panose="020B0604020202020204" pitchFamily="34" charset="0"/>
              </a:rPr>
              <a:t>Nuo 2024-2025 m. m. duomenų iš švietimo įstaigų surinkimui atsisakoma UKSIS, jį pakeičia MUKIS. </a:t>
            </a:r>
          </a:p>
        </p:txBody>
      </p:sp>
    </p:spTree>
    <p:extLst>
      <p:ext uri="{BB962C8B-B14F-4D97-AF65-F5344CB8AC3E}">
        <p14:creationId xmlns:p14="http://schemas.microsoft.com/office/powerpoint/2010/main" val="165859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114784" y="330152"/>
            <a:ext cx="10382906" cy="661481"/>
          </a:xfrm>
        </p:spPr>
        <p:txBody>
          <a:bodyPr>
            <a:normAutofit fontScale="90000"/>
          </a:bodyPr>
          <a:lstStyle/>
          <a:p>
            <a:r>
              <a:rPr lang="lt-LT" sz="2800" b="1" dirty="0">
                <a:solidFill>
                  <a:schemeClr val="accent1"/>
                </a:solidFill>
                <a:latin typeface="Arial" panose="020B0604020202020204" pitchFamily="34" charset="0"/>
                <a:cs typeface="Arial" panose="020B0604020202020204" pitchFamily="34" charset="0"/>
              </a:rPr>
              <a:t>Stebėsenos rodikliai* </a:t>
            </a:r>
            <a:br>
              <a:rPr lang="lt-LT" sz="2800" b="1" dirty="0">
                <a:solidFill>
                  <a:schemeClr val="accent2">
                    <a:lumMod val="75000"/>
                  </a:schemeClr>
                </a:solidFill>
                <a:latin typeface="Arial" panose="020B0604020202020204" pitchFamily="34" charset="0"/>
                <a:cs typeface="Arial" panose="020B0604020202020204" pitchFamily="34" charset="0"/>
              </a:rPr>
            </a:br>
            <a:endParaRPr lang="lt-LT" sz="2000" i="1" dirty="0">
              <a:solidFill>
                <a:schemeClr val="tx1"/>
              </a:solidFill>
              <a:latin typeface="Arial" panose="020B0604020202020204" pitchFamily="34" charset="0"/>
              <a:cs typeface="Arial" panose="020B0604020202020204" pitchFamily="34" charset="0"/>
            </a:endParaRP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51042" y="1846996"/>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t-LT" sz="3200" dirty="0">
              <a:solidFill>
                <a:srgbClr val="000000"/>
              </a:solidFill>
              <a:effectLst/>
              <a:highlight>
                <a:srgbClr val="00FFFF"/>
              </a:highlight>
              <a:latin typeface="Times New Roman" panose="02020603050405020304" pitchFamily="18" charset="0"/>
              <a:ea typeface="Times New Roman" panose="02020603050405020304" pitchFamily="18" charset="0"/>
            </a:endParaRPr>
          </a:p>
          <a:p>
            <a:endParaRPr lang="en-LT" sz="3200" b="1" dirty="0">
              <a:solidFill>
                <a:schemeClr val="accent2">
                  <a:lumMod val="75000"/>
                </a:schemeClr>
              </a:solidFill>
            </a:endParaRPr>
          </a:p>
        </p:txBody>
      </p:sp>
      <p:graphicFrame>
        <p:nvGraphicFramePr>
          <p:cNvPr id="8" name="Table 7">
            <a:extLst>
              <a:ext uri="{FF2B5EF4-FFF2-40B4-BE49-F238E27FC236}">
                <a16:creationId xmlns:a16="http://schemas.microsoft.com/office/drawing/2014/main" id="{2144B375-8711-336F-5AB2-543213FA40AF}"/>
              </a:ext>
            </a:extLst>
          </p:cNvPr>
          <p:cNvGraphicFramePr>
            <a:graphicFrameLocks noGrp="1"/>
          </p:cNvGraphicFramePr>
          <p:nvPr>
            <p:extLst>
              <p:ext uri="{D42A27DB-BD31-4B8C-83A1-F6EECF244321}">
                <p14:modId xmlns:p14="http://schemas.microsoft.com/office/powerpoint/2010/main" val="1390117638"/>
              </p:ext>
            </p:extLst>
          </p:nvPr>
        </p:nvGraphicFramePr>
        <p:xfrm>
          <a:off x="1114785" y="878813"/>
          <a:ext cx="9962431" cy="4909841"/>
        </p:xfrm>
        <a:graphic>
          <a:graphicData uri="http://schemas.openxmlformats.org/drawingml/2006/table">
            <a:tbl>
              <a:tblPr firstRow="1" bandRow="1">
                <a:tableStyleId>{0E3FDE45-AF77-4B5C-9715-49D594BDF05E}</a:tableStyleId>
              </a:tblPr>
              <a:tblGrid>
                <a:gridCol w="3009744">
                  <a:extLst>
                    <a:ext uri="{9D8B030D-6E8A-4147-A177-3AD203B41FA5}">
                      <a16:colId xmlns:a16="http://schemas.microsoft.com/office/drawing/2014/main" val="1632474454"/>
                    </a:ext>
                  </a:extLst>
                </a:gridCol>
                <a:gridCol w="6952687">
                  <a:extLst>
                    <a:ext uri="{9D8B030D-6E8A-4147-A177-3AD203B41FA5}">
                      <a16:colId xmlns:a16="http://schemas.microsoft.com/office/drawing/2014/main" val="2819698877"/>
                    </a:ext>
                  </a:extLst>
                </a:gridCol>
              </a:tblGrid>
              <a:tr h="1339500">
                <a:tc>
                  <a:txBody>
                    <a:bodyPr/>
                    <a:lstStyle/>
                    <a:p>
                      <a:r>
                        <a:rPr lang="lt-LT" sz="1600" dirty="0">
                          <a:latin typeface="Arial" panose="020B0604020202020204" pitchFamily="34" charset="0"/>
                          <a:cs typeface="Arial" panose="020B0604020202020204" pitchFamily="34" charset="0"/>
                        </a:rPr>
                        <a:t>Jaunimo užimtumas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Vidurinio ugdymo aprėptis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po 10 kl. netęsiančių mokslo bendrojo ugdymo mokykloje arba profesinio mokymo įstaigoje, dalis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po 12 kl. netęsiančių mokslo profesinio mokymo įstaigoje, kolegijoje arba universitete, dalis (proc.) (ŠVIS)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Niekur nedirbančių ir nesimokančių 15-24 m. asmenų  dalis (proc.) (Statistikos departamentas, Eurostatas)</a:t>
                      </a:r>
                      <a:endParaRPr lang="lt-LT"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79217005"/>
                  </a:ext>
                </a:extLst>
              </a:tr>
              <a:tr h="1428800">
                <a:tc>
                  <a:txBody>
                    <a:bodyPr/>
                    <a:lstStyle/>
                    <a:p>
                      <a:r>
                        <a:rPr lang="lt-LT" sz="1600" b="1" dirty="0">
                          <a:latin typeface="Arial" panose="020B0604020202020204" pitchFamily="34" charset="0"/>
                          <a:cs typeface="Arial" panose="020B0604020202020204" pitchFamily="34" charset="0"/>
                        </a:rPr>
                        <a:t>PO paslaugų teikėjų tinklas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pasiskirstymas pagal lytį (proc.) (ŠVIS)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Vienam karjeros specialisto (-ės) etatui tenkantis mokinių skaičius (vnt.) (UKSIS)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turinčių aukštąjį išsilavinimą, tiesiogiai susijusį su PO, dalis (proc.) (UKSIS)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Karjeros specialistų, turinčių 2 m. ir mažesnę darbo patirtį, dalis (proc.) (UKSIS)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Vidutinis kvalifikacijos tobulinimui skirtų valandų skaičius (ak. val.) (UKSIS)</a:t>
                      </a:r>
                      <a:endParaRPr lang="lt-LT"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2246337"/>
                  </a:ext>
                </a:extLst>
              </a:tr>
              <a:tr h="922767">
                <a:tc>
                  <a:txBody>
                    <a:bodyPr/>
                    <a:lstStyle/>
                    <a:p>
                      <a:r>
                        <a:rPr lang="lt-LT" sz="1600" b="1" dirty="0">
                          <a:latin typeface="Arial" panose="020B0604020202020204" pitchFamily="34" charset="0"/>
                          <a:cs typeface="Arial" panose="020B0604020202020204" pitchFamily="34" charset="0"/>
                        </a:rPr>
                        <a:t>PO paslaugų prieinamumas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individualių PO paslaugų savo mokykloje, dalis (proc.) (UKSIS)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PO paslaugų mokinių grupėje savo mokykloje, dalis (proc.) (UKSIS)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chemeClr val="tx1"/>
                          </a:solidFill>
                          <a:effectLst/>
                          <a:latin typeface="Arial" panose="020B0604020202020204" pitchFamily="34" charset="0"/>
                          <a:ea typeface="+mn-ea"/>
                          <a:cs typeface="Arial" panose="020B0604020202020204" pitchFamily="34" charset="0"/>
                        </a:rPr>
                        <a:t>Mokinių, gavusių PO paslaugų už mokyklos ribų, dalis (proc.) (UKSIS)</a:t>
                      </a:r>
                    </a:p>
                  </a:txBody>
                  <a:tcPr/>
                </a:tc>
                <a:extLst>
                  <a:ext uri="{0D108BD9-81ED-4DB2-BD59-A6C34878D82A}">
                    <a16:rowId xmlns:a16="http://schemas.microsoft.com/office/drawing/2014/main" val="2829178443"/>
                  </a:ext>
                </a:extLst>
              </a:tr>
              <a:tr h="327433">
                <a:tc>
                  <a:txBody>
                    <a:bodyPr/>
                    <a:lstStyle/>
                    <a:p>
                      <a:r>
                        <a:rPr lang="lt-LT" sz="1600" b="1" dirty="0">
                          <a:latin typeface="Arial" panose="020B0604020202020204" pitchFamily="34" charset="0"/>
                          <a:cs typeface="Arial" panose="020B0604020202020204" pitchFamily="34" charset="0"/>
                        </a:rPr>
                        <a:t>PO paslaugų finansavimas</a:t>
                      </a:r>
                    </a:p>
                  </a:txBody>
                  <a:tcPr/>
                </a:tc>
                <a:tc>
                  <a:txBody>
                    <a:bodyPr/>
                    <a:lstStyle/>
                    <a:p>
                      <a:pPr marL="285750" indent="-285750">
                        <a:buFont typeface="Arial" panose="020B0604020202020204" pitchFamily="34" charset="0"/>
                        <a:buChar char="•"/>
                      </a:pPr>
                      <a:r>
                        <a:rPr lang="lt-LT" sz="1400" b="0" kern="1200" dirty="0">
                          <a:solidFill>
                            <a:schemeClr val="tx1"/>
                          </a:solidFill>
                          <a:effectLst/>
                          <a:latin typeface="Arial" panose="020B0604020202020204" pitchFamily="34" charset="0"/>
                          <a:ea typeface="+mn-ea"/>
                          <a:cs typeface="Arial" panose="020B0604020202020204" pitchFamily="34" charset="0"/>
                        </a:rPr>
                        <a:t>Vidutinės vienam mokiniui tekusios PO lėšos (Eur) (UKSIS)</a:t>
                      </a:r>
                      <a:endParaRPr lang="lt-LT"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88828171"/>
                  </a:ext>
                </a:extLst>
              </a:tr>
              <a:tr h="615921">
                <a:tc>
                  <a:txBody>
                    <a:bodyPr/>
                    <a:lstStyle/>
                    <a:p>
                      <a:r>
                        <a:rPr lang="lt-LT" sz="1600" b="1" dirty="0">
                          <a:latin typeface="Arial" panose="020B0604020202020204" pitchFamily="34" charset="0"/>
                          <a:cs typeface="Arial" panose="020B0604020202020204" pitchFamily="34" charset="0"/>
                        </a:rPr>
                        <a:t>Mokinių karjeros kompetencijos</a:t>
                      </a:r>
                    </a:p>
                  </a:txBody>
                  <a:tcPr/>
                </a:tc>
                <a:tc>
                  <a:txBody>
                    <a:bodyPr/>
                    <a:lstStyle/>
                    <a:p>
                      <a:pPr marL="285750" indent="-285750">
                        <a:buFont typeface="Arial" panose="020B0604020202020204" pitchFamily="34" charset="0"/>
                        <a:buChar char="•"/>
                      </a:pPr>
                      <a:r>
                        <a:rPr lang="lt-LT" sz="1400" b="0" kern="1200" dirty="0">
                          <a:solidFill>
                            <a:schemeClr val="tx1"/>
                          </a:solidFill>
                          <a:effectLst/>
                          <a:latin typeface="Arial" panose="020B0604020202020204" pitchFamily="34" charset="0"/>
                          <a:ea typeface="+mn-ea"/>
                          <a:cs typeface="Arial" panose="020B0604020202020204" pitchFamily="34" charset="0"/>
                        </a:rPr>
                        <a:t>Mokinių, rengusių karjeros planą, dalis (proc.) (UKSIS)</a:t>
                      </a:r>
                    </a:p>
                  </a:txBody>
                  <a:tcPr/>
                </a:tc>
                <a:extLst>
                  <a:ext uri="{0D108BD9-81ED-4DB2-BD59-A6C34878D82A}">
                    <a16:rowId xmlns:a16="http://schemas.microsoft.com/office/drawing/2014/main" val="3166401442"/>
                  </a:ext>
                </a:extLst>
              </a:tr>
            </a:tbl>
          </a:graphicData>
        </a:graphic>
      </p:graphicFrame>
      <p:sp>
        <p:nvSpPr>
          <p:cNvPr id="3" name="Rectangle 2">
            <a:extLst>
              <a:ext uri="{FF2B5EF4-FFF2-40B4-BE49-F238E27FC236}">
                <a16:creationId xmlns:a16="http://schemas.microsoft.com/office/drawing/2014/main" id="{04B06F25-2F47-A88F-BFB3-DC8CEAEE8BAA}"/>
              </a:ext>
            </a:extLst>
          </p:cNvPr>
          <p:cNvSpPr/>
          <p:nvPr/>
        </p:nvSpPr>
        <p:spPr>
          <a:xfrm>
            <a:off x="1114784" y="6132604"/>
            <a:ext cx="10126173" cy="5024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lt-LT" sz="1400" i="1" dirty="0">
                <a:solidFill>
                  <a:schemeClr val="tx1"/>
                </a:solidFill>
                <a:latin typeface="Arial" panose="020B0604020202020204" pitchFamily="34" charset="0"/>
                <a:cs typeface="Arial" panose="020B0604020202020204" pitchFamily="34" charset="0"/>
              </a:rPr>
              <a:t>*</a:t>
            </a:r>
            <a:r>
              <a:rPr lang="lt-LT" sz="1200" i="1" dirty="0">
                <a:solidFill>
                  <a:schemeClr val="tx1"/>
                </a:solidFill>
                <a:latin typeface="Arial" panose="020B0604020202020204" pitchFamily="34" charset="0"/>
                <a:cs typeface="Arial" panose="020B0604020202020204" pitchFamily="34" charset="0"/>
              </a:rPr>
              <a:t>Švietimo informacinių technologijų centro** direktoriaus 2015 m. gegužės 22 d. įsakymas Nr. V1-36. </a:t>
            </a:r>
          </a:p>
          <a:p>
            <a:pPr algn="just"/>
            <a:r>
              <a:rPr lang="lt-LT" sz="1200" i="1" dirty="0">
                <a:solidFill>
                  <a:schemeClr val="tx1"/>
                </a:solidFill>
                <a:latin typeface="Arial" panose="020B0604020202020204" pitchFamily="34" charset="0"/>
                <a:cs typeface="Arial" panose="020B0604020202020204" pitchFamily="34" charset="0"/>
              </a:rPr>
              <a:t>**2020 m. rugsėjo 1 d. Švietimo informacinių technologijų centras kartu su Ugdymo plėtotės centru, Specialiosios pedagogikos ir psichologijos centru, Švietimo aprūpinimo centru, Nacionaliniu egzaminų centru, Nacionaline mokyklų vertinimo agentūra buvo reorganizuotas, sujungiant šias įstaigas ir įsteigiant Nacionalinę švietimo agentūrą (NŠA).   </a:t>
            </a:r>
          </a:p>
          <a:p>
            <a:pPr algn="just"/>
            <a:endParaRPr lang="lt-LT" sz="1400" dirty="0"/>
          </a:p>
        </p:txBody>
      </p:sp>
    </p:spTree>
    <p:extLst>
      <p:ext uri="{BB962C8B-B14F-4D97-AF65-F5344CB8AC3E}">
        <p14:creationId xmlns:p14="http://schemas.microsoft.com/office/powerpoint/2010/main" val="220621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02040" y="560327"/>
            <a:ext cx="8455605" cy="820197"/>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Kaip sekėsi rinkti duomenis už 2022-2023 m. m.?  </a:t>
            </a:r>
          </a:p>
        </p:txBody>
      </p:sp>
      <p:sp>
        <p:nvSpPr>
          <p:cNvPr id="7" name="Text Placeholder 11">
            <a:extLst>
              <a:ext uri="{FF2B5EF4-FFF2-40B4-BE49-F238E27FC236}">
                <a16:creationId xmlns:a16="http://schemas.microsoft.com/office/drawing/2014/main" id="{080126AE-8FD3-BB97-9636-F171134CE5C6}"/>
              </a:ext>
            </a:extLst>
          </p:cNvPr>
          <p:cNvSpPr txBox="1">
            <a:spLocks/>
          </p:cNvSpPr>
          <p:nvPr/>
        </p:nvSpPr>
        <p:spPr>
          <a:xfrm>
            <a:off x="921859" y="1873304"/>
            <a:ext cx="9888897" cy="33544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rgbClr val="192D4C"/>
                </a:solidFill>
                <a:latin typeface="Roboto Lt" pitchFamily="2" charset="0"/>
                <a:ea typeface="Roboto Lt"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LT" sz="3200" dirty="0">
              <a:solidFill>
                <a:schemeClr val="tx1"/>
              </a:solidFill>
            </a:endParaRPr>
          </a:p>
        </p:txBody>
      </p:sp>
      <p:sp>
        <p:nvSpPr>
          <p:cNvPr id="6" name="TextBox 5">
            <a:extLst>
              <a:ext uri="{FF2B5EF4-FFF2-40B4-BE49-F238E27FC236}">
                <a16:creationId xmlns:a16="http://schemas.microsoft.com/office/drawing/2014/main" id="{07BBB9A5-F3F2-D6F2-46CB-6723B5011B32}"/>
              </a:ext>
            </a:extLst>
          </p:cNvPr>
          <p:cNvSpPr txBox="1"/>
          <p:nvPr/>
        </p:nvSpPr>
        <p:spPr>
          <a:xfrm>
            <a:off x="1177701" y="1543158"/>
            <a:ext cx="3951699" cy="4062651"/>
          </a:xfrm>
          <a:prstGeom prst="rect">
            <a:avLst/>
          </a:prstGeom>
          <a:noFill/>
        </p:spPr>
        <p:txBody>
          <a:bodyPr wrap="square">
            <a:spAutoFit/>
          </a:bodyPr>
          <a:lstStyle/>
          <a:p>
            <a:pPr marL="342900" indent="-342900" algn="just">
              <a:buFont typeface="Wingdings" panose="05000000000000000000" pitchFamily="2" charset="2"/>
              <a:buChar char="q"/>
            </a:pPr>
            <a:r>
              <a:rPr lang="lt-LT" sz="1600" kern="1200" dirty="0">
                <a:solidFill>
                  <a:srgbClr val="000000"/>
                </a:solidFill>
                <a:effectLst/>
                <a:latin typeface="Arial" panose="020B0604020202020204" pitchFamily="34" charset="0"/>
                <a:ea typeface="Times New Roman" panose="02020603050405020304" pitchFamily="18" charset="0"/>
              </a:rPr>
              <a:t>Duomenis apie teiktas PO paslaugas </a:t>
            </a:r>
            <a:r>
              <a:rPr lang="lt-LT" b="1" kern="1200" dirty="0">
                <a:solidFill>
                  <a:schemeClr val="accent2"/>
                </a:solidFill>
                <a:effectLst/>
                <a:latin typeface="Arial" panose="020B0604020202020204" pitchFamily="34" charset="0"/>
                <a:ea typeface="Times New Roman" panose="02020603050405020304" pitchFamily="18" charset="0"/>
              </a:rPr>
              <a:t>5-12 kl. </a:t>
            </a:r>
            <a:r>
              <a:rPr lang="lt-LT" sz="1600" kern="1200" dirty="0">
                <a:solidFill>
                  <a:srgbClr val="000000"/>
                </a:solidFill>
                <a:effectLst/>
                <a:latin typeface="Arial" panose="020B0604020202020204" pitchFamily="34" charset="0"/>
                <a:ea typeface="Times New Roman" panose="02020603050405020304" pitchFamily="18" charset="0"/>
              </a:rPr>
              <a:t>mokiniams </a:t>
            </a:r>
            <a:r>
              <a:rPr lang="lt-LT" b="1" kern="1200" dirty="0">
                <a:solidFill>
                  <a:schemeClr val="accent2"/>
                </a:solidFill>
                <a:effectLst/>
                <a:latin typeface="Arial" panose="020B0604020202020204" pitchFamily="34" charset="0"/>
                <a:ea typeface="Times New Roman" panose="02020603050405020304" pitchFamily="18" charset="0"/>
              </a:rPr>
              <a:t>UKSIS </a:t>
            </a:r>
            <a:r>
              <a:rPr lang="lt-LT" sz="1600" kern="1200" dirty="0">
                <a:solidFill>
                  <a:srgbClr val="000000"/>
                </a:solidFill>
                <a:effectLst/>
                <a:latin typeface="Arial" panose="020B0604020202020204" pitchFamily="34" charset="0"/>
                <a:ea typeface="Times New Roman" panose="02020603050405020304" pitchFamily="18" charset="0"/>
              </a:rPr>
              <a:t>pateikė </a:t>
            </a:r>
            <a:r>
              <a:rPr lang="lt-LT" b="1" kern="1200" dirty="0">
                <a:solidFill>
                  <a:schemeClr val="accent2"/>
                </a:solidFill>
                <a:effectLst/>
                <a:latin typeface="Arial" panose="020B0604020202020204" pitchFamily="34" charset="0"/>
                <a:ea typeface="Times New Roman" panose="02020603050405020304" pitchFamily="18" charset="0"/>
              </a:rPr>
              <a:t>669</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švietimo įstaigos (</a:t>
            </a:r>
            <a:r>
              <a:rPr lang="lt-LT" b="1" kern="1200" dirty="0">
                <a:solidFill>
                  <a:schemeClr val="accent2"/>
                </a:solidFill>
                <a:effectLst/>
                <a:latin typeface="Arial" panose="020B0604020202020204" pitchFamily="34" charset="0"/>
                <a:ea typeface="Times New Roman" panose="02020603050405020304" pitchFamily="18" charset="0"/>
              </a:rPr>
              <a:t>79 proc. </a:t>
            </a:r>
            <a:r>
              <a:rPr lang="lt-LT" sz="1600" kern="1200" dirty="0">
                <a:solidFill>
                  <a:srgbClr val="000000"/>
                </a:solidFill>
                <a:effectLst/>
                <a:latin typeface="Arial" panose="020B0604020202020204" pitchFamily="34" charset="0"/>
                <a:ea typeface="Times New Roman" panose="02020603050405020304" pitchFamily="18" charset="0"/>
              </a:rPr>
              <a:t>visų UKSIS duomenų teikėjų). Iš jų</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b="1" kern="1200" dirty="0">
                <a:solidFill>
                  <a:schemeClr val="accent2"/>
                </a:solidFill>
                <a:effectLst/>
                <a:latin typeface="Arial" panose="020B0604020202020204" pitchFamily="34" charset="0"/>
                <a:ea typeface="Times New Roman" panose="02020603050405020304" pitchFamily="18" charset="0"/>
              </a:rPr>
              <a:t>629</a:t>
            </a:r>
            <a:r>
              <a:rPr lang="lt-LT" sz="1600"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bendrojo ugdymo mokyklos ir jų skyriai, ir </a:t>
            </a:r>
            <a:r>
              <a:rPr lang="lt-LT" b="1" kern="1200" dirty="0">
                <a:solidFill>
                  <a:schemeClr val="accent2"/>
                </a:solidFill>
                <a:effectLst/>
                <a:latin typeface="Arial" panose="020B0604020202020204" pitchFamily="34" charset="0"/>
                <a:ea typeface="Times New Roman" panose="02020603050405020304" pitchFamily="18" charset="0"/>
              </a:rPr>
              <a:t>40</a:t>
            </a:r>
            <a:r>
              <a:rPr lang="lt-LT" sz="1600" kern="1200" dirty="0">
                <a:solidFill>
                  <a:srgbClr val="000000"/>
                </a:solidFill>
                <a:effectLst/>
                <a:latin typeface="Arial" panose="020B0604020202020204" pitchFamily="34" charset="0"/>
                <a:ea typeface="Times New Roman" panose="02020603050405020304" pitchFamily="18" charset="0"/>
              </a:rPr>
              <a:t> profesinio mokymo įstaigų ir jų skyrių, t. y. </a:t>
            </a:r>
            <a:r>
              <a:rPr lang="lt-LT" b="1" kern="1200" dirty="0">
                <a:solidFill>
                  <a:schemeClr val="accent2"/>
                </a:solidFill>
                <a:effectLst/>
                <a:latin typeface="Arial" panose="020B0604020202020204" pitchFamily="34" charset="0"/>
                <a:ea typeface="Times New Roman" panose="02020603050405020304" pitchFamily="18" charset="0"/>
              </a:rPr>
              <a:t>57</a:t>
            </a:r>
            <a:r>
              <a:rPr lang="lt-LT" kern="1200" dirty="0">
                <a:solidFill>
                  <a:srgbClr val="000000"/>
                </a:solidFill>
                <a:effectLst/>
                <a:latin typeface="Arial" panose="020B0604020202020204" pitchFamily="34" charset="0"/>
                <a:ea typeface="Times New Roman" panose="02020603050405020304" pitchFamily="18" charset="0"/>
              </a:rPr>
              <a:t> į</a:t>
            </a:r>
            <a:r>
              <a:rPr lang="lt-LT" sz="1600" kern="1200" dirty="0">
                <a:solidFill>
                  <a:srgbClr val="000000"/>
                </a:solidFill>
                <a:effectLst/>
                <a:latin typeface="Arial" panose="020B0604020202020204" pitchFamily="34" charset="0"/>
                <a:ea typeface="Times New Roman" panose="02020603050405020304" pitchFamily="18" charset="0"/>
              </a:rPr>
              <a:t>staigomis daugiau nei už 2021-2022 m. m. </a:t>
            </a:r>
          </a:p>
          <a:p>
            <a:pPr marL="342900" indent="-342900" algn="just">
              <a:buFont typeface="Wingdings" panose="05000000000000000000" pitchFamily="2" charset="2"/>
              <a:buChar char="q"/>
            </a:pPr>
            <a:endParaRPr lang="lt-LT" sz="1600" b="1" kern="1200" dirty="0">
              <a:solidFill>
                <a:schemeClr val="accent2"/>
              </a:solidFill>
              <a:effectLst/>
              <a:latin typeface="Arial" panose="020B0604020202020204" pitchFamily="34" charset="0"/>
              <a:ea typeface="Times New Roman" panose="02020603050405020304" pitchFamily="18" charset="0"/>
            </a:endParaRPr>
          </a:p>
          <a:p>
            <a:pPr marL="342900" indent="-342900" algn="just">
              <a:buFont typeface="Wingdings" panose="05000000000000000000" pitchFamily="2" charset="2"/>
              <a:buChar char="q"/>
            </a:pPr>
            <a:r>
              <a:rPr lang="lt-LT" b="1" kern="1200" dirty="0">
                <a:solidFill>
                  <a:schemeClr val="accent2"/>
                </a:solidFill>
                <a:effectLst/>
                <a:latin typeface="Arial" panose="020B0604020202020204" pitchFamily="34" charset="0"/>
                <a:ea typeface="Times New Roman" panose="02020603050405020304" pitchFamily="18" charset="0"/>
              </a:rPr>
              <a:t>MUKIS</a:t>
            </a:r>
            <a:r>
              <a:rPr lang="lt-LT" kern="1200" dirty="0">
                <a:solidFill>
                  <a:schemeClr val="accent2"/>
                </a:solidFill>
                <a:effectLst/>
                <a:latin typeface="Arial" panose="020B0604020202020204" pitchFamily="34" charset="0"/>
                <a:ea typeface="Times New Roman" panose="02020603050405020304" pitchFamily="18" charset="0"/>
              </a:rPr>
              <a:t> </a:t>
            </a:r>
            <a:r>
              <a:rPr lang="lt-LT" b="1" kern="1200" dirty="0">
                <a:solidFill>
                  <a:schemeClr val="accent2"/>
                </a:solidFill>
                <a:effectLst/>
                <a:latin typeface="Arial" panose="020B0604020202020204" pitchFamily="34" charset="0"/>
                <a:ea typeface="Times New Roman" panose="02020603050405020304" pitchFamily="18" charset="0"/>
              </a:rPr>
              <a:t>anketą</a:t>
            </a:r>
            <a:r>
              <a:rPr lang="lt-LT" kern="1200" dirty="0">
                <a:solidFill>
                  <a:schemeClr val="accent2"/>
                </a:solidFill>
                <a:effectLst/>
                <a:latin typeface="Arial" panose="020B0604020202020204" pitchFamily="34" charset="0"/>
                <a:ea typeface="Times New Roman" panose="02020603050405020304" pitchFamily="18" charset="0"/>
              </a:rPr>
              <a:t> </a:t>
            </a:r>
            <a:r>
              <a:rPr lang="lt-LT" sz="1600" kern="1200" dirty="0">
                <a:solidFill>
                  <a:srgbClr val="000000"/>
                </a:solidFill>
                <a:effectLst/>
                <a:latin typeface="Arial" panose="020B0604020202020204" pitchFamily="34" charset="0"/>
                <a:ea typeface="Times New Roman" panose="02020603050405020304" pitchFamily="18" charset="0"/>
              </a:rPr>
              <a:t>apie PO paslaugas gaunančius </a:t>
            </a:r>
            <a:r>
              <a:rPr lang="lt-LT" b="1" kern="1200" dirty="0">
                <a:solidFill>
                  <a:schemeClr val="accent2"/>
                </a:solidFill>
                <a:effectLst/>
                <a:latin typeface="Arial" panose="020B0604020202020204" pitchFamily="34" charset="0"/>
                <a:ea typeface="Times New Roman" panose="02020603050405020304" pitchFamily="18" charset="0"/>
              </a:rPr>
              <a:t>1-4 kl. </a:t>
            </a:r>
            <a:r>
              <a:rPr lang="lt-LT" sz="1600" kern="1200" dirty="0">
                <a:solidFill>
                  <a:srgbClr val="000000"/>
                </a:solidFill>
                <a:effectLst/>
                <a:latin typeface="Arial" panose="020B0604020202020204" pitchFamily="34" charset="0"/>
                <a:ea typeface="Times New Roman" panose="02020603050405020304" pitchFamily="18" charset="0"/>
              </a:rPr>
              <a:t>mokinius užpildė </a:t>
            </a:r>
            <a:r>
              <a:rPr lang="lt-LT" b="1" kern="1200" dirty="0">
                <a:solidFill>
                  <a:schemeClr val="accent2"/>
                </a:solidFill>
                <a:effectLst/>
                <a:latin typeface="Arial" panose="020B0604020202020204" pitchFamily="34" charset="0"/>
                <a:ea typeface="Times New Roman" panose="02020603050405020304" pitchFamily="18" charset="0"/>
              </a:rPr>
              <a:t>582</a:t>
            </a:r>
            <a:r>
              <a:rPr lang="lt-LT" sz="1600" kern="1200" dirty="0">
                <a:solidFill>
                  <a:srgbClr val="000000"/>
                </a:solidFill>
                <a:effectLst/>
                <a:latin typeface="Arial" panose="020B0604020202020204" pitchFamily="34" charset="0"/>
                <a:ea typeface="Times New Roman" panose="02020603050405020304" pitchFamily="18" charset="0"/>
              </a:rPr>
              <a:t> švietimo įstaigos ir jų skyriai, vykdantys pradinio ugdymo lygmens programas. </a:t>
            </a:r>
          </a:p>
          <a:p>
            <a:pPr marL="342900" indent="-342900" algn="just">
              <a:buFont typeface="Wingdings" panose="05000000000000000000" pitchFamily="2" charset="2"/>
              <a:buChar char="q"/>
            </a:pPr>
            <a:endParaRPr lang="lt-LT" sz="1800" dirty="0">
              <a:solidFill>
                <a:srgbClr val="000000"/>
              </a:solidFill>
              <a:latin typeface="Arial" panose="020B0604020202020204" pitchFamily="34" charset="0"/>
              <a:ea typeface="Times New Roman" panose="02020603050405020304" pitchFamily="18" charset="0"/>
            </a:endParaRPr>
          </a:p>
        </p:txBody>
      </p:sp>
      <p:graphicFrame>
        <p:nvGraphicFramePr>
          <p:cNvPr id="10" name="Chart 9">
            <a:extLst>
              <a:ext uri="{FF2B5EF4-FFF2-40B4-BE49-F238E27FC236}">
                <a16:creationId xmlns:a16="http://schemas.microsoft.com/office/drawing/2014/main" id="{CAE2FDA5-2EA3-FC53-BF1E-A0DFB2EBAE9C}"/>
              </a:ext>
            </a:extLst>
          </p:cNvPr>
          <p:cNvGraphicFramePr>
            <a:graphicFrameLocks/>
          </p:cNvGraphicFramePr>
          <p:nvPr>
            <p:extLst>
              <p:ext uri="{D42A27DB-BD31-4B8C-83A1-F6EECF244321}">
                <p14:modId xmlns:p14="http://schemas.microsoft.com/office/powerpoint/2010/main" val="1829441026"/>
              </p:ext>
            </p:extLst>
          </p:nvPr>
        </p:nvGraphicFramePr>
        <p:xfrm>
          <a:off x="5385242" y="2005432"/>
          <a:ext cx="5608641" cy="275859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E04F931F-DC28-CEDE-0B07-8FE224EB4150}"/>
              </a:ext>
            </a:extLst>
          </p:cNvPr>
          <p:cNvSpPr/>
          <p:nvPr/>
        </p:nvSpPr>
        <p:spPr>
          <a:xfrm>
            <a:off x="2319385" y="5768443"/>
            <a:ext cx="7553229" cy="3678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2400" b="1" dirty="0">
                <a:solidFill>
                  <a:schemeClr val="accent2"/>
                </a:solidFill>
                <a:latin typeface="Arial" panose="020B0604020202020204" pitchFamily="34" charset="0"/>
                <a:cs typeface="Arial" panose="020B0604020202020204" pitchFamily="34" charset="0"/>
              </a:rPr>
              <a:t>DĖKOJAME VISIEMS, PATEIKUSIEMS DUOMENIS</a:t>
            </a:r>
            <a:r>
              <a:rPr lang="en-US" sz="2400" b="1" dirty="0">
                <a:solidFill>
                  <a:schemeClr val="accent2"/>
                </a:solidFill>
                <a:latin typeface="Arial" panose="020B0604020202020204" pitchFamily="34" charset="0"/>
                <a:cs typeface="Arial" panose="020B0604020202020204" pitchFamily="34" charset="0"/>
              </a:rPr>
              <a:t>!</a:t>
            </a:r>
            <a:r>
              <a:rPr lang="lt-LT" sz="2400" b="1" dirty="0">
                <a:solidFill>
                  <a:schemeClr val="accent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871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69" y="739373"/>
            <a:ext cx="9897939" cy="838199"/>
          </a:xfrm>
        </p:spPr>
        <p:txBody>
          <a:bodyPr>
            <a:normAutofit/>
          </a:bodyPr>
          <a:lstStyle/>
          <a:p>
            <a:r>
              <a:rPr lang="lt-LT" sz="2700" b="1" dirty="0">
                <a:solidFill>
                  <a:schemeClr val="accent1"/>
                </a:solidFill>
                <a:latin typeface="Arial" panose="020B0604020202020204" pitchFamily="34" charset="0"/>
                <a:cs typeface="Arial" panose="020B0604020202020204" pitchFamily="34" charset="0"/>
              </a:rPr>
              <a:t>Ar daug jaunuolių anksti iškrenta iš švietimo sistemos? (1)</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C1C89C06-08F0-197C-F36A-8CA8A2C493FB}"/>
              </a:ext>
            </a:extLst>
          </p:cNvPr>
          <p:cNvGraphicFramePr>
            <a:graphicFrameLocks/>
          </p:cNvGraphicFramePr>
          <p:nvPr/>
        </p:nvGraphicFramePr>
        <p:xfrm>
          <a:off x="1035052" y="1969576"/>
          <a:ext cx="5330080" cy="4270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22CDB54F-54C3-8A16-0A3F-2145B8C22CD5}"/>
              </a:ext>
            </a:extLst>
          </p:cNvPr>
          <p:cNvGraphicFramePr>
            <a:graphicFrameLocks/>
          </p:cNvGraphicFramePr>
          <p:nvPr/>
        </p:nvGraphicFramePr>
        <p:xfrm>
          <a:off x="6515856" y="2262379"/>
          <a:ext cx="4589528" cy="3222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59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42419" y="625333"/>
            <a:ext cx="10301300" cy="864466"/>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Ar daug jaunuolių anksti iškrenta iš švietimo sistemos? (2)</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646B616E-33B4-E580-8C9B-886AD3B62EBF}"/>
              </a:ext>
            </a:extLst>
          </p:cNvPr>
          <p:cNvGraphicFramePr>
            <a:graphicFrameLocks/>
          </p:cNvGraphicFramePr>
          <p:nvPr>
            <p:extLst>
              <p:ext uri="{D42A27DB-BD31-4B8C-83A1-F6EECF244321}">
                <p14:modId xmlns:p14="http://schemas.microsoft.com/office/powerpoint/2010/main" val="1678883934"/>
              </p:ext>
            </p:extLst>
          </p:nvPr>
        </p:nvGraphicFramePr>
        <p:xfrm>
          <a:off x="1788491" y="1727728"/>
          <a:ext cx="8615017" cy="4543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4548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93499"/>
            <a:ext cx="9680328" cy="1165073"/>
          </a:xfrm>
        </p:spPr>
        <p:txBody>
          <a:bodyPr>
            <a:normAutofit fontScale="90000"/>
          </a:bodyPr>
          <a:lstStyle/>
          <a:p>
            <a:r>
              <a:rPr lang="lt-LT" sz="3100" b="1" dirty="0">
                <a:solidFill>
                  <a:schemeClr val="accent1"/>
                </a:solidFill>
                <a:latin typeface="Arial" panose="020B0604020202020204" pitchFamily="34" charset="0"/>
                <a:cs typeface="Arial" panose="020B0604020202020204" pitchFamily="34" charset="0"/>
              </a:rPr>
              <a:t>Kaip pasikeitė PO paslaugų teikėjų tinklas? </a:t>
            </a:r>
            <a:br>
              <a:rPr lang="lt-LT" sz="2700" b="1" dirty="0">
                <a:solidFill>
                  <a:schemeClr val="accent1"/>
                </a:solidFill>
                <a:latin typeface="Arial" panose="020B0604020202020204" pitchFamily="34" charset="0"/>
                <a:cs typeface="Arial" panose="020B0604020202020204" pitchFamily="34" charset="0"/>
              </a:rPr>
            </a:br>
            <a:br>
              <a:rPr lang="lt-LT" sz="2800" b="1" dirty="0">
                <a:solidFill>
                  <a:schemeClr val="accent2">
                    <a:lumMod val="75000"/>
                  </a:schemeClr>
                </a:solidFill>
                <a:latin typeface="Arial" panose="020B0604020202020204" pitchFamily="34" charset="0"/>
                <a:cs typeface="Arial" panose="020B0604020202020204" pitchFamily="34" charset="0"/>
              </a:rPr>
            </a:br>
            <a:endParaRPr lang="lt-LT" sz="2400" b="1"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graphicFrame>
        <p:nvGraphicFramePr>
          <p:cNvPr id="9" name="Chart 8">
            <a:extLst>
              <a:ext uri="{FF2B5EF4-FFF2-40B4-BE49-F238E27FC236}">
                <a16:creationId xmlns:a16="http://schemas.microsoft.com/office/drawing/2014/main" id="{00277981-6F5E-0C9F-34E1-9A7F153AB612}"/>
              </a:ext>
            </a:extLst>
          </p:cNvPr>
          <p:cNvGraphicFramePr>
            <a:graphicFrameLocks/>
          </p:cNvGraphicFramePr>
          <p:nvPr>
            <p:extLst>
              <p:ext uri="{D42A27DB-BD31-4B8C-83A1-F6EECF244321}">
                <p14:modId xmlns:p14="http://schemas.microsoft.com/office/powerpoint/2010/main" val="3929179212"/>
              </p:ext>
            </p:extLst>
          </p:nvPr>
        </p:nvGraphicFramePr>
        <p:xfrm>
          <a:off x="1638316" y="4161694"/>
          <a:ext cx="4228003" cy="2471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500B183-98CE-1F77-0FBC-62CAC85D33FC}"/>
              </a:ext>
            </a:extLst>
          </p:cNvPr>
          <p:cNvGraphicFramePr>
            <a:graphicFrameLocks/>
          </p:cNvGraphicFramePr>
          <p:nvPr>
            <p:extLst>
              <p:ext uri="{D42A27DB-BD31-4B8C-83A1-F6EECF244321}">
                <p14:modId xmlns:p14="http://schemas.microsoft.com/office/powerpoint/2010/main" val="1850059435"/>
              </p:ext>
            </p:extLst>
          </p:nvPr>
        </p:nvGraphicFramePr>
        <p:xfrm>
          <a:off x="1495398" y="1323949"/>
          <a:ext cx="4432671" cy="275190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37A6CA21-50F2-7F6E-D635-48D69B467202}"/>
              </a:ext>
            </a:extLst>
          </p:cNvPr>
          <p:cNvPicPr>
            <a:picLocks noChangeAspect="1"/>
          </p:cNvPicPr>
          <p:nvPr/>
        </p:nvPicPr>
        <p:blipFill>
          <a:blip r:embed="rId4"/>
          <a:stretch>
            <a:fillRect/>
          </a:stretch>
        </p:blipFill>
        <p:spPr>
          <a:xfrm>
            <a:off x="6142567" y="2091384"/>
            <a:ext cx="4861344" cy="4105135"/>
          </a:xfrm>
          <a:prstGeom prst="rect">
            <a:avLst/>
          </a:prstGeom>
        </p:spPr>
      </p:pic>
      <p:sp>
        <p:nvSpPr>
          <p:cNvPr id="10" name="TextBox 9">
            <a:extLst>
              <a:ext uri="{FF2B5EF4-FFF2-40B4-BE49-F238E27FC236}">
                <a16:creationId xmlns:a16="http://schemas.microsoft.com/office/drawing/2014/main" id="{8D7076BF-4307-79AC-579E-D4418EC4D5E1}"/>
              </a:ext>
            </a:extLst>
          </p:cNvPr>
          <p:cNvSpPr txBox="1"/>
          <p:nvPr/>
        </p:nvSpPr>
        <p:spPr>
          <a:xfrm>
            <a:off x="5516570" y="1795660"/>
            <a:ext cx="6094378" cy="307777"/>
          </a:xfrm>
          <a:prstGeom prst="rect">
            <a:avLst/>
          </a:prstGeom>
          <a:noFill/>
        </p:spPr>
        <p:txBody>
          <a:bodyPr wrap="square">
            <a:spAutoFit/>
          </a:bodyPr>
          <a:lstStyle/>
          <a:p>
            <a:pPr algn="ctr"/>
            <a:r>
              <a:rPr lang="lt-LT" sz="1400" b="1" dirty="0">
                <a:solidFill>
                  <a:schemeClr val="tx1">
                    <a:lumMod val="65000"/>
                    <a:lumOff val="35000"/>
                  </a:schemeClr>
                </a:solidFill>
                <a:latin typeface="Arial" panose="020B0604020202020204" pitchFamily="34" charset="0"/>
                <a:cs typeface="Arial" panose="020B0604020202020204" pitchFamily="34" charset="0"/>
              </a:rPr>
              <a:t>Regioninių karjeros centrų </a:t>
            </a:r>
            <a:r>
              <a:rPr lang="lt-LT" sz="1400" b="1" i="0" dirty="0">
                <a:solidFill>
                  <a:schemeClr val="tx1">
                    <a:lumMod val="65000"/>
                    <a:lumOff val="35000"/>
                  </a:schemeClr>
                </a:solidFill>
                <a:effectLst/>
                <a:latin typeface="Arial" panose="020B0604020202020204" pitchFamily="34" charset="0"/>
              </a:rPr>
              <a:t>„Karjeras” </a:t>
            </a:r>
            <a:r>
              <a:rPr lang="lt-LT" sz="1400" b="1" dirty="0">
                <a:solidFill>
                  <a:schemeClr val="tx1">
                    <a:lumMod val="65000"/>
                    <a:lumOff val="35000"/>
                  </a:schemeClr>
                </a:solidFill>
                <a:latin typeface="Arial" panose="020B0604020202020204" pitchFamily="34" charset="0"/>
                <a:cs typeface="Arial" panose="020B0604020202020204" pitchFamily="34" charset="0"/>
              </a:rPr>
              <a:t>tinklas šalyje</a:t>
            </a:r>
          </a:p>
        </p:txBody>
      </p:sp>
    </p:spTree>
    <p:extLst>
      <p:ext uri="{BB962C8B-B14F-4D97-AF65-F5344CB8AC3E}">
        <p14:creationId xmlns:p14="http://schemas.microsoft.com/office/powerpoint/2010/main" val="4013933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044721" y="697710"/>
            <a:ext cx="10518240" cy="788863"/>
          </a:xfrm>
        </p:spPr>
        <p:txBody>
          <a:bodyPr>
            <a:normAutofit fontScale="90000"/>
          </a:bodyPr>
          <a:lstStyle/>
          <a:p>
            <a:br>
              <a:rPr lang="lt-LT" sz="3100" b="1" dirty="0">
                <a:solidFill>
                  <a:schemeClr val="accent2"/>
                </a:solidFill>
                <a:latin typeface="Arial" panose="020B0604020202020204" pitchFamily="34" charset="0"/>
                <a:cs typeface="Arial" panose="020B0604020202020204" pitchFamily="34" charset="0"/>
              </a:rPr>
            </a:br>
            <a:r>
              <a:rPr lang="lt-LT" sz="3100" b="1" dirty="0">
                <a:solidFill>
                  <a:schemeClr val="accent1"/>
                </a:solidFill>
                <a:latin typeface="Arial" panose="020B0604020202020204" pitchFamily="34" charset="0"/>
                <a:cs typeface="Arial" panose="020B0604020202020204" pitchFamily="34" charset="0"/>
              </a:rPr>
              <a:t>Koks karjeros specialistų pasirengimas teikti PO paslaugas? </a:t>
            </a:r>
            <a:r>
              <a:rPr lang="lt-LT" sz="2700" b="1" dirty="0">
                <a:solidFill>
                  <a:schemeClr val="accent1"/>
                </a:solidFill>
                <a:latin typeface="Arial" panose="020B0604020202020204" pitchFamily="34" charset="0"/>
                <a:cs typeface="Arial" panose="020B0604020202020204" pitchFamily="34" charset="0"/>
              </a:rPr>
              <a:t> </a:t>
            </a:r>
            <a:br>
              <a:rPr lang="lt-LT" sz="3100" b="1" dirty="0">
                <a:solidFill>
                  <a:schemeClr val="tx1"/>
                </a:solidFill>
                <a:latin typeface="Arial" panose="020B0604020202020204" pitchFamily="34" charset="0"/>
                <a:cs typeface="Arial" panose="020B0604020202020204" pitchFamily="34" charset="0"/>
              </a:rPr>
            </a:br>
            <a:br>
              <a:rPr lang="lt-LT" sz="2400" b="1" dirty="0">
                <a:solidFill>
                  <a:schemeClr val="tx1"/>
                </a:solidFill>
                <a:latin typeface="Arial" panose="020B0604020202020204" pitchFamily="34" charset="0"/>
                <a:cs typeface="Arial" panose="020B0604020202020204" pitchFamily="34" charset="0"/>
              </a:rPr>
            </a:br>
            <a:endParaRPr lang="lt-LT" sz="2000" b="1"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03911" y="2284544"/>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9" name="Chart 8">
            <a:extLst>
              <a:ext uri="{FF2B5EF4-FFF2-40B4-BE49-F238E27FC236}">
                <a16:creationId xmlns:a16="http://schemas.microsoft.com/office/drawing/2014/main" id="{91288DE1-6CDF-9DFA-08B9-3C5767B2324F}"/>
              </a:ext>
            </a:extLst>
          </p:cNvPr>
          <p:cNvGraphicFramePr>
            <a:graphicFrameLocks/>
          </p:cNvGraphicFramePr>
          <p:nvPr>
            <p:extLst>
              <p:ext uri="{D42A27DB-BD31-4B8C-83A1-F6EECF244321}">
                <p14:modId xmlns:p14="http://schemas.microsoft.com/office/powerpoint/2010/main" val="1671661388"/>
              </p:ext>
            </p:extLst>
          </p:nvPr>
        </p:nvGraphicFramePr>
        <p:xfrm>
          <a:off x="1140559" y="1584810"/>
          <a:ext cx="4412437" cy="2471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4DEA33C-E5B2-BA96-08B5-9516CB27150A}"/>
              </a:ext>
            </a:extLst>
          </p:cNvPr>
          <p:cNvGraphicFramePr>
            <a:graphicFrameLocks/>
          </p:cNvGraphicFramePr>
          <p:nvPr>
            <p:extLst>
              <p:ext uri="{D42A27DB-BD31-4B8C-83A1-F6EECF244321}">
                <p14:modId xmlns:p14="http://schemas.microsoft.com/office/powerpoint/2010/main" val="4107664082"/>
              </p:ext>
            </p:extLst>
          </p:nvPr>
        </p:nvGraphicFramePr>
        <p:xfrm>
          <a:off x="6175613" y="2103437"/>
          <a:ext cx="4875828" cy="3857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31CC4355-CE72-5B44-C7EB-BA47AB7DB1AD}"/>
              </a:ext>
            </a:extLst>
          </p:cNvPr>
          <p:cNvGraphicFramePr>
            <a:graphicFrameLocks/>
          </p:cNvGraphicFramePr>
          <p:nvPr>
            <p:extLst>
              <p:ext uri="{D42A27DB-BD31-4B8C-83A1-F6EECF244321}">
                <p14:modId xmlns:p14="http://schemas.microsoft.com/office/powerpoint/2010/main" val="1146041797"/>
              </p:ext>
            </p:extLst>
          </p:nvPr>
        </p:nvGraphicFramePr>
        <p:xfrm>
          <a:off x="1390483" y="4127763"/>
          <a:ext cx="4162513" cy="26590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531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0199-2560-AAD5-C2E9-D6DEB0D993E2}"/>
              </a:ext>
            </a:extLst>
          </p:cNvPr>
          <p:cNvSpPr>
            <a:spLocks noGrp="1"/>
          </p:cNvSpPr>
          <p:nvPr>
            <p:ph type="title"/>
          </p:nvPr>
        </p:nvSpPr>
        <p:spPr>
          <a:xfrm>
            <a:off x="1358170" y="420487"/>
            <a:ext cx="9680328" cy="1165073"/>
          </a:xfrm>
        </p:spPr>
        <p:txBody>
          <a:bodyPr>
            <a:normAutofit/>
          </a:bodyPr>
          <a:lstStyle/>
          <a:p>
            <a:r>
              <a:rPr lang="lt-LT" sz="2800" b="1" dirty="0">
                <a:solidFill>
                  <a:schemeClr val="accent1"/>
                </a:solidFill>
                <a:latin typeface="Arial" panose="020B0604020202020204" pitchFamily="34" charset="0"/>
                <a:cs typeface="Arial" panose="020B0604020202020204" pitchFamily="34" charset="0"/>
              </a:rPr>
              <a:t>Kiek mokinių gavo PO paslaugas? </a:t>
            </a:r>
          </a:p>
        </p:txBody>
      </p:sp>
      <p:sp>
        <p:nvSpPr>
          <p:cNvPr id="3" name="Title 1">
            <a:extLst>
              <a:ext uri="{FF2B5EF4-FFF2-40B4-BE49-F238E27FC236}">
                <a16:creationId xmlns:a16="http://schemas.microsoft.com/office/drawing/2014/main" id="{BE0F2A9A-EA20-5BD0-8DB7-C0F572974C35}"/>
              </a:ext>
            </a:extLst>
          </p:cNvPr>
          <p:cNvSpPr txBox="1">
            <a:spLocks/>
          </p:cNvSpPr>
          <p:nvPr/>
        </p:nvSpPr>
        <p:spPr>
          <a:xfrm>
            <a:off x="1140559" y="1658572"/>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pPr marL="457200" indent="-457200">
              <a:buAutoNum type="arabicPeriod"/>
            </a:pPr>
            <a:endParaRPr lang="lt-LT" sz="2400" dirty="0">
              <a:solidFill>
                <a:schemeClr val="tx1"/>
              </a:solidFill>
            </a:endParaRPr>
          </a:p>
        </p:txBody>
      </p:sp>
      <p:sp>
        <p:nvSpPr>
          <p:cNvPr id="5" name="Title 1">
            <a:extLst>
              <a:ext uri="{FF2B5EF4-FFF2-40B4-BE49-F238E27FC236}">
                <a16:creationId xmlns:a16="http://schemas.microsoft.com/office/drawing/2014/main" id="{75D0ECDC-7B81-3132-7D3B-3FACC391E831}"/>
              </a:ext>
            </a:extLst>
          </p:cNvPr>
          <p:cNvSpPr txBox="1">
            <a:spLocks/>
          </p:cNvSpPr>
          <p:nvPr/>
        </p:nvSpPr>
        <p:spPr>
          <a:xfrm>
            <a:off x="1246066" y="2103437"/>
            <a:ext cx="10115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b="1" dirty="0">
              <a:solidFill>
                <a:schemeClr val="accent2">
                  <a:lumMod val="75000"/>
                </a:schemeClr>
              </a:solidFill>
            </a:endParaRPr>
          </a:p>
        </p:txBody>
      </p:sp>
      <p:sp>
        <p:nvSpPr>
          <p:cNvPr id="4" name="Title 1">
            <a:extLst>
              <a:ext uri="{FF2B5EF4-FFF2-40B4-BE49-F238E27FC236}">
                <a16:creationId xmlns:a16="http://schemas.microsoft.com/office/drawing/2014/main" id="{38F93657-BEC1-DDD8-60C3-9EF42E393DEB}"/>
              </a:ext>
            </a:extLst>
          </p:cNvPr>
          <p:cNvSpPr txBox="1">
            <a:spLocks/>
          </p:cNvSpPr>
          <p:nvPr/>
        </p:nvSpPr>
        <p:spPr>
          <a:xfrm>
            <a:off x="1246065" y="2321353"/>
            <a:ext cx="7636677" cy="2471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2D4C"/>
                </a:solidFill>
                <a:latin typeface="Roboto Lt" pitchFamily="2" charset="0"/>
                <a:ea typeface="Roboto Lt" pitchFamily="2" charset="0"/>
                <a:cs typeface="+mj-cs"/>
              </a:defRPr>
            </a:lvl1pPr>
          </a:lstStyle>
          <a:p>
            <a:endParaRPr lang="lt-LT" sz="2800" dirty="0">
              <a:solidFill>
                <a:schemeClr val="tx1"/>
              </a:solidFill>
            </a:endParaRPr>
          </a:p>
        </p:txBody>
      </p:sp>
      <p:graphicFrame>
        <p:nvGraphicFramePr>
          <p:cNvPr id="7" name="Chart 6">
            <a:extLst>
              <a:ext uri="{FF2B5EF4-FFF2-40B4-BE49-F238E27FC236}">
                <a16:creationId xmlns:a16="http://schemas.microsoft.com/office/drawing/2014/main" id="{7A8C4994-2F4B-1997-6D8B-9307AF54804E}"/>
              </a:ext>
            </a:extLst>
          </p:cNvPr>
          <p:cNvGraphicFramePr>
            <a:graphicFrameLocks/>
          </p:cNvGraphicFramePr>
          <p:nvPr>
            <p:extLst>
              <p:ext uri="{D42A27DB-BD31-4B8C-83A1-F6EECF244321}">
                <p14:modId xmlns:p14="http://schemas.microsoft.com/office/powerpoint/2010/main" val="3183161022"/>
              </p:ext>
            </p:extLst>
          </p:nvPr>
        </p:nvGraphicFramePr>
        <p:xfrm>
          <a:off x="5700408" y="1967626"/>
          <a:ext cx="5097293" cy="38419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DE8408F1-7A25-0A7D-7A24-7DDF4DADD650}"/>
              </a:ext>
            </a:extLst>
          </p:cNvPr>
          <p:cNvGraphicFramePr>
            <a:graphicFrameLocks/>
          </p:cNvGraphicFramePr>
          <p:nvPr>
            <p:extLst>
              <p:ext uri="{D42A27DB-BD31-4B8C-83A1-F6EECF244321}">
                <p14:modId xmlns:p14="http://schemas.microsoft.com/office/powerpoint/2010/main" val="4124038726"/>
              </p:ext>
            </p:extLst>
          </p:nvPr>
        </p:nvGraphicFramePr>
        <p:xfrm>
          <a:off x="1140558" y="1681997"/>
          <a:ext cx="4296915" cy="44132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671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7108fe-728a-4403-99e0-ad7ff8c8cab3">
      <Terms xmlns="http://schemas.microsoft.com/office/infopath/2007/PartnerControls"/>
    </lcf76f155ced4ddcb4097134ff3c332f>
    <TaxCatchAll xmlns="1b0a61a9-c0d1-478f-a31a-4039f029bb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185CA9726FD94FA2F576F8F14BE75A" ma:contentTypeVersion="11" ma:contentTypeDescription="Create a new document." ma:contentTypeScope="" ma:versionID="9ac9c16efb86b54b39f5b803d4a84de4">
  <xsd:schema xmlns:xsd="http://www.w3.org/2001/XMLSchema" xmlns:xs="http://www.w3.org/2001/XMLSchema" xmlns:p="http://schemas.microsoft.com/office/2006/metadata/properties" xmlns:ns2="c87108fe-728a-4403-99e0-ad7ff8c8cab3" xmlns:ns3="1b0a61a9-c0d1-478f-a31a-4039f029bba4" targetNamespace="http://schemas.microsoft.com/office/2006/metadata/properties" ma:root="true" ma:fieldsID="12350e70efe9283a89a5510f3a46fcc7" ns2:_="" ns3:_="">
    <xsd:import namespace="c87108fe-728a-4403-99e0-ad7ff8c8cab3"/>
    <xsd:import namespace="1b0a61a9-c0d1-478f-a31a-4039f029bb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108fe-728a-4403-99e0-ad7ff8c8c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7744316-5294-4e85-944f-0c3a0c1f307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0a61a9-c0d1-478f-a31a-4039f029bba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c4d58d-d2ec-4c61-9f6b-7865431b2a3e}" ma:internalName="TaxCatchAll" ma:showField="CatchAllData" ma:web="1b0a61a9-c0d1-478f-a31a-4039f029bb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7AE1EB-8F9A-47EA-9161-06E44FD1A24C}">
  <ds:schemaRefs>
    <ds:schemaRef ds:uri="http://schemas.microsoft.com/office/2006/metadata/properties"/>
    <ds:schemaRef ds:uri="http://schemas.microsoft.com/office/infopath/2007/PartnerControls"/>
    <ds:schemaRef ds:uri="c87108fe-728a-4403-99e0-ad7ff8c8cab3"/>
    <ds:schemaRef ds:uri="1b0a61a9-c0d1-478f-a31a-4039f029bba4"/>
  </ds:schemaRefs>
</ds:datastoreItem>
</file>

<file path=customXml/itemProps2.xml><?xml version="1.0" encoding="utf-8"?>
<ds:datastoreItem xmlns:ds="http://schemas.openxmlformats.org/officeDocument/2006/customXml" ds:itemID="{9DF5F38C-FE8D-42A0-9F69-0CEBEE604329}">
  <ds:schemaRefs>
    <ds:schemaRef ds:uri="http://schemas.microsoft.com/sharepoint/v3/contenttype/forms"/>
  </ds:schemaRefs>
</ds:datastoreItem>
</file>

<file path=customXml/itemProps3.xml><?xml version="1.0" encoding="utf-8"?>
<ds:datastoreItem xmlns:ds="http://schemas.openxmlformats.org/officeDocument/2006/customXml" ds:itemID="{69CB8902-CF69-4BA2-863F-584F27937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108fe-728a-4403-99e0-ad7ff8c8cab3"/>
    <ds:schemaRef ds:uri="1b0a61a9-c0d1-478f-a31a-4039f029bb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4244</TotalTime>
  <Words>1570</Words>
  <Application>Microsoft Office PowerPoint</Application>
  <PresentationFormat>Widescreen</PresentationFormat>
  <Paragraphs>203</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Roboto Lt</vt:lpstr>
      <vt:lpstr>Roboto Th</vt:lpstr>
      <vt:lpstr>Times New Roman</vt:lpstr>
      <vt:lpstr>Wingdings</vt:lpstr>
      <vt:lpstr>Office Theme</vt:lpstr>
      <vt:lpstr>PowerPoint Presentation</vt:lpstr>
      <vt:lpstr>Nacionalinė PO paslaugų stebėsena</vt:lpstr>
      <vt:lpstr>Stebėsenos rodikliai*  </vt:lpstr>
      <vt:lpstr>Kaip sekėsi rinkti duomenis už 2022-2023 m. m.?  </vt:lpstr>
      <vt:lpstr>Ar daug jaunuolių anksti iškrenta iš švietimo sistemos? (1)</vt:lpstr>
      <vt:lpstr>Ar daug jaunuolių anksti iškrenta iš švietimo sistemos? (2)</vt:lpstr>
      <vt:lpstr>Kaip pasikeitė PO paslaugų teikėjų tinklas?   </vt:lpstr>
      <vt:lpstr> Koks karjeros specialistų pasirengimas teikti PO paslaugas?    </vt:lpstr>
      <vt:lpstr>Kiek mokinių gavo PO paslaugas? </vt:lpstr>
      <vt:lpstr>Kokių PO paslaugų gavo mokiniai? (1)</vt:lpstr>
      <vt:lpstr>Kokių PO paslaugų gavo mokiniai? (2)</vt:lpstr>
      <vt:lpstr>Kokių PO paslaugų gavo mokiniai? (3) </vt:lpstr>
      <vt:lpstr>Kiek lėšų investuota į PO?  </vt:lpstr>
      <vt:lpstr>Kiek lėšų investuota į PO? (2) </vt:lpstr>
      <vt:lpstr>Ar mokiniai domisi karjeros planavimu? </vt:lpstr>
      <vt:lpstr>Kuo galime džiaugtis?    </vt:lpstr>
      <vt:lpstr>Kur rasti bendrosios PO būklės už 2022-2023 m. m. ataskaitą?</vt:lpstr>
      <vt:lpstr>DUK apie stebėseną</vt:lpstr>
      <vt:lpstr>Bendraukime ir bendradarbiaukime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Kareivaitė</dc:creator>
  <cp:lastModifiedBy>Vitalija Paurienė</cp:lastModifiedBy>
  <cp:revision>236</cp:revision>
  <dcterms:created xsi:type="dcterms:W3CDTF">2023-10-22T13:15:41Z</dcterms:created>
  <dcterms:modified xsi:type="dcterms:W3CDTF">2024-12-03T12:02:47Z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0x01010006185CA9726FD94FA2F576F8F14BE75A</vt:lpwstr>
  </property>
</Properties>
</file>