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5" r:id="rId5"/>
    <p:sldId id="270" r:id="rId6"/>
    <p:sldId id="316" r:id="rId7"/>
    <p:sldId id="277" r:id="rId8"/>
    <p:sldId id="299" r:id="rId9"/>
    <p:sldId id="302" r:id="rId10"/>
    <p:sldId id="294" r:id="rId11"/>
    <p:sldId id="281" r:id="rId12"/>
    <p:sldId id="273" r:id="rId13"/>
    <p:sldId id="314" r:id="rId14"/>
    <p:sldId id="301" r:id="rId15"/>
    <p:sldId id="313" r:id="rId16"/>
    <p:sldId id="283" r:id="rId17"/>
    <p:sldId id="297" r:id="rId18"/>
    <p:sldId id="315" r:id="rId19"/>
    <p:sldId id="290" r:id="rId20"/>
    <p:sldId id="317" r:id="rId21"/>
    <p:sldId id="289" r:id="rId22"/>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2072F-B33C-BB4D-BF3A-493C73ED6336}" v="1406" dt="2023-10-23T10:48:48.006"/>
    <p1510:client id="{0FB50099-A906-F152-3BC6-EFD8138F642E}" v="3" dt="2023-10-23T08:50:12.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327"/>
  </p:normalViewPr>
  <p:slideViewPr>
    <p:cSldViewPr snapToGrid="0">
      <p:cViewPr varScale="1">
        <p:scale>
          <a:sx n="79" d="100"/>
          <a:sy n="79" d="100"/>
        </p:scale>
        <p:origin x="821"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Stebėsenos duomenis UKSIS pateikusių mokyklų skaičiaus kaita</a:t>
            </a:r>
          </a:p>
        </c:rich>
      </c:tx>
      <c:layout>
        <c:manualLayout>
          <c:xMode val="edge"/>
          <c:yMode val="edge"/>
          <c:x val="0.12024374532083619"/>
          <c:y val="5.65806144069716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0662893695173552E-2"/>
          <c:y val="0.33287910975527812"/>
          <c:w val="0.87100840557686565"/>
          <c:h val="0.38744036843515695"/>
        </c:manualLayout>
      </c:layout>
      <c:barChart>
        <c:barDir val="col"/>
        <c:grouping val="clustered"/>
        <c:varyColors val="0"/>
        <c:ser>
          <c:idx val="0"/>
          <c:order val="0"/>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'Duomenis pateikusios mokyklos'!$B$2:$B$6</c:f>
              <c:strCache>
                <c:ptCount val="5"/>
                <c:pt idx="0">
                  <c:v>2018-2019 m. m. </c:v>
                </c:pt>
                <c:pt idx="1">
                  <c:v>2019-2020 m. m.</c:v>
                </c:pt>
                <c:pt idx="2">
                  <c:v>2020-2021 m. m. </c:v>
                </c:pt>
                <c:pt idx="3">
                  <c:v>2021-2022 m. m. </c:v>
                </c:pt>
                <c:pt idx="4">
                  <c:v>2022-2023 m. m. </c:v>
                </c:pt>
              </c:strCache>
            </c:strRef>
          </c:cat>
          <c:val>
            <c:numRef>
              <c:f>'Duomenis pateikusios mokyklos'!$C$2:$C$6</c:f>
              <c:numCache>
                <c:formatCode>General</c:formatCode>
                <c:ptCount val="5"/>
                <c:pt idx="0">
                  <c:v>678</c:v>
                </c:pt>
                <c:pt idx="1">
                  <c:v>570</c:v>
                </c:pt>
                <c:pt idx="2">
                  <c:v>588</c:v>
                </c:pt>
                <c:pt idx="3">
                  <c:v>612</c:v>
                </c:pt>
                <c:pt idx="4">
                  <c:v>669</c:v>
                </c:pt>
              </c:numCache>
            </c:numRef>
          </c:val>
          <c:extLst>
            <c:ext xmlns:c16="http://schemas.microsoft.com/office/drawing/2014/chart" uri="{C3380CC4-5D6E-409C-BE32-E72D297353CC}">
              <c16:uniqueId val="{00000000-3D5B-44E5-A6FB-CE9202B46149}"/>
            </c:ext>
          </c:extLst>
        </c:ser>
        <c:dLbls>
          <c:showLegendKey val="0"/>
          <c:showVal val="0"/>
          <c:showCatName val="0"/>
          <c:showSerName val="0"/>
          <c:showPercent val="0"/>
          <c:showBubbleSize val="0"/>
        </c:dLbls>
        <c:gapWidth val="219"/>
        <c:overlap val="-27"/>
        <c:axId val="2010975328"/>
        <c:axId val="2010976768"/>
      </c:barChart>
      <c:catAx>
        <c:axId val="201097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10976768"/>
        <c:crosses val="autoZero"/>
        <c:auto val="1"/>
        <c:lblAlgn val="ctr"/>
        <c:lblOffset val="100"/>
        <c:noMultiLvlLbl val="0"/>
      </c:catAx>
      <c:valAx>
        <c:axId val="20109767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10975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PO paslaugas gavusių mokinių skaičius (vnt.)</a:t>
            </a:r>
          </a:p>
        </c:rich>
      </c:tx>
      <c:layout>
        <c:manualLayout>
          <c:xMode val="edge"/>
          <c:yMode val="edge"/>
          <c:x val="0.13473524084254132"/>
          <c:y val="4.29906911806198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652749802689388"/>
          <c:y val="0.22415161012420068"/>
          <c:w val="0.81129356307357636"/>
          <c:h val="0.39909774796019559"/>
        </c:manualLayout>
      </c:layout>
      <c:barChart>
        <c:barDir val="col"/>
        <c:grouping val="clustered"/>
        <c:varyColors val="0"/>
        <c:ser>
          <c:idx val="0"/>
          <c:order val="0"/>
          <c:tx>
            <c:strRef>
              <c:f>'PO paslaugas gavę mokiniai'!$B$129</c:f>
              <c:strCache>
                <c:ptCount val="1"/>
                <c:pt idx="0">
                  <c:v>Bendrojo ugdymo mokyklos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mokiniai'!$A$130:$A$132</c:f>
              <c:strCache>
                <c:ptCount val="3"/>
                <c:pt idx="0">
                  <c:v>2020-2021 m. m. </c:v>
                </c:pt>
                <c:pt idx="1">
                  <c:v>2021-2022 m. m.</c:v>
                </c:pt>
                <c:pt idx="2">
                  <c:v>2022-2023 m. m. </c:v>
                </c:pt>
              </c:strCache>
            </c:strRef>
          </c:cat>
          <c:val>
            <c:numRef>
              <c:f>'PO paslaugas gavę mokiniai'!$B$130:$B$132</c:f>
              <c:numCache>
                <c:formatCode>#,##0</c:formatCode>
                <c:ptCount val="3"/>
                <c:pt idx="0">
                  <c:v>200116</c:v>
                </c:pt>
                <c:pt idx="1">
                  <c:v>210204</c:v>
                </c:pt>
                <c:pt idx="2">
                  <c:v>302916</c:v>
                </c:pt>
              </c:numCache>
            </c:numRef>
          </c:val>
          <c:extLst>
            <c:ext xmlns:c16="http://schemas.microsoft.com/office/drawing/2014/chart" uri="{C3380CC4-5D6E-409C-BE32-E72D297353CC}">
              <c16:uniqueId val="{00000000-E11A-4690-BED0-6F28481D68E9}"/>
            </c:ext>
          </c:extLst>
        </c:ser>
        <c:ser>
          <c:idx val="1"/>
          <c:order val="1"/>
          <c:tx>
            <c:strRef>
              <c:f>'PO paslaugas gavę mokiniai'!$C$129</c:f>
              <c:strCache>
                <c:ptCount val="1"/>
                <c:pt idx="0">
                  <c:v>Profesinio mokymo įstaigos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mokiniai'!$A$130:$A$132</c:f>
              <c:strCache>
                <c:ptCount val="3"/>
                <c:pt idx="0">
                  <c:v>2020-2021 m. m. </c:v>
                </c:pt>
                <c:pt idx="1">
                  <c:v>2021-2022 m. m.</c:v>
                </c:pt>
                <c:pt idx="2">
                  <c:v>2022-2023 m. m. </c:v>
                </c:pt>
              </c:strCache>
            </c:strRef>
          </c:cat>
          <c:val>
            <c:numRef>
              <c:f>'PO paslaugas gavę mokiniai'!$C$130:$C$132</c:f>
              <c:numCache>
                <c:formatCode>#,##0</c:formatCode>
                <c:ptCount val="3"/>
                <c:pt idx="0">
                  <c:v>27456</c:v>
                </c:pt>
                <c:pt idx="1">
                  <c:v>32699</c:v>
                </c:pt>
                <c:pt idx="2">
                  <c:v>34735</c:v>
                </c:pt>
              </c:numCache>
            </c:numRef>
          </c:val>
          <c:extLst>
            <c:ext xmlns:c16="http://schemas.microsoft.com/office/drawing/2014/chart" uri="{C3380CC4-5D6E-409C-BE32-E72D297353CC}">
              <c16:uniqueId val="{00000001-E11A-4690-BED0-6F28481D68E9}"/>
            </c:ext>
          </c:extLst>
        </c:ser>
        <c:dLbls>
          <c:showLegendKey val="0"/>
          <c:showVal val="0"/>
          <c:showCatName val="0"/>
          <c:showSerName val="0"/>
          <c:showPercent val="0"/>
          <c:showBubbleSize val="0"/>
        </c:dLbls>
        <c:gapWidth val="150"/>
        <c:axId val="646437375"/>
        <c:axId val="646437855"/>
      </c:barChart>
      <c:catAx>
        <c:axId val="64643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46437855"/>
        <c:crosses val="autoZero"/>
        <c:auto val="1"/>
        <c:lblAlgn val="ctr"/>
        <c:lblOffset val="100"/>
        <c:noMultiLvlLbl val="0"/>
      </c:catAx>
      <c:valAx>
        <c:axId val="64643785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46437375"/>
        <c:crosses val="autoZero"/>
        <c:crossBetween val="between"/>
      </c:valAx>
      <c:spPr>
        <a:noFill/>
        <a:ln>
          <a:noFill/>
        </a:ln>
        <a:effectLst/>
      </c:spPr>
    </c:plotArea>
    <c:legend>
      <c:legendPos val="b"/>
      <c:layout>
        <c:manualLayout>
          <c:xMode val="edge"/>
          <c:yMode val="edge"/>
          <c:x val="9.5022540207498313E-2"/>
          <c:y val="0.75175285278865289"/>
          <c:w val="0.84400360582539102"/>
          <c:h val="8.650359953082634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dirty="0">
                <a:latin typeface="Arial" panose="020B0604020202020204" pitchFamily="34" charset="0"/>
                <a:cs typeface="Arial" panose="020B0604020202020204" pitchFamily="34" charset="0"/>
              </a:rPr>
              <a:t>2022-2023 m. m. PO paslaugas gavusių pradinio ugdymo lygmens (1-4 kl.) mokinių skaičius </a:t>
            </a:r>
          </a:p>
        </c:rich>
      </c:tx>
      <c:layout>
        <c:manualLayout>
          <c:xMode val="edge"/>
          <c:yMode val="edge"/>
          <c:x val="0.14377646829734805"/>
          <c:y val="4.03844368877150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28234116802403586"/>
          <c:y val="0.27101816683834834"/>
          <c:w val="0.42996375865815978"/>
          <c:h val="0.44396481580371683"/>
        </c:manualLayout>
      </c:layout>
      <c:pie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D42E-4728-8451-F903B5EF5728}"/>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D42E-4728-8451-F903B5EF5728}"/>
              </c:ext>
            </c:extLst>
          </c:dPt>
          <c:dLbls>
            <c:dLbl>
              <c:idx val="0"/>
              <c:layout>
                <c:manualLayout>
                  <c:x val="2.497594050743657E-2"/>
                  <c:y val="2.7584572761737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2E-4728-8451-F903B5EF5728}"/>
                </c:ext>
              </c:extLst>
            </c:dLbl>
            <c:dLbl>
              <c:idx val="1"/>
              <c:layout>
                <c:manualLayout>
                  <c:x val="8.6762479592917247E-2"/>
                  <c:y val="-0.170721466435058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2E-4728-8451-F903B5EF572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'1-4 kl. PO'!$B$6:$C$6</c:f>
              <c:strCache>
                <c:ptCount val="2"/>
                <c:pt idx="0">
                  <c:v>1-4 kl. mokiniai, turintys SUP</c:v>
                </c:pt>
                <c:pt idx="1">
                  <c:v>1-4 kl. mokiniai, neturintys SUP</c:v>
                </c:pt>
              </c:strCache>
            </c:strRef>
          </c:cat>
          <c:val>
            <c:numRef>
              <c:f>'1-4 kl. PO'!$B$7:$C$7</c:f>
              <c:numCache>
                <c:formatCode>#,##0</c:formatCode>
                <c:ptCount val="2"/>
                <c:pt idx="0">
                  <c:v>10121</c:v>
                </c:pt>
                <c:pt idx="1">
                  <c:v>80219</c:v>
                </c:pt>
              </c:numCache>
            </c:numRef>
          </c:val>
          <c:extLst>
            <c:ext xmlns:c16="http://schemas.microsoft.com/office/drawing/2014/chart" uri="{C3380CC4-5D6E-409C-BE32-E72D297353CC}">
              <c16:uniqueId val="{00000004-D42E-4728-8451-F903B5EF572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5060451267979995E-2"/>
          <c:y val="0.75690778993774588"/>
          <c:w val="0.87381283265059617"/>
          <c:h val="0.1155717634753510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Bendrojo ugdymo mokyklų 5-12 kl. mokinių, gavusių PO paslaugų, dalis (proc.) pagal paslaugų formą</a:t>
            </a:r>
          </a:p>
        </c:rich>
      </c:tx>
      <c:layout>
        <c:manualLayout>
          <c:xMode val="edge"/>
          <c:yMode val="edge"/>
          <c:x val="0.14927307337428616"/>
          <c:y val="2.18169116289983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3350763393648868E-2"/>
          <c:y val="0.27998052790939415"/>
          <c:w val="0.90978035640281807"/>
          <c:h val="0.29584955891711384"/>
        </c:manualLayout>
      </c:layout>
      <c:barChart>
        <c:barDir val="col"/>
        <c:grouping val="clustered"/>
        <c:varyColors val="0"/>
        <c:ser>
          <c:idx val="0"/>
          <c:order val="0"/>
          <c:tx>
            <c:strRef>
              <c:f>'PO paslaugas gavę mokiniai'!$C$148</c:f>
              <c:strCache>
                <c:ptCount val="1"/>
                <c:pt idx="0">
                  <c:v>Individuali konsultacija</c:v>
                </c:pt>
              </c:strCache>
            </c:strRef>
          </c:tx>
          <c:spPr>
            <a:solidFill>
              <a:schemeClr val="accent2">
                <a:lumMod val="20000"/>
                <a:lumOff val="80000"/>
              </a:schemeClr>
            </a:solidFill>
            <a:ln>
              <a:noFill/>
            </a:ln>
            <a:effectLst/>
          </c:spPr>
          <c:invertIfNegative val="0"/>
          <c:dLbls>
            <c:dLbl>
              <c:idx val="0"/>
              <c:layout>
                <c:manualLayout>
                  <c:x val="-7.3279377144527926E-3"/>
                  <c:y val="6.2170347240970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0A-4A19-9805-8A6FD8419848}"/>
                </c:ext>
              </c:extLst>
            </c:dLbl>
            <c:dLbl>
              <c:idx val="1"/>
              <c:layout>
                <c:manualLayout>
                  <c:x val="-7.327937714452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0A-4A19-9805-8A6FD8419848}"/>
                </c:ext>
              </c:extLst>
            </c:dLbl>
            <c:dLbl>
              <c:idx val="2"/>
              <c:layout>
                <c:manualLayout>
                  <c:x val="-7.3279377144528602E-3"/>
                  <c:y val="3.10851736204852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0A-4A19-9805-8A6FD841984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mokiniai'!$B$149:$B$151</c:f>
              <c:strCache>
                <c:ptCount val="3"/>
                <c:pt idx="0">
                  <c:v>2020-2021 m. m.</c:v>
                </c:pt>
                <c:pt idx="1">
                  <c:v>2021-2022 m. m.</c:v>
                </c:pt>
                <c:pt idx="2">
                  <c:v>2022-2023 m. m. </c:v>
                </c:pt>
              </c:strCache>
            </c:strRef>
          </c:cat>
          <c:val>
            <c:numRef>
              <c:f>'PO paslaugas gavę mokiniai'!$C$149:$C$151</c:f>
              <c:numCache>
                <c:formatCode>General</c:formatCode>
                <c:ptCount val="3"/>
                <c:pt idx="0">
                  <c:v>31.8</c:v>
                </c:pt>
                <c:pt idx="1">
                  <c:v>34.9</c:v>
                </c:pt>
                <c:pt idx="2">
                  <c:v>37.299999999999997</c:v>
                </c:pt>
              </c:numCache>
            </c:numRef>
          </c:val>
          <c:extLst>
            <c:ext xmlns:c16="http://schemas.microsoft.com/office/drawing/2014/chart" uri="{C3380CC4-5D6E-409C-BE32-E72D297353CC}">
              <c16:uniqueId val="{00000000-AE0A-4A19-9805-8A6FD8419848}"/>
            </c:ext>
          </c:extLst>
        </c:ser>
        <c:ser>
          <c:idx val="1"/>
          <c:order val="1"/>
          <c:tx>
            <c:strRef>
              <c:f>'PO paslaugas gavę mokiniai'!$D$148</c:f>
              <c:strCache>
                <c:ptCount val="1"/>
                <c:pt idx="0">
                  <c:v>PO paslaugos mokinių grupėje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mokiniai'!$B$149:$B$151</c:f>
              <c:strCache>
                <c:ptCount val="3"/>
                <c:pt idx="0">
                  <c:v>2020-2021 m. m.</c:v>
                </c:pt>
                <c:pt idx="1">
                  <c:v>2021-2022 m. m.</c:v>
                </c:pt>
                <c:pt idx="2">
                  <c:v>2022-2023 m. m. </c:v>
                </c:pt>
              </c:strCache>
            </c:strRef>
          </c:cat>
          <c:val>
            <c:numRef>
              <c:f>'PO paslaugas gavę mokiniai'!$D$149:$D$151</c:f>
              <c:numCache>
                <c:formatCode>General</c:formatCode>
                <c:ptCount val="3"/>
                <c:pt idx="0">
                  <c:v>55.5</c:v>
                </c:pt>
                <c:pt idx="1">
                  <c:v>62.1</c:v>
                </c:pt>
                <c:pt idx="2">
                  <c:v>75.2</c:v>
                </c:pt>
              </c:numCache>
            </c:numRef>
          </c:val>
          <c:extLst>
            <c:ext xmlns:c16="http://schemas.microsoft.com/office/drawing/2014/chart" uri="{C3380CC4-5D6E-409C-BE32-E72D297353CC}">
              <c16:uniqueId val="{00000001-AE0A-4A19-9805-8A6FD8419848}"/>
            </c:ext>
          </c:extLst>
        </c:ser>
        <c:ser>
          <c:idx val="2"/>
          <c:order val="2"/>
          <c:tx>
            <c:strRef>
              <c:f>'PO paslaugas gavę mokiniai'!$E$148</c:f>
              <c:strCache>
                <c:ptCount val="1"/>
                <c:pt idx="0">
                  <c:v>Išvykos į įstaigas, įmones ir organizacijas</c:v>
                </c:pt>
              </c:strCache>
            </c:strRef>
          </c:tx>
          <c:spPr>
            <a:solidFill>
              <a:schemeClr val="accent2">
                <a:lumMod val="75000"/>
              </a:schemeClr>
            </a:solidFill>
            <a:ln>
              <a:noFill/>
            </a:ln>
            <a:effectLst/>
          </c:spPr>
          <c:invertIfNegative val="0"/>
          <c:dLbls>
            <c:dLbl>
              <c:idx val="0"/>
              <c:layout>
                <c:manualLayout>
                  <c:x val="4.88529180963518E-3"/>
                  <c:y val="9.32555208614552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0A-4A19-9805-8A6FD8419848}"/>
                </c:ext>
              </c:extLst>
            </c:dLbl>
            <c:dLbl>
              <c:idx val="1"/>
              <c:layout>
                <c:manualLayout>
                  <c:x val="0"/>
                  <c:y val="1.2434069448194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0A-4A19-9805-8A6FD8419848}"/>
                </c:ext>
              </c:extLst>
            </c:dLbl>
            <c:dLbl>
              <c:idx val="2"/>
              <c:layout>
                <c:manualLayout>
                  <c:x val="9.77058361927036E-3"/>
                  <c:y val="1.5542586810242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0A-4A19-9805-8A6FD841984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mokiniai'!$B$149:$B$151</c:f>
              <c:strCache>
                <c:ptCount val="3"/>
                <c:pt idx="0">
                  <c:v>2020-2021 m. m.</c:v>
                </c:pt>
                <c:pt idx="1">
                  <c:v>2021-2022 m. m.</c:v>
                </c:pt>
                <c:pt idx="2">
                  <c:v>2022-2023 m. m. </c:v>
                </c:pt>
              </c:strCache>
            </c:strRef>
          </c:cat>
          <c:val>
            <c:numRef>
              <c:f>'PO paslaugas gavę mokiniai'!$E$149:$E$151</c:f>
              <c:numCache>
                <c:formatCode>General</c:formatCode>
                <c:ptCount val="3"/>
                <c:pt idx="0">
                  <c:v>31.8</c:v>
                </c:pt>
                <c:pt idx="1">
                  <c:v>44</c:v>
                </c:pt>
                <c:pt idx="2">
                  <c:v>56.2</c:v>
                </c:pt>
              </c:numCache>
            </c:numRef>
          </c:val>
          <c:extLst>
            <c:ext xmlns:c16="http://schemas.microsoft.com/office/drawing/2014/chart" uri="{C3380CC4-5D6E-409C-BE32-E72D297353CC}">
              <c16:uniqueId val="{00000002-AE0A-4A19-9805-8A6FD8419848}"/>
            </c:ext>
          </c:extLst>
        </c:ser>
        <c:dLbls>
          <c:showLegendKey val="0"/>
          <c:showVal val="0"/>
          <c:showCatName val="0"/>
          <c:showSerName val="0"/>
          <c:showPercent val="0"/>
          <c:showBubbleSize val="0"/>
        </c:dLbls>
        <c:gapWidth val="219"/>
        <c:axId val="1662652511"/>
        <c:axId val="1498430031"/>
      </c:barChart>
      <c:catAx>
        <c:axId val="166265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498430031"/>
        <c:crosses val="autoZero"/>
        <c:auto val="1"/>
        <c:lblAlgn val="ctr"/>
        <c:lblOffset val="100"/>
        <c:noMultiLvlLbl val="0"/>
      </c:catAx>
      <c:valAx>
        <c:axId val="149843003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662652511"/>
        <c:crosses val="autoZero"/>
        <c:crossBetween val="between"/>
      </c:valAx>
      <c:spPr>
        <a:noFill/>
        <a:ln>
          <a:noFill/>
        </a:ln>
        <a:effectLst/>
      </c:spPr>
    </c:plotArea>
    <c:legend>
      <c:legendPos val="b"/>
      <c:layout>
        <c:manualLayout>
          <c:xMode val="edge"/>
          <c:yMode val="edge"/>
          <c:x val="0.13163073177240234"/>
          <c:y val="0.69714058082867036"/>
          <c:w val="0.80793333495851716"/>
          <c:h val="0.1841458019994691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Profesinio mokymo įstaigų mokinių, gavusių PO paslaugų, dalis (proc.) pagal paslaugų formą</a:t>
            </a:r>
          </a:p>
        </c:rich>
      </c:tx>
      <c:layout>
        <c:manualLayout>
          <c:xMode val="edge"/>
          <c:yMode val="edge"/>
          <c:x val="0.1246171068841876"/>
          <c:y val="2.51408740806258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6580927384076991E-2"/>
          <c:y val="0.27362120598991518"/>
          <c:w val="0.90286351706036749"/>
          <c:h val="0.28953113741044717"/>
        </c:manualLayout>
      </c:layout>
      <c:barChart>
        <c:barDir val="col"/>
        <c:grouping val="clustered"/>
        <c:varyColors val="0"/>
        <c:ser>
          <c:idx val="0"/>
          <c:order val="0"/>
          <c:tx>
            <c:strRef>
              <c:f>'PO paslaugas gavę mokiniai'!$C$166</c:f>
              <c:strCache>
                <c:ptCount val="1"/>
                <c:pt idx="0">
                  <c:v>Individuali konsultacija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mokiniai'!$B$167:$B$169</c:f>
              <c:strCache>
                <c:ptCount val="3"/>
                <c:pt idx="0">
                  <c:v>2020-2021 m. m.</c:v>
                </c:pt>
                <c:pt idx="1">
                  <c:v>2021-2022 m. m.</c:v>
                </c:pt>
                <c:pt idx="2">
                  <c:v>2022-2023 m. m.</c:v>
                </c:pt>
              </c:strCache>
            </c:strRef>
          </c:cat>
          <c:val>
            <c:numRef>
              <c:f>'PO paslaugas gavę mokiniai'!$C$167:$C$169</c:f>
              <c:numCache>
                <c:formatCode>General</c:formatCode>
                <c:ptCount val="3"/>
                <c:pt idx="0">
                  <c:v>25.9</c:v>
                </c:pt>
                <c:pt idx="1">
                  <c:v>9.1999999999999993</c:v>
                </c:pt>
                <c:pt idx="2">
                  <c:v>18.8</c:v>
                </c:pt>
              </c:numCache>
            </c:numRef>
          </c:val>
          <c:extLst>
            <c:ext xmlns:c16="http://schemas.microsoft.com/office/drawing/2014/chart" uri="{C3380CC4-5D6E-409C-BE32-E72D297353CC}">
              <c16:uniqueId val="{00000000-5E20-44AC-AA44-147D8A3C4D25}"/>
            </c:ext>
          </c:extLst>
        </c:ser>
        <c:ser>
          <c:idx val="1"/>
          <c:order val="1"/>
          <c:tx>
            <c:strRef>
              <c:f>'PO paslaugas gavę mokiniai'!$D$166</c:f>
              <c:strCache>
                <c:ptCount val="1"/>
                <c:pt idx="0">
                  <c:v>PO paslaugos mokinių grupėje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mokiniai'!$B$167:$B$169</c:f>
              <c:strCache>
                <c:ptCount val="3"/>
                <c:pt idx="0">
                  <c:v>2020-2021 m. m.</c:v>
                </c:pt>
                <c:pt idx="1">
                  <c:v>2021-2022 m. m.</c:v>
                </c:pt>
                <c:pt idx="2">
                  <c:v>2022-2023 m. m.</c:v>
                </c:pt>
              </c:strCache>
            </c:strRef>
          </c:cat>
          <c:val>
            <c:numRef>
              <c:f>'PO paslaugas gavę mokiniai'!$D$167:$D$169</c:f>
              <c:numCache>
                <c:formatCode>General</c:formatCode>
                <c:ptCount val="3"/>
                <c:pt idx="0">
                  <c:v>35.4</c:v>
                </c:pt>
                <c:pt idx="1">
                  <c:v>16.2</c:v>
                </c:pt>
                <c:pt idx="2">
                  <c:v>34</c:v>
                </c:pt>
              </c:numCache>
            </c:numRef>
          </c:val>
          <c:extLst>
            <c:ext xmlns:c16="http://schemas.microsoft.com/office/drawing/2014/chart" uri="{C3380CC4-5D6E-409C-BE32-E72D297353CC}">
              <c16:uniqueId val="{00000001-5E20-44AC-AA44-147D8A3C4D25}"/>
            </c:ext>
          </c:extLst>
        </c:ser>
        <c:ser>
          <c:idx val="2"/>
          <c:order val="2"/>
          <c:tx>
            <c:strRef>
              <c:f>'PO paslaugas gavę mokiniai'!$E$166</c:f>
              <c:strCache>
                <c:ptCount val="1"/>
                <c:pt idx="0">
                  <c:v>Išvykos į įstaigas, įmones ir organizacijas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mokiniai'!$B$167:$B$169</c:f>
              <c:strCache>
                <c:ptCount val="3"/>
                <c:pt idx="0">
                  <c:v>2020-2021 m. m.</c:v>
                </c:pt>
                <c:pt idx="1">
                  <c:v>2021-2022 m. m.</c:v>
                </c:pt>
                <c:pt idx="2">
                  <c:v>2022-2023 m. m.</c:v>
                </c:pt>
              </c:strCache>
            </c:strRef>
          </c:cat>
          <c:val>
            <c:numRef>
              <c:f>'PO paslaugas gavę mokiniai'!$E$167:$E$169</c:f>
              <c:numCache>
                <c:formatCode>General</c:formatCode>
                <c:ptCount val="3"/>
                <c:pt idx="0">
                  <c:v>25</c:v>
                </c:pt>
                <c:pt idx="1">
                  <c:v>11.7</c:v>
                </c:pt>
                <c:pt idx="2">
                  <c:v>29.6</c:v>
                </c:pt>
              </c:numCache>
            </c:numRef>
          </c:val>
          <c:extLst>
            <c:ext xmlns:c16="http://schemas.microsoft.com/office/drawing/2014/chart" uri="{C3380CC4-5D6E-409C-BE32-E72D297353CC}">
              <c16:uniqueId val="{00000002-5E20-44AC-AA44-147D8A3C4D25}"/>
            </c:ext>
          </c:extLst>
        </c:ser>
        <c:dLbls>
          <c:showLegendKey val="0"/>
          <c:showVal val="0"/>
          <c:showCatName val="0"/>
          <c:showSerName val="0"/>
          <c:showPercent val="0"/>
          <c:showBubbleSize val="0"/>
        </c:dLbls>
        <c:gapWidth val="219"/>
        <c:overlap val="-27"/>
        <c:axId val="1669348223"/>
        <c:axId val="1669347263"/>
      </c:barChart>
      <c:catAx>
        <c:axId val="166934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669347263"/>
        <c:crosses val="autoZero"/>
        <c:auto val="1"/>
        <c:lblAlgn val="ctr"/>
        <c:lblOffset val="100"/>
        <c:noMultiLvlLbl val="0"/>
      </c:catAx>
      <c:valAx>
        <c:axId val="166934726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66934822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Entry>
      <c:layout>
        <c:manualLayout>
          <c:xMode val="edge"/>
          <c:yMode val="edge"/>
          <c:x val="0.16755472638449107"/>
          <c:y val="0.67411617279153824"/>
          <c:w val="0.78647696622913488"/>
          <c:h val="0.1975742861753133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8-12 kl. mokinių, gavusių PO paslaugas regioniniuose karjeros centruose, skaičius (vnt.)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0.12466337844588503"/>
          <c:y val="0.19295027717189625"/>
          <c:w val="0.8387487654817205"/>
          <c:h val="0.45253619329581674"/>
        </c:manualLayout>
      </c:layout>
      <c:barChart>
        <c:barDir val="col"/>
        <c:grouping val="clustered"/>
        <c:varyColors val="0"/>
        <c:ser>
          <c:idx val="0"/>
          <c:order val="0"/>
          <c:tx>
            <c:strRef>
              <c:f>RKC!$B$10</c:f>
              <c:strCache>
                <c:ptCount val="1"/>
                <c:pt idx="0">
                  <c:v>Individuali konsultacija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RKC!$A$11:$A$12</c:f>
              <c:strCache>
                <c:ptCount val="2"/>
                <c:pt idx="0">
                  <c:v>2022 m. </c:v>
                </c:pt>
                <c:pt idx="1">
                  <c:v>2023 m. </c:v>
                </c:pt>
              </c:strCache>
            </c:strRef>
          </c:cat>
          <c:val>
            <c:numRef>
              <c:f>RKC!$B$11:$B$12</c:f>
              <c:numCache>
                <c:formatCode>General</c:formatCode>
                <c:ptCount val="2"/>
                <c:pt idx="0">
                  <c:v>1366</c:v>
                </c:pt>
                <c:pt idx="1">
                  <c:v>2959</c:v>
                </c:pt>
              </c:numCache>
            </c:numRef>
          </c:val>
          <c:extLst>
            <c:ext xmlns:c16="http://schemas.microsoft.com/office/drawing/2014/chart" uri="{C3380CC4-5D6E-409C-BE32-E72D297353CC}">
              <c16:uniqueId val="{00000000-4B6F-493C-8C56-A62CEC29C571}"/>
            </c:ext>
          </c:extLst>
        </c:ser>
        <c:ser>
          <c:idx val="1"/>
          <c:order val="1"/>
          <c:tx>
            <c:strRef>
              <c:f>RKC!$C$10</c:f>
              <c:strCache>
                <c:ptCount val="1"/>
                <c:pt idx="0">
                  <c:v>Grupinė konsultacija</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RKC!$A$11:$A$12</c:f>
              <c:strCache>
                <c:ptCount val="2"/>
                <c:pt idx="0">
                  <c:v>2022 m. </c:v>
                </c:pt>
                <c:pt idx="1">
                  <c:v>2023 m. </c:v>
                </c:pt>
              </c:strCache>
            </c:strRef>
          </c:cat>
          <c:val>
            <c:numRef>
              <c:f>RKC!$C$11:$C$12</c:f>
              <c:numCache>
                <c:formatCode>#,##0</c:formatCode>
                <c:ptCount val="2"/>
                <c:pt idx="0">
                  <c:v>25199</c:v>
                </c:pt>
                <c:pt idx="1">
                  <c:v>38582</c:v>
                </c:pt>
              </c:numCache>
            </c:numRef>
          </c:val>
          <c:extLst>
            <c:ext xmlns:c16="http://schemas.microsoft.com/office/drawing/2014/chart" uri="{C3380CC4-5D6E-409C-BE32-E72D297353CC}">
              <c16:uniqueId val="{00000001-4B6F-493C-8C56-A62CEC29C571}"/>
            </c:ext>
          </c:extLst>
        </c:ser>
        <c:ser>
          <c:idx val="2"/>
          <c:order val="2"/>
          <c:tx>
            <c:strRef>
              <c:f>RKC!$D$10</c:f>
              <c:strCache>
                <c:ptCount val="1"/>
                <c:pt idx="0">
                  <c:v>Profesinio veiklinimo vizitai</c:v>
                </c:pt>
              </c:strCache>
            </c:strRef>
          </c:tx>
          <c:spPr>
            <a:solidFill>
              <a:schemeClr val="accent2">
                <a:lumMod val="75000"/>
              </a:schemeClr>
            </a:solidFill>
            <a:ln>
              <a:noFill/>
            </a:ln>
            <a:effectLst/>
          </c:spPr>
          <c:invertIfNegative val="0"/>
          <c:dLbls>
            <c:dLbl>
              <c:idx val="1"/>
              <c:layout>
                <c:manualLayout>
                  <c:x val="9.2167687859245912E-3"/>
                  <c:y val="-5.25567464012214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6F-493C-8C56-A62CEC29C57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RKC!$A$11:$A$12</c:f>
              <c:strCache>
                <c:ptCount val="2"/>
                <c:pt idx="0">
                  <c:v>2022 m. </c:v>
                </c:pt>
                <c:pt idx="1">
                  <c:v>2023 m. </c:v>
                </c:pt>
              </c:strCache>
            </c:strRef>
          </c:cat>
          <c:val>
            <c:numRef>
              <c:f>RKC!$D$11:$D$12</c:f>
              <c:numCache>
                <c:formatCode>#,##0</c:formatCode>
                <c:ptCount val="2"/>
                <c:pt idx="0" formatCode="General">
                  <c:v>4765</c:v>
                </c:pt>
                <c:pt idx="1">
                  <c:v>17892</c:v>
                </c:pt>
              </c:numCache>
            </c:numRef>
          </c:val>
          <c:extLst>
            <c:ext xmlns:c16="http://schemas.microsoft.com/office/drawing/2014/chart" uri="{C3380CC4-5D6E-409C-BE32-E72D297353CC}">
              <c16:uniqueId val="{00000002-4B6F-493C-8C56-A62CEC29C571}"/>
            </c:ext>
          </c:extLst>
        </c:ser>
        <c:dLbls>
          <c:showLegendKey val="0"/>
          <c:showVal val="0"/>
          <c:showCatName val="0"/>
          <c:showSerName val="0"/>
          <c:showPercent val="0"/>
          <c:showBubbleSize val="0"/>
        </c:dLbls>
        <c:gapWidth val="219"/>
        <c:axId val="1391580847"/>
        <c:axId val="1391582767"/>
      </c:barChart>
      <c:catAx>
        <c:axId val="139158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1582767"/>
        <c:crosses val="autoZero"/>
        <c:auto val="1"/>
        <c:lblAlgn val="ctr"/>
        <c:lblOffset val="100"/>
        <c:noMultiLvlLbl val="0"/>
      </c:catAx>
      <c:valAx>
        <c:axId val="139158276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1580847"/>
        <c:crosses val="autoZero"/>
        <c:crossBetween val="between"/>
      </c:valAx>
      <c:spPr>
        <a:noFill/>
        <a:ln>
          <a:noFill/>
        </a:ln>
        <a:effectLst/>
      </c:spPr>
    </c:plotArea>
    <c:legend>
      <c:legendPos val="b"/>
      <c:layout>
        <c:manualLayout>
          <c:xMode val="edge"/>
          <c:yMode val="edge"/>
          <c:x val="8.4196658761921707E-3"/>
          <c:y val="0.72335130839367345"/>
          <c:w val="0.98930146572125977"/>
          <c:h val="0.107021497000468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a:latin typeface="Arial" panose="020B0604020202020204" pitchFamily="34" charset="0"/>
                <a:cs typeface="Arial" panose="020B0604020202020204" pitchFamily="34" charset="0"/>
              </a:rPr>
              <a:t>Bendradarbiavimo sutarčių, pasirašytų tarp regioninių karjeros centrų ir švietimo įstaigų, skaičius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0288507878523893"/>
          <c:y val="0.32352612572517597"/>
          <c:w val="0.85573804099143114"/>
          <c:h val="0.43128568170465176"/>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RKC!$C$26:$D$26</c:f>
              <c:strCache>
                <c:ptCount val="2"/>
                <c:pt idx="0">
                  <c:v>2022 m. </c:v>
                </c:pt>
                <c:pt idx="1">
                  <c:v>2023 m. </c:v>
                </c:pt>
              </c:strCache>
            </c:strRef>
          </c:cat>
          <c:val>
            <c:numRef>
              <c:f>RKC!$C$27:$D$27</c:f>
              <c:numCache>
                <c:formatCode>General</c:formatCode>
                <c:ptCount val="2"/>
                <c:pt idx="0">
                  <c:v>403</c:v>
                </c:pt>
                <c:pt idx="1">
                  <c:v>201</c:v>
                </c:pt>
              </c:numCache>
            </c:numRef>
          </c:val>
          <c:extLst>
            <c:ext xmlns:c16="http://schemas.microsoft.com/office/drawing/2014/chart" uri="{C3380CC4-5D6E-409C-BE32-E72D297353CC}">
              <c16:uniqueId val="{00000000-2B89-40B3-9EB2-171BCCC0C47B}"/>
            </c:ext>
          </c:extLst>
        </c:ser>
        <c:dLbls>
          <c:showLegendKey val="0"/>
          <c:showVal val="0"/>
          <c:showCatName val="0"/>
          <c:showSerName val="0"/>
          <c:showPercent val="0"/>
          <c:showBubbleSize val="0"/>
        </c:dLbls>
        <c:gapWidth val="219"/>
        <c:overlap val="-27"/>
        <c:axId val="1243384208"/>
        <c:axId val="1243379888"/>
      </c:barChart>
      <c:catAx>
        <c:axId val="124338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243379888"/>
        <c:crosses val="autoZero"/>
        <c:auto val="1"/>
        <c:lblAlgn val="ctr"/>
        <c:lblOffset val="100"/>
        <c:noMultiLvlLbl val="0"/>
      </c:catAx>
      <c:valAx>
        <c:axId val="12433798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24338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dirty="0">
                <a:latin typeface="Arial" panose="020B0604020202020204" pitchFamily="34" charset="0"/>
                <a:cs typeface="Arial" panose="020B0604020202020204" pitchFamily="34" charset="0"/>
              </a:rPr>
              <a:t>Vidutinės vienam mokiniui tekusios PO lėšos (Eur/mokiniui) pagal institucijos tipą</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9214266721081177E-2"/>
          <c:y val="0.173059815628819"/>
          <c:w val="0.90174201989151326"/>
          <c:h val="0.48365002926307105"/>
        </c:manualLayout>
      </c:layout>
      <c:barChart>
        <c:barDir val="col"/>
        <c:grouping val="clustered"/>
        <c:varyColors val="0"/>
        <c:ser>
          <c:idx val="1"/>
          <c:order val="1"/>
          <c:tx>
            <c:strRef>
              <c:f>'PO lėšos'!$C$23</c:f>
              <c:strCache>
                <c:ptCount val="1"/>
                <c:pt idx="0">
                  <c:v>Bendrojo ugdymo mokyklos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lėšos'!$A$24:$A$26</c:f>
              <c:strCache>
                <c:ptCount val="3"/>
                <c:pt idx="0">
                  <c:v>2020-2021 m. m. </c:v>
                </c:pt>
                <c:pt idx="1">
                  <c:v>2021-2022 m. m.</c:v>
                </c:pt>
                <c:pt idx="2">
                  <c:v>2022-2023 m.m. </c:v>
                </c:pt>
              </c:strCache>
            </c:strRef>
          </c:cat>
          <c:val>
            <c:numRef>
              <c:f>'PO lėšos'!$C$24:$C$26</c:f>
              <c:numCache>
                <c:formatCode>General</c:formatCode>
                <c:ptCount val="3"/>
                <c:pt idx="0">
                  <c:v>1.37</c:v>
                </c:pt>
                <c:pt idx="1">
                  <c:v>1.95</c:v>
                </c:pt>
                <c:pt idx="2">
                  <c:v>2.5299999999999998</c:v>
                </c:pt>
              </c:numCache>
            </c:numRef>
          </c:val>
          <c:extLst>
            <c:ext xmlns:c16="http://schemas.microsoft.com/office/drawing/2014/chart" uri="{C3380CC4-5D6E-409C-BE32-E72D297353CC}">
              <c16:uniqueId val="{00000000-76BE-4B5C-B3C6-FA8DF277A064}"/>
            </c:ext>
          </c:extLst>
        </c:ser>
        <c:ser>
          <c:idx val="2"/>
          <c:order val="2"/>
          <c:tx>
            <c:strRef>
              <c:f>'PO lėšos'!$D$23</c:f>
              <c:strCache>
                <c:ptCount val="1"/>
                <c:pt idx="0">
                  <c:v>Profesinio mokymo įstaigos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lėšos'!$A$24:$A$26</c:f>
              <c:strCache>
                <c:ptCount val="3"/>
                <c:pt idx="0">
                  <c:v>2020-2021 m. m. </c:v>
                </c:pt>
                <c:pt idx="1">
                  <c:v>2021-2022 m. m.</c:v>
                </c:pt>
                <c:pt idx="2">
                  <c:v>2022-2023 m.m. </c:v>
                </c:pt>
              </c:strCache>
            </c:strRef>
          </c:cat>
          <c:val>
            <c:numRef>
              <c:f>'PO lėšos'!$D$24:$D$26</c:f>
              <c:numCache>
                <c:formatCode>General</c:formatCode>
                <c:ptCount val="3"/>
                <c:pt idx="0">
                  <c:v>0.87</c:v>
                </c:pt>
                <c:pt idx="1">
                  <c:v>0.54</c:v>
                </c:pt>
                <c:pt idx="2">
                  <c:v>1.65</c:v>
                </c:pt>
              </c:numCache>
            </c:numRef>
          </c:val>
          <c:extLst>
            <c:ext xmlns:c16="http://schemas.microsoft.com/office/drawing/2014/chart" uri="{C3380CC4-5D6E-409C-BE32-E72D297353CC}">
              <c16:uniqueId val="{00000001-76BE-4B5C-B3C6-FA8DF277A064}"/>
            </c:ext>
          </c:extLst>
        </c:ser>
        <c:dLbls>
          <c:showLegendKey val="0"/>
          <c:showVal val="0"/>
          <c:showCatName val="0"/>
          <c:showSerName val="0"/>
          <c:showPercent val="0"/>
          <c:showBubbleSize val="0"/>
        </c:dLbls>
        <c:gapWidth val="219"/>
        <c:overlap val="-27"/>
        <c:axId val="608114208"/>
        <c:axId val="608115648"/>
        <c:extLst>
          <c:ext xmlns:c15="http://schemas.microsoft.com/office/drawing/2012/chart" uri="{02D57815-91ED-43cb-92C2-25804820EDAC}">
            <c15:filteredBarSeries>
              <c15:ser>
                <c:idx val="0"/>
                <c:order val="0"/>
                <c:tx>
                  <c:strRef>
                    <c:extLst>
                      <c:ext uri="{02D57815-91ED-43cb-92C2-25804820EDAC}">
                        <c15:formulaRef>
                          <c15:sqref>'PO lėšos'!$B$23</c15:sqref>
                        </c15:formulaRef>
                      </c:ext>
                    </c:extLst>
                    <c:strCache>
                      <c:ptCount val="1"/>
                    </c:strCache>
                  </c:strRef>
                </c:tx>
                <c:spPr>
                  <a:solidFill>
                    <a:schemeClr val="accent1"/>
                  </a:solidFill>
                  <a:ln>
                    <a:noFill/>
                  </a:ln>
                  <a:effectLst/>
                </c:spPr>
                <c:invertIfNegative val="0"/>
                <c:cat>
                  <c:strRef>
                    <c:extLst>
                      <c:ext uri="{02D57815-91ED-43cb-92C2-25804820EDAC}">
                        <c15:formulaRef>
                          <c15:sqref>'PO lėšos'!$A$24:$A$26</c15:sqref>
                        </c15:formulaRef>
                      </c:ext>
                    </c:extLst>
                    <c:strCache>
                      <c:ptCount val="3"/>
                      <c:pt idx="0">
                        <c:v>2020-2021 m. m. </c:v>
                      </c:pt>
                      <c:pt idx="1">
                        <c:v>2021-2022 m. m.</c:v>
                      </c:pt>
                      <c:pt idx="2">
                        <c:v>2022-2023 m.m. </c:v>
                      </c:pt>
                    </c:strCache>
                  </c:strRef>
                </c:cat>
                <c:val>
                  <c:numRef>
                    <c:extLst>
                      <c:ext uri="{02D57815-91ED-43cb-92C2-25804820EDAC}">
                        <c15:formulaRef>
                          <c15:sqref>'PO lėšos'!$B$24:$B$26</c15:sqref>
                        </c15:formulaRef>
                      </c:ext>
                    </c:extLst>
                    <c:numCache>
                      <c:formatCode>General</c:formatCode>
                      <c:ptCount val="3"/>
                    </c:numCache>
                  </c:numRef>
                </c:val>
                <c:extLst>
                  <c:ext xmlns:c16="http://schemas.microsoft.com/office/drawing/2014/chart" uri="{C3380CC4-5D6E-409C-BE32-E72D297353CC}">
                    <c16:uniqueId val="{00000002-76BE-4B5C-B3C6-FA8DF277A064}"/>
                  </c:ext>
                </c:extLst>
              </c15:ser>
            </c15:filteredBarSeries>
          </c:ext>
        </c:extLst>
      </c:barChart>
      <c:catAx>
        <c:axId val="60811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15648"/>
        <c:crosses val="autoZero"/>
        <c:auto val="1"/>
        <c:lblAlgn val="ctr"/>
        <c:lblOffset val="100"/>
        <c:noMultiLvlLbl val="0"/>
      </c:catAx>
      <c:valAx>
        <c:axId val="608115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14208"/>
        <c:crosses val="autoZero"/>
        <c:crossBetween val="between"/>
      </c:valAx>
      <c:spPr>
        <a:noFill/>
        <a:ln>
          <a:noFill/>
        </a:ln>
        <a:effectLst/>
      </c:spPr>
    </c:plotArea>
    <c:legend>
      <c:legendPos val="b"/>
      <c:layout>
        <c:manualLayout>
          <c:xMode val="edge"/>
          <c:yMode val="edge"/>
          <c:x val="9.7526170007386725E-2"/>
          <c:y val="0.74358557756901988"/>
          <c:w val="0.89999981288946274"/>
          <c:h val="6.157040704969641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Mokinių pažintinei veiklai ir PO panaudotų klasės krepšelio lėšų suma (Eur)*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4980818895800521"/>
          <c:y val="0.14534561854011691"/>
          <c:w val="0.82055841036002353"/>
          <c:h val="0.43729190067927021"/>
        </c:manualLayout>
      </c:layout>
      <c:barChart>
        <c:barDir val="col"/>
        <c:grouping val="clustered"/>
        <c:varyColors val="0"/>
        <c:ser>
          <c:idx val="1"/>
          <c:order val="1"/>
          <c:tx>
            <c:strRef>
              <c:f>'PO lėšos'!$C$8</c:f>
              <c:strCache>
                <c:ptCount val="1"/>
                <c:pt idx="0">
                  <c:v>Bendrojo ugdymo mokyklos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lėšos'!$A$9:$A$11</c:f>
              <c:strCache>
                <c:ptCount val="3"/>
                <c:pt idx="0">
                  <c:v>2020-2021 m. m. </c:v>
                </c:pt>
                <c:pt idx="1">
                  <c:v>2021-2022 m. m.</c:v>
                </c:pt>
                <c:pt idx="2">
                  <c:v>2022-2023 m. m. </c:v>
                </c:pt>
              </c:strCache>
            </c:strRef>
          </c:cat>
          <c:val>
            <c:numRef>
              <c:f>'PO lėšos'!$C$9:$C$11</c:f>
              <c:numCache>
                <c:formatCode>#,##0.00</c:formatCode>
                <c:ptCount val="3"/>
                <c:pt idx="0">
                  <c:v>274150.3</c:v>
                </c:pt>
                <c:pt idx="1">
                  <c:v>409242.9</c:v>
                </c:pt>
                <c:pt idx="2">
                  <c:v>538150.9</c:v>
                </c:pt>
              </c:numCache>
            </c:numRef>
          </c:val>
          <c:extLst>
            <c:ext xmlns:c16="http://schemas.microsoft.com/office/drawing/2014/chart" uri="{C3380CC4-5D6E-409C-BE32-E72D297353CC}">
              <c16:uniqueId val="{00000000-5F63-43CB-93C7-FC3A9D245D1D}"/>
            </c:ext>
          </c:extLst>
        </c:ser>
        <c:ser>
          <c:idx val="2"/>
          <c:order val="2"/>
          <c:tx>
            <c:strRef>
              <c:f>'PO lėšos'!$D$8</c:f>
              <c:strCache>
                <c:ptCount val="1"/>
                <c:pt idx="0">
                  <c:v>Profesinio mokymo įstaigos</c:v>
                </c:pt>
              </c:strCache>
            </c:strRef>
          </c:tx>
          <c:spPr>
            <a:solidFill>
              <a:schemeClr val="accent2">
                <a:lumMod val="75000"/>
              </a:schemeClr>
            </a:solidFill>
            <a:ln>
              <a:noFill/>
            </a:ln>
            <a:effectLst/>
          </c:spPr>
          <c:invertIfNegative val="0"/>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2-5F63-43CB-93C7-FC3A9D245D1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lėšos'!$A$9:$A$11</c:f>
              <c:strCache>
                <c:ptCount val="3"/>
                <c:pt idx="0">
                  <c:v>2020-2021 m. m. </c:v>
                </c:pt>
                <c:pt idx="1">
                  <c:v>2021-2022 m. m.</c:v>
                </c:pt>
                <c:pt idx="2">
                  <c:v>2022-2023 m. m. </c:v>
                </c:pt>
              </c:strCache>
            </c:strRef>
          </c:cat>
          <c:val>
            <c:numRef>
              <c:f>'PO lėšos'!$D$9:$D$11</c:f>
              <c:numCache>
                <c:formatCode>#,##0.00</c:formatCode>
                <c:ptCount val="3"/>
                <c:pt idx="0">
                  <c:v>23380.400000000001</c:v>
                </c:pt>
                <c:pt idx="1">
                  <c:v>17809.7</c:v>
                </c:pt>
                <c:pt idx="2">
                  <c:v>54714.2</c:v>
                </c:pt>
              </c:numCache>
            </c:numRef>
          </c:val>
          <c:extLst>
            <c:ext xmlns:c16="http://schemas.microsoft.com/office/drawing/2014/chart" uri="{C3380CC4-5D6E-409C-BE32-E72D297353CC}">
              <c16:uniqueId val="{00000003-5F63-43CB-93C7-FC3A9D245D1D}"/>
            </c:ext>
          </c:extLst>
        </c:ser>
        <c:dLbls>
          <c:showLegendKey val="0"/>
          <c:showVal val="0"/>
          <c:showCatName val="0"/>
          <c:showSerName val="0"/>
          <c:showPercent val="0"/>
          <c:showBubbleSize val="0"/>
        </c:dLbls>
        <c:gapWidth val="219"/>
        <c:overlap val="-27"/>
        <c:axId val="523560976"/>
        <c:axId val="523557136"/>
        <c:extLst>
          <c:ext xmlns:c15="http://schemas.microsoft.com/office/drawing/2012/chart" uri="{02D57815-91ED-43cb-92C2-25804820EDAC}">
            <c15:filteredBarSeries>
              <c15:ser>
                <c:idx val="0"/>
                <c:order val="0"/>
                <c:tx>
                  <c:strRef>
                    <c:extLst>
                      <c:ext uri="{02D57815-91ED-43cb-92C2-25804820EDAC}">
                        <c15:formulaRef>
                          <c15:sqref>'PO lėšos'!$B$8</c15:sqref>
                        </c15:formulaRef>
                      </c:ext>
                    </c:extLst>
                    <c:strCache>
                      <c:ptCount val="1"/>
                    </c:strCache>
                  </c:strRef>
                </c:tx>
                <c:spPr>
                  <a:solidFill>
                    <a:schemeClr val="accent1"/>
                  </a:solidFill>
                  <a:ln>
                    <a:noFill/>
                  </a:ln>
                  <a:effectLst/>
                </c:spPr>
                <c:invertIfNegative val="0"/>
                <c:cat>
                  <c:strRef>
                    <c:extLst>
                      <c:ext uri="{02D57815-91ED-43cb-92C2-25804820EDAC}">
                        <c15:formulaRef>
                          <c15:sqref>'PO lėšos'!$A$9:$A$11</c15:sqref>
                        </c15:formulaRef>
                      </c:ext>
                    </c:extLst>
                    <c:strCache>
                      <c:ptCount val="3"/>
                      <c:pt idx="0">
                        <c:v>2020-2021 m. m. </c:v>
                      </c:pt>
                      <c:pt idx="1">
                        <c:v>2021-2022 m. m.</c:v>
                      </c:pt>
                      <c:pt idx="2">
                        <c:v>2022-2023 m. m. </c:v>
                      </c:pt>
                    </c:strCache>
                  </c:strRef>
                </c:cat>
                <c:val>
                  <c:numRef>
                    <c:extLst>
                      <c:ext uri="{02D57815-91ED-43cb-92C2-25804820EDAC}">
                        <c15:formulaRef>
                          <c15:sqref>'PO lėšos'!$B$9:$B$11</c15:sqref>
                        </c15:formulaRef>
                      </c:ext>
                    </c:extLst>
                    <c:numCache>
                      <c:formatCode>General</c:formatCode>
                      <c:ptCount val="3"/>
                    </c:numCache>
                  </c:numRef>
                </c:val>
                <c:extLst>
                  <c:ext xmlns:c16="http://schemas.microsoft.com/office/drawing/2014/chart" uri="{C3380CC4-5D6E-409C-BE32-E72D297353CC}">
                    <c16:uniqueId val="{00000004-5F63-43CB-93C7-FC3A9D245D1D}"/>
                  </c:ext>
                </c:extLst>
              </c15:ser>
            </c15:filteredBarSeries>
          </c:ext>
        </c:extLst>
      </c:barChart>
      <c:catAx>
        <c:axId val="52356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57136"/>
        <c:crosses val="autoZero"/>
        <c:auto val="1"/>
        <c:lblAlgn val="ctr"/>
        <c:lblOffset val="100"/>
        <c:noMultiLvlLbl val="0"/>
      </c:catAx>
      <c:valAx>
        <c:axId val="52355713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60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Entry>
      <c:layout>
        <c:manualLayout>
          <c:xMode val="edge"/>
          <c:yMode val="edge"/>
          <c:x val="2.8362439020630872E-2"/>
          <c:y val="0.67327090249043842"/>
          <c:w val="0.94032368656762533"/>
          <c:h val="7.043498373851933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Karjeros planus rengusių 5-12 kl. mokinių dalis (proc.)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6580927384076991E-2"/>
          <c:y val="0.23774957286329637"/>
          <c:w val="0.90286351706036749"/>
          <c:h val="0.43299089158661885"/>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'Mokinių karjeros planai'!$A$3:$A$5</c:f>
              <c:strCache>
                <c:ptCount val="3"/>
                <c:pt idx="0">
                  <c:v>2020-2021  m. m. </c:v>
                </c:pt>
                <c:pt idx="1">
                  <c:v>2021-2022 m. m. </c:v>
                </c:pt>
                <c:pt idx="2">
                  <c:v>2022-2023 m. m. </c:v>
                </c:pt>
              </c:strCache>
            </c:strRef>
          </c:cat>
          <c:val>
            <c:numRef>
              <c:f>'Mokinių karjeros planai'!$B$3:$B$5</c:f>
              <c:numCache>
                <c:formatCode>General</c:formatCode>
                <c:ptCount val="3"/>
              </c:numCache>
            </c:numRef>
          </c:val>
          <c:smooth val="0"/>
          <c:extLst>
            <c:ext xmlns:c16="http://schemas.microsoft.com/office/drawing/2014/chart" uri="{C3380CC4-5D6E-409C-BE32-E72D297353CC}">
              <c16:uniqueId val="{00000000-8766-46BF-BE38-7D83E7B4BFA0}"/>
            </c:ext>
          </c:extLst>
        </c:ser>
        <c:ser>
          <c:idx val="1"/>
          <c:order val="1"/>
          <c:spPr>
            <a:ln w="28575" cap="rnd">
              <a:solidFill>
                <a:schemeClr val="accent2"/>
              </a:solidFill>
              <a:round/>
            </a:ln>
            <a:effectLst/>
          </c:spPr>
          <c:marker>
            <c:symbol val="circle"/>
            <c:size val="5"/>
            <c:spPr>
              <a:solidFill>
                <a:schemeClr val="accent2">
                  <a:lumMod val="75000"/>
                </a:schemeClr>
              </a:solidFill>
              <a:ln w="9525">
                <a:solidFill>
                  <a:schemeClr val="accent2"/>
                </a:solidFill>
              </a:ln>
              <a:effectLst/>
            </c:spPr>
          </c:marker>
          <c:dLbls>
            <c:dLbl>
              <c:idx val="0"/>
              <c:layout>
                <c:manualLayout>
                  <c:x val="-3.3333333333333333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66-46BF-BE38-7D83E7B4BFA0}"/>
                </c:ext>
              </c:extLst>
            </c:dLbl>
            <c:dLbl>
              <c:idx val="1"/>
              <c:layout>
                <c:manualLayout>
                  <c:x val="-2.5000000000000001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66-46BF-BE38-7D83E7B4BF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'Mokinių karjeros planai'!$A$3:$A$5</c:f>
              <c:strCache>
                <c:ptCount val="3"/>
                <c:pt idx="0">
                  <c:v>2020-2021  m. m. </c:v>
                </c:pt>
                <c:pt idx="1">
                  <c:v>2021-2022 m. m. </c:v>
                </c:pt>
                <c:pt idx="2">
                  <c:v>2022-2023 m. m. </c:v>
                </c:pt>
              </c:strCache>
            </c:strRef>
          </c:cat>
          <c:val>
            <c:numRef>
              <c:f>'Mokinių karjeros planai'!$C$3:$C$5</c:f>
              <c:numCache>
                <c:formatCode>General</c:formatCode>
                <c:ptCount val="3"/>
                <c:pt idx="0">
                  <c:v>27</c:v>
                </c:pt>
                <c:pt idx="1">
                  <c:v>27</c:v>
                </c:pt>
                <c:pt idx="2">
                  <c:v>39</c:v>
                </c:pt>
              </c:numCache>
            </c:numRef>
          </c:val>
          <c:smooth val="0"/>
          <c:extLst>
            <c:ext xmlns:c16="http://schemas.microsoft.com/office/drawing/2014/chart" uri="{C3380CC4-5D6E-409C-BE32-E72D297353CC}">
              <c16:uniqueId val="{00000003-8766-46BF-BE38-7D83E7B4BFA0}"/>
            </c:ext>
          </c:extLst>
        </c:ser>
        <c:dLbls>
          <c:showLegendKey val="0"/>
          <c:showVal val="0"/>
          <c:showCatName val="0"/>
          <c:showSerName val="0"/>
          <c:showPercent val="0"/>
          <c:showBubbleSize val="0"/>
        </c:dLbls>
        <c:marker val="1"/>
        <c:smooth val="0"/>
        <c:axId val="523558576"/>
        <c:axId val="523555216"/>
      </c:lineChart>
      <c:catAx>
        <c:axId val="52355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55216"/>
        <c:crosses val="autoZero"/>
        <c:auto val="1"/>
        <c:lblAlgn val="ctr"/>
        <c:lblOffset val="100"/>
        <c:noMultiLvlLbl val="0"/>
      </c:catAx>
      <c:valAx>
        <c:axId val="5235552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58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Karjeros planus rengusių 5-12 kl. mokinių dalis (proc.) pagal institucijos tipą</a:t>
            </a:r>
          </a:p>
        </c:rich>
      </c:tx>
      <c:layout>
        <c:manualLayout>
          <c:xMode val="edge"/>
          <c:yMode val="edge"/>
          <c:x val="0.13408223580848028"/>
          <c:y val="5.82240462445633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7321892802299526E-2"/>
          <c:y val="0.28570241495120152"/>
          <c:w val="0.87981109570701765"/>
          <c:h val="0.33314297814277327"/>
        </c:manualLayout>
      </c:layout>
      <c:barChart>
        <c:barDir val="col"/>
        <c:grouping val="clustered"/>
        <c:varyColors val="0"/>
        <c:ser>
          <c:idx val="1"/>
          <c:order val="1"/>
          <c:tx>
            <c:strRef>
              <c:f>'Mokinių karjeros planai'!$C$18</c:f>
              <c:strCache>
                <c:ptCount val="1"/>
                <c:pt idx="0">
                  <c:v>Bendrojo ugdymo mokyklos</c:v>
                </c:pt>
              </c:strCache>
            </c:strRef>
          </c:tx>
          <c:spPr>
            <a:solidFill>
              <a:schemeClr val="accent2">
                <a:lumMod val="40000"/>
                <a:lumOff val="60000"/>
              </a:schemeClr>
            </a:solidFill>
            <a:ln>
              <a:noFill/>
            </a:ln>
            <a:effectLst/>
          </c:spPr>
          <c:invertIfNegative val="0"/>
          <c:dLbls>
            <c:dLbl>
              <c:idx val="0"/>
              <c:tx>
                <c:rich>
                  <a:bodyPr/>
                  <a:lstStyle/>
                  <a:p>
                    <a:r>
                      <a:rPr lang="en-US"/>
                      <a:t>29,6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2B2-44B0-AC59-0AE6F00B8ED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'Mokinių karjeros planai'!$A$19:$A$21</c:f>
              <c:strCache>
                <c:ptCount val="3"/>
                <c:pt idx="0">
                  <c:v>2020-2021 m. m.</c:v>
                </c:pt>
                <c:pt idx="1">
                  <c:v>2021-2022 m. m. </c:v>
                </c:pt>
                <c:pt idx="2">
                  <c:v>2022-2023 m. m. </c:v>
                </c:pt>
              </c:strCache>
            </c:strRef>
          </c:cat>
          <c:val>
            <c:numRef>
              <c:f>'Mokinių karjeros planai'!$C$19:$C$21</c:f>
              <c:numCache>
                <c:formatCode>General</c:formatCode>
                <c:ptCount val="3"/>
                <c:pt idx="0">
                  <c:v>29.56</c:v>
                </c:pt>
                <c:pt idx="1">
                  <c:v>29</c:v>
                </c:pt>
                <c:pt idx="2">
                  <c:v>42.5</c:v>
                </c:pt>
              </c:numCache>
            </c:numRef>
          </c:val>
          <c:extLst>
            <c:ext xmlns:c16="http://schemas.microsoft.com/office/drawing/2014/chart" uri="{C3380CC4-5D6E-409C-BE32-E72D297353CC}">
              <c16:uniqueId val="{00000000-9075-4BFE-B4AC-7D2CA0E1BA6C}"/>
            </c:ext>
          </c:extLst>
        </c:ser>
        <c:ser>
          <c:idx val="2"/>
          <c:order val="2"/>
          <c:tx>
            <c:strRef>
              <c:f>'Mokinių karjeros planai'!$D$18</c:f>
              <c:strCache>
                <c:ptCount val="1"/>
                <c:pt idx="0">
                  <c:v>Profesinio mokymo įstaigos</c:v>
                </c:pt>
              </c:strCache>
            </c:strRef>
          </c:tx>
          <c:spPr>
            <a:solidFill>
              <a:schemeClr val="accent2">
                <a:lumMod val="75000"/>
              </a:schemeClr>
            </a:solidFill>
            <a:ln>
              <a:noFill/>
            </a:ln>
            <a:effectLst/>
          </c:spPr>
          <c:invertIfNegative val="0"/>
          <c:dLbls>
            <c:dLbl>
              <c:idx val="0"/>
              <c:tx>
                <c:rich>
                  <a:bodyPr/>
                  <a:lstStyle/>
                  <a:p>
                    <a:r>
                      <a:rPr lang="en-US"/>
                      <a:t>10,9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2B2-44B0-AC59-0AE6F00B8ED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'Mokinių karjeros planai'!$A$19:$A$21</c:f>
              <c:strCache>
                <c:ptCount val="3"/>
                <c:pt idx="0">
                  <c:v>2020-2021 m. m.</c:v>
                </c:pt>
                <c:pt idx="1">
                  <c:v>2021-2022 m. m. </c:v>
                </c:pt>
                <c:pt idx="2">
                  <c:v>2022-2023 m. m. </c:v>
                </c:pt>
              </c:strCache>
            </c:strRef>
          </c:cat>
          <c:val>
            <c:numRef>
              <c:f>'Mokinių karjeros planai'!$D$19:$D$21</c:f>
              <c:numCache>
                <c:formatCode>General</c:formatCode>
                <c:ptCount val="3"/>
                <c:pt idx="0">
                  <c:v>10.93</c:v>
                </c:pt>
                <c:pt idx="1">
                  <c:v>11</c:v>
                </c:pt>
                <c:pt idx="2">
                  <c:v>18</c:v>
                </c:pt>
              </c:numCache>
            </c:numRef>
          </c:val>
          <c:extLst>
            <c:ext xmlns:c16="http://schemas.microsoft.com/office/drawing/2014/chart" uri="{C3380CC4-5D6E-409C-BE32-E72D297353CC}">
              <c16:uniqueId val="{00000001-9075-4BFE-B4AC-7D2CA0E1BA6C}"/>
            </c:ext>
          </c:extLst>
        </c:ser>
        <c:dLbls>
          <c:showLegendKey val="0"/>
          <c:showVal val="0"/>
          <c:showCatName val="0"/>
          <c:showSerName val="0"/>
          <c:showPercent val="0"/>
          <c:showBubbleSize val="0"/>
        </c:dLbls>
        <c:gapWidth val="150"/>
        <c:axId val="228130944"/>
        <c:axId val="228131424"/>
        <c:extLst>
          <c:ext xmlns:c15="http://schemas.microsoft.com/office/drawing/2012/chart" uri="{02D57815-91ED-43cb-92C2-25804820EDAC}">
            <c15:filteredBarSeries>
              <c15:ser>
                <c:idx val="0"/>
                <c:order val="0"/>
                <c:tx>
                  <c:strRef>
                    <c:extLst>
                      <c:ext uri="{02D57815-91ED-43cb-92C2-25804820EDAC}">
                        <c15:formulaRef>
                          <c15:sqref>'Mokinių karjeros planai'!$B$18</c15:sqref>
                        </c15:formulaRef>
                      </c:ext>
                    </c:extLst>
                    <c:strCache>
                      <c:ptCount val="1"/>
                    </c:strCache>
                  </c:strRef>
                </c:tx>
                <c:spPr>
                  <a:solidFill>
                    <a:schemeClr val="accent1"/>
                  </a:solidFill>
                  <a:ln>
                    <a:noFill/>
                  </a:ln>
                  <a:effectLst/>
                </c:spPr>
                <c:invertIfNegative val="0"/>
                <c:cat>
                  <c:strRef>
                    <c:extLst>
                      <c:ext uri="{02D57815-91ED-43cb-92C2-25804820EDAC}">
                        <c15:formulaRef>
                          <c15:sqref>'Mokinių karjeros planai'!$A$19:$A$21</c15:sqref>
                        </c15:formulaRef>
                      </c:ext>
                    </c:extLst>
                    <c:strCache>
                      <c:ptCount val="3"/>
                      <c:pt idx="0">
                        <c:v>2020-2021 m. m.</c:v>
                      </c:pt>
                      <c:pt idx="1">
                        <c:v>2021-2022 m. m. </c:v>
                      </c:pt>
                      <c:pt idx="2">
                        <c:v>2022-2023 m. m. </c:v>
                      </c:pt>
                    </c:strCache>
                  </c:strRef>
                </c:cat>
                <c:val>
                  <c:numRef>
                    <c:extLst>
                      <c:ext uri="{02D57815-91ED-43cb-92C2-25804820EDAC}">
                        <c15:formulaRef>
                          <c15:sqref>'Mokinių karjeros planai'!$B$19:$B$21</c15:sqref>
                        </c15:formulaRef>
                      </c:ext>
                    </c:extLst>
                    <c:numCache>
                      <c:formatCode>General</c:formatCode>
                      <c:ptCount val="3"/>
                    </c:numCache>
                  </c:numRef>
                </c:val>
                <c:extLst>
                  <c:ext xmlns:c16="http://schemas.microsoft.com/office/drawing/2014/chart" uri="{C3380CC4-5D6E-409C-BE32-E72D297353CC}">
                    <c16:uniqueId val="{00000002-9075-4BFE-B4AC-7D2CA0E1BA6C}"/>
                  </c:ext>
                </c:extLst>
              </c15:ser>
            </c15:filteredBarSeries>
          </c:ext>
        </c:extLst>
      </c:barChart>
      <c:catAx>
        <c:axId val="22813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28131424"/>
        <c:crosses val="autoZero"/>
        <c:auto val="1"/>
        <c:lblAlgn val="ctr"/>
        <c:lblOffset val="100"/>
        <c:noMultiLvlLbl val="0"/>
      </c:catAx>
      <c:valAx>
        <c:axId val="2281314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28130944"/>
        <c:crosses val="autoZero"/>
        <c:crossBetween val="between"/>
      </c:valAx>
      <c:spPr>
        <a:noFill/>
        <a:ln>
          <a:noFill/>
        </a:ln>
        <a:effectLst/>
      </c:spPr>
    </c:plotArea>
    <c:legend>
      <c:legendPos val="b"/>
      <c:layout>
        <c:manualLayout>
          <c:xMode val="edge"/>
          <c:yMode val="edge"/>
          <c:x val="4.2311471370560162E-2"/>
          <c:y val="0.7800428188737506"/>
          <c:w val="0.89999981838145182"/>
          <c:h val="7.03411056877957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a:latin typeface="Arial" panose="020B0604020202020204" pitchFamily="34" charset="0"/>
                <a:cs typeface="Arial" panose="020B0604020202020204" pitchFamily="34" charset="0"/>
              </a:rPr>
              <a:t>Mokinių, po 10 kl. netęsiančių mokslo bendrojo ugdymo mokykloje arba profesinio mokymo įstaigoje, dalis (proc.)</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5.5997658571728753E-2"/>
          <c:y val="0.19538141628808661"/>
          <c:w val="0.91779260348812775"/>
          <c:h val="0.44821604755114464"/>
        </c:manualLayout>
      </c:layout>
      <c:barChart>
        <c:barDir val="col"/>
        <c:grouping val="clustered"/>
        <c:varyColors val="0"/>
        <c:ser>
          <c:idx val="0"/>
          <c:order val="0"/>
          <c:tx>
            <c:strRef>
              <c:f>'Iškritę iš sistemos asmenys'!$B$60</c:f>
              <c:strCache>
                <c:ptCount val="1"/>
                <c:pt idx="0">
                  <c:v>Bendrojo ugdymo mokyklos</c:v>
                </c:pt>
              </c:strCache>
            </c:strRef>
          </c:tx>
          <c:spPr>
            <a:solidFill>
              <a:schemeClr val="accent2">
                <a:lumMod val="40000"/>
                <a:lumOff val="60000"/>
              </a:schemeClr>
            </a:solidFill>
            <a:ln>
              <a:noFill/>
            </a:ln>
            <a:effectLst/>
          </c:spPr>
          <c:invertIfNegative val="0"/>
          <c:dLbls>
            <c:dLbl>
              <c:idx val="0"/>
              <c:tx>
                <c:rich>
                  <a:bodyPr/>
                  <a:lstStyle/>
                  <a:p>
                    <a:r>
                      <a:rPr lang="en-US"/>
                      <a:t>1,6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B85-4F13-8A25-000A12232583}"/>
                </c:ext>
              </c:extLst>
            </c:dLbl>
            <c:dLbl>
              <c:idx val="1"/>
              <c:tx>
                <c:rich>
                  <a:bodyPr/>
                  <a:lstStyle/>
                  <a:p>
                    <a:r>
                      <a:rPr lang="en-US"/>
                      <a:t>1,9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B85-4F13-8A25-000A12232583}"/>
                </c:ext>
              </c:extLst>
            </c:dLbl>
            <c:dLbl>
              <c:idx val="2"/>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B85-4F13-8A25-000A1223258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'Iškritę iš sistemos asmenys'!$A$61:$A$63</c:f>
              <c:strCache>
                <c:ptCount val="3"/>
                <c:pt idx="0">
                  <c:v>2020-2021 m. m.</c:v>
                </c:pt>
                <c:pt idx="1">
                  <c:v>2021-2022 m. m.</c:v>
                </c:pt>
                <c:pt idx="2">
                  <c:v>2022-2023 m. m. </c:v>
                </c:pt>
              </c:strCache>
            </c:strRef>
          </c:cat>
          <c:val>
            <c:numRef>
              <c:f>'Iškritę iš sistemos asmenys'!$B$61:$B$63</c:f>
              <c:numCache>
                <c:formatCode>General</c:formatCode>
                <c:ptCount val="3"/>
                <c:pt idx="0">
                  <c:v>1.57</c:v>
                </c:pt>
                <c:pt idx="1">
                  <c:v>1.85</c:v>
                </c:pt>
                <c:pt idx="2">
                  <c:v>1.32</c:v>
                </c:pt>
              </c:numCache>
            </c:numRef>
          </c:val>
          <c:extLst>
            <c:ext xmlns:c16="http://schemas.microsoft.com/office/drawing/2014/chart" uri="{C3380CC4-5D6E-409C-BE32-E72D297353CC}">
              <c16:uniqueId val="{00000000-CB85-4F13-8A25-000A12232583}"/>
            </c:ext>
          </c:extLst>
        </c:ser>
        <c:ser>
          <c:idx val="2"/>
          <c:order val="2"/>
          <c:tx>
            <c:strRef>
              <c:f>'Iškritę iš sistemos asmenys'!$D$60</c:f>
              <c:strCache>
                <c:ptCount val="1"/>
                <c:pt idx="0">
                  <c:v>Profesinio mokymo įstaigos</c:v>
                </c:pt>
              </c:strCache>
            </c:strRef>
          </c:tx>
          <c:spPr>
            <a:solidFill>
              <a:schemeClr val="accent2">
                <a:lumMod val="75000"/>
              </a:schemeClr>
            </a:solidFill>
            <a:ln>
              <a:noFill/>
            </a:ln>
            <a:effectLst/>
          </c:spPr>
          <c:invertIfNegative val="0"/>
          <c:dLbls>
            <c:dLbl>
              <c:idx val="0"/>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B85-4F13-8A25-000A12232583}"/>
                </c:ext>
              </c:extLst>
            </c:dLbl>
            <c:dLbl>
              <c:idx val="1"/>
              <c:tx>
                <c:rich>
                  <a:bodyPr/>
                  <a:lstStyle/>
                  <a:p>
                    <a:r>
                      <a:rPr lang="en-US"/>
                      <a:t>4,9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B85-4F13-8A25-000A12232583}"/>
                </c:ext>
              </c:extLst>
            </c:dLbl>
            <c:dLbl>
              <c:idx val="2"/>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B85-4F13-8A25-000A1223258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'Iškritę iš sistemos asmenys'!$A$61:$A$63</c:f>
              <c:strCache>
                <c:ptCount val="3"/>
                <c:pt idx="0">
                  <c:v>2020-2021 m. m.</c:v>
                </c:pt>
                <c:pt idx="1">
                  <c:v>2021-2022 m. m.</c:v>
                </c:pt>
                <c:pt idx="2">
                  <c:v>2022-2023 m. m. </c:v>
                </c:pt>
              </c:strCache>
            </c:strRef>
          </c:cat>
          <c:val>
            <c:numRef>
              <c:f>'Iškritę iš sistemos asmenys'!$D$61:$D$63</c:f>
              <c:numCache>
                <c:formatCode>General</c:formatCode>
                <c:ptCount val="3"/>
                <c:pt idx="0">
                  <c:v>4.04</c:v>
                </c:pt>
                <c:pt idx="1">
                  <c:v>4.8600000000000003</c:v>
                </c:pt>
                <c:pt idx="2">
                  <c:v>4.03</c:v>
                </c:pt>
              </c:numCache>
            </c:numRef>
          </c:val>
          <c:extLst>
            <c:ext xmlns:c16="http://schemas.microsoft.com/office/drawing/2014/chart" uri="{C3380CC4-5D6E-409C-BE32-E72D297353CC}">
              <c16:uniqueId val="{00000001-CB85-4F13-8A25-000A12232583}"/>
            </c:ext>
          </c:extLst>
        </c:ser>
        <c:dLbls>
          <c:showLegendKey val="0"/>
          <c:showVal val="0"/>
          <c:showCatName val="0"/>
          <c:showSerName val="0"/>
          <c:showPercent val="0"/>
          <c:showBubbleSize val="0"/>
        </c:dLbls>
        <c:gapWidth val="219"/>
        <c:overlap val="-27"/>
        <c:axId val="433725696"/>
        <c:axId val="433730976"/>
        <c:extLst>
          <c:ext xmlns:c15="http://schemas.microsoft.com/office/drawing/2012/chart" uri="{02D57815-91ED-43cb-92C2-25804820EDAC}">
            <c15:filteredBarSeries>
              <c15:ser>
                <c:idx val="1"/>
                <c:order val="1"/>
                <c:tx>
                  <c:strRef>
                    <c:extLst>
                      <c:ext uri="{02D57815-91ED-43cb-92C2-25804820EDAC}">
                        <c15:formulaRef>
                          <c15:sqref>'Iškritę iš sistemos asmenys'!$C$60</c15:sqref>
                        </c15:formulaRef>
                      </c:ext>
                    </c:extLst>
                    <c:strCache>
                      <c:ptCount val="1"/>
                    </c:strCache>
                  </c:strRef>
                </c:tx>
                <c:spPr>
                  <a:solidFill>
                    <a:schemeClr val="accent2"/>
                  </a:solidFill>
                  <a:ln>
                    <a:noFill/>
                  </a:ln>
                  <a:effectLst/>
                </c:spPr>
                <c:invertIfNegative val="0"/>
                <c:cat>
                  <c:strRef>
                    <c:extLst>
                      <c:ext uri="{02D57815-91ED-43cb-92C2-25804820EDAC}">
                        <c15:formulaRef>
                          <c15:sqref>'Iškritę iš sistemos asmenys'!$A$61:$A$63</c15:sqref>
                        </c15:formulaRef>
                      </c:ext>
                    </c:extLst>
                    <c:strCache>
                      <c:ptCount val="3"/>
                      <c:pt idx="0">
                        <c:v>2020-2021 m. m.</c:v>
                      </c:pt>
                      <c:pt idx="1">
                        <c:v>2021-2022 m. m.</c:v>
                      </c:pt>
                      <c:pt idx="2">
                        <c:v>2022-2023 m. m. </c:v>
                      </c:pt>
                    </c:strCache>
                  </c:strRef>
                </c:cat>
                <c:val>
                  <c:numRef>
                    <c:extLst>
                      <c:ext uri="{02D57815-91ED-43cb-92C2-25804820EDAC}">
                        <c15:formulaRef>
                          <c15:sqref>'Iškritę iš sistemos asmenys'!$C$61:$C$63</c15:sqref>
                        </c15:formulaRef>
                      </c:ext>
                    </c:extLst>
                    <c:numCache>
                      <c:formatCode>General</c:formatCode>
                      <c:ptCount val="3"/>
                    </c:numCache>
                  </c:numRef>
                </c:val>
                <c:extLst>
                  <c:ext xmlns:c16="http://schemas.microsoft.com/office/drawing/2014/chart" uri="{C3380CC4-5D6E-409C-BE32-E72D297353CC}">
                    <c16:uniqueId val="{00000002-CB85-4F13-8A25-000A12232583}"/>
                  </c:ext>
                </c:extLst>
              </c15:ser>
            </c15:filteredBarSeries>
          </c:ext>
        </c:extLst>
      </c:barChart>
      <c:catAx>
        <c:axId val="43372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433730976"/>
        <c:crosses val="autoZero"/>
        <c:auto val="1"/>
        <c:lblAlgn val="ctr"/>
        <c:lblOffset val="100"/>
        <c:noMultiLvlLbl val="0"/>
      </c:catAx>
      <c:valAx>
        <c:axId val="4337309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433725696"/>
        <c:crosses val="autoZero"/>
        <c:crossBetween val="between"/>
      </c:valAx>
      <c:spPr>
        <a:noFill/>
        <a:ln>
          <a:noFill/>
        </a:ln>
        <a:effectLst/>
      </c:spPr>
    </c:plotArea>
    <c:legend>
      <c:legendPos val="b"/>
      <c:layout>
        <c:manualLayout>
          <c:xMode val="edge"/>
          <c:yMode val="edge"/>
          <c:x val="6.1913517245519765E-2"/>
          <c:y val="0.72585704727550682"/>
          <c:w val="0.9"/>
          <c:h val="9.9880478913702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a:latin typeface="Arial" panose="020B0604020202020204" pitchFamily="34" charset="0"/>
                <a:cs typeface="Arial" panose="020B0604020202020204" pitchFamily="34" charset="0"/>
              </a:rPr>
              <a:t>Mokinių, po 12 kl. netęsiančių mokslo profesinio mokymo įstaigoje, kolegijoje arba universitete, dalis (proc.)</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6.6580927384076991E-2"/>
          <c:y val="0.28715368521776957"/>
          <c:w val="0.90286351706036749"/>
          <c:h val="0.43994748944374618"/>
        </c:manualLayout>
      </c:layout>
      <c:barChart>
        <c:barDir val="col"/>
        <c:grouping val="clustered"/>
        <c:varyColors val="0"/>
        <c:ser>
          <c:idx val="0"/>
          <c:order val="0"/>
          <c:spPr>
            <a:solidFill>
              <a:schemeClr val="accent2">
                <a:lumMod val="40000"/>
                <a:lumOff val="60000"/>
              </a:schemeClr>
            </a:solidFill>
            <a:ln>
              <a:solidFill>
                <a:schemeClr val="accent2">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'Iškritę iš sistemos asmenys'!$A$78:$A$80</c:f>
              <c:strCache>
                <c:ptCount val="3"/>
                <c:pt idx="0">
                  <c:v>2020-2021 m. m. </c:v>
                </c:pt>
                <c:pt idx="1">
                  <c:v>2021-2022 m. m. </c:v>
                </c:pt>
                <c:pt idx="2">
                  <c:v>2022-2023 m. m.</c:v>
                </c:pt>
              </c:strCache>
            </c:strRef>
          </c:cat>
          <c:val>
            <c:numRef>
              <c:f>'Iškritę iš sistemos asmenys'!$B$78:$B$80</c:f>
              <c:numCache>
                <c:formatCode>General</c:formatCode>
                <c:ptCount val="3"/>
                <c:pt idx="0">
                  <c:v>10.6</c:v>
                </c:pt>
                <c:pt idx="1">
                  <c:v>13.9</c:v>
                </c:pt>
                <c:pt idx="2">
                  <c:v>12.2</c:v>
                </c:pt>
              </c:numCache>
            </c:numRef>
          </c:val>
          <c:extLst>
            <c:ext xmlns:c16="http://schemas.microsoft.com/office/drawing/2014/chart" uri="{C3380CC4-5D6E-409C-BE32-E72D297353CC}">
              <c16:uniqueId val="{00000000-8383-4688-B31F-86C6D3E0BFE9}"/>
            </c:ext>
          </c:extLst>
        </c:ser>
        <c:dLbls>
          <c:showLegendKey val="0"/>
          <c:showVal val="0"/>
          <c:showCatName val="0"/>
          <c:showSerName val="0"/>
          <c:showPercent val="0"/>
          <c:showBubbleSize val="0"/>
        </c:dLbls>
        <c:gapWidth val="219"/>
        <c:overlap val="-27"/>
        <c:axId val="139817552"/>
        <c:axId val="139818032"/>
      </c:barChart>
      <c:catAx>
        <c:axId val="13981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818032"/>
        <c:crosses val="autoZero"/>
        <c:auto val="1"/>
        <c:lblAlgn val="ctr"/>
        <c:lblOffset val="100"/>
        <c:noMultiLvlLbl val="0"/>
      </c:catAx>
      <c:valAx>
        <c:axId val="1398180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81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Niekur nedirbančių ir nesimokančių 15-24 m. asmenų dalis (proc.) ES šalyse 2023 m.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4.4074321373098913E-2"/>
          <c:y val="0.10325697849011764"/>
          <c:w val="0.9398597607523772"/>
          <c:h val="0.40631412500168446"/>
        </c:manualLayout>
      </c:layout>
      <c:barChart>
        <c:barDir val="col"/>
        <c:grouping val="clustered"/>
        <c:varyColors val="0"/>
        <c:ser>
          <c:idx val="0"/>
          <c:order val="0"/>
          <c:spPr>
            <a:solidFill>
              <a:schemeClr val="accent2">
                <a:lumMod val="40000"/>
                <a:lumOff val="60000"/>
              </a:schemeClr>
            </a:solidFill>
            <a:ln>
              <a:noFill/>
            </a:ln>
            <a:effectLst/>
          </c:spPr>
          <c:invertIfNegative val="0"/>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1-6DB0-4AC2-B534-98D84AAEB3B4}"/>
              </c:ext>
            </c:extLst>
          </c:dPt>
          <c:dPt>
            <c:idx val="14"/>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6DB0-4AC2-B534-98D84AAEB3B4}"/>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B0-4AC2-B534-98D84AAEB3B4}"/>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B0-4AC2-B534-98D84AAEB3B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NEET!$B$145:$AI$145</c:f>
              <c:strCache>
                <c:ptCount val="34"/>
                <c:pt idx="0">
                  <c:v>Turkija</c:v>
                </c:pt>
                <c:pt idx="1">
                  <c:v>Rumunija</c:v>
                </c:pt>
                <c:pt idx="2">
                  <c:v>Bosnija ir Hercogovina</c:v>
                </c:pt>
                <c:pt idx="3">
                  <c:v>Lietuva</c:v>
                </c:pt>
                <c:pt idx="4">
                  <c:v>Italija</c:v>
                </c:pt>
                <c:pt idx="5">
                  <c:v>Serbija</c:v>
                </c:pt>
                <c:pt idx="6">
                  <c:v>Kipras</c:v>
                </c:pt>
                <c:pt idx="7">
                  <c:v>Graikija</c:v>
                </c:pt>
                <c:pt idx="8">
                  <c:v>Bulgarija</c:v>
                </c:pt>
                <c:pt idx="9">
                  <c:v>Prancūzija</c:v>
                </c:pt>
                <c:pt idx="10">
                  <c:v>Ispanija</c:v>
                </c:pt>
                <c:pt idx="11">
                  <c:v>Vengrija</c:v>
                </c:pt>
                <c:pt idx="12">
                  <c:v>Kroatija</c:v>
                </c:pt>
                <c:pt idx="13">
                  <c:v>Estija</c:v>
                </c:pt>
                <c:pt idx="14">
                  <c:v>ES vidurkis</c:v>
                </c:pt>
                <c:pt idx="15">
                  <c:v>Slovakija</c:v>
                </c:pt>
                <c:pt idx="16">
                  <c:v>Liuksemburgas</c:v>
                </c:pt>
                <c:pt idx="17">
                  <c:v>Austrija</c:v>
                </c:pt>
                <c:pt idx="18">
                  <c:v>Malta</c:v>
                </c:pt>
                <c:pt idx="19">
                  <c:v>Portugalija</c:v>
                </c:pt>
                <c:pt idx="20">
                  <c:v>Suomija</c:v>
                </c:pt>
                <c:pt idx="21">
                  <c:v>Šveicarija</c:v>
                </c:pt>
                <c:pt idx="22">
                  <c:v>Vokietija</c:v>
                </c:pt>
                <c:pt idx="23">
                  <c:v>Slovėnija</c:v>
                </c:pt>
                <c:pt idx="24">
                  <c:v>Latvija</c:v>
                </c:pt>
                <c:pt idx="25">
                  <c:v>Danija</c:v>
                </c:pt>
                <c:pt idx="26">
                  <c:v>Lenkija</c:v>
                </c:pt>
                <c:pt idx="27">
                  <c:v>Belgija</c:v>
                </c:pt>
                <c:pt idx="28">
                  <c:v>Airija</c:v>
                </c:pt>
                <c:pt idx="29">
                  <c:v>Čekija</c:v>
                </c:pt>
                <c:pt idx="30">
                  <c:v>Norvegija</c:v>
                </c:pt>
                <c:pt idx="31">
                  <c:v>Švedija</c:v>
                </c:pt>
                <c:pt idx="32">
                  <c:v>Islandija</c:v>
                </c:pt>
                <c:pt idx="33">
                  <c:v>Nyderlandai</c:v>
                </c:pt>
              </c:strCache>
            </c:strRef>
          </c:cat>
          <c:val>
            <c:numRef>
              <c:f>NEET!$B$146:$AI$146</c:f>
              <c:numCache>
                <c:formatCode>General</c:formatCode>
                <c:ptCount val="34"/>
                <c:pt idx="0">
                  <c:v>22.4</c:v>
                </c:pt>
                <c:pt idx="1">
                  <c:v>16.5</c:v>
                </c:pt>
                <c:pt idx="2">
                  <c:v>16.5</c:v>
                </c:pt>
                <c:pt idx="3">
                  <c:v>13.5</c:v>
                </c:pt>
                <c:pt idx="4">
                  <c:v>12.7</c:v>
                </c:pt>
                <c:pt idx="5">
                  <c:v>12.4</c:v>
                </c:pt>
                <c:pt idx="6">
                  <c:v>11.9</c:v>
                </c:pt>
                <c:pt idx="7">
                  <c:v>11.6</c:v>
                </c:pt>
                <c:pt idx="8">
                  <c:v>11.4</c:v>
                </c:pt>
                <c:pt idx="9">
                  <c:v>10.5</c:v>
                </c:pt>
                <c:pt idx="10">
                  <c:v>9.9</c:v>
                </c:pt>
                <c:pt idx="11">
                  <c:v>9.8000000000000007</c:v>
                </c:pt>
                <c:pt idx="12">
                  <c:v>9.8000000000000007</c:v>
                </c:pt>
                <c:pt idx="13">
                  <c:v>9.6</c:v>
                </c:pt>
                <c:pt idx="14">
                  <c:v>9.1999999999999993</c:v>
                </c:pt>
                <c:pt idx="15">
                  <c:v>8.9</c:v>
                </c:pt>
                <c:pt idx="16">
                  <c:v>8.9</c:v>
                </c:pt>
                <c:pt idx="17">
                  <c:v>8.6999999999999993</c:v>
                </c:pt>
                <c:pt idx="18">
                  <c:v>8.1999999999999993</c:v>
                </c:pt>
                <c:pt idx="19">
                  <c:v>7.9</c:v>
                </c:pt>
                <c:pt idx="20">
                  <c:v>7.7</c:v>
                </c:pt>
                <c:pt idx="21">
                  <c:v>7.6</c:v>
                </c:pt>
                <c:pt idx="22">
                  <c:v>7.5</c:v>
                </c:pt>
                <c:pt idx="23">
                  <c:v>7.3</c:v>
                </c:pt>
                <c:pt idx="24">
                  <c:v>7.2</c:v>
                </c:pt>
                <c:pt idx="25">
                  <c:v>7.1</c:v>
                </c:pt>
                <c:pt idx="26">
                  <c:v>6.9</c:v>
                </c:pt>
                <c:pt idx="27">
                  <c:v>6.7</c:v>
                </c:pt>
                <c:pt idx="28">
                  <c:v>6.5</c:v>
                </c:pt>
                <c:pt idx="29">
                  <c:v>6.3</c:v>
                </c:pt>
                <c:pt idx="30">
                  <c:v>5.4</c:v>
                </c:pt>
                <c:pt idx="31">
                  <c:v>5.0999999999999996</c:v>
                </c:pt>
                <c:pt idx="32">
                  <c:v>3.8</c:v>
                </c:pt>
                <c:pt idx="33">
                  <c:v>3.3</c:v>
                </c:pt>
              </c:numCache>
            </c:numRef>
          </c:val>
          <c:extLst>
            <c:ext xmlns:c16="http://schemas.microsoft.com/office/drawing/2014/chart" uri="{C3380CC4-5D6E-409C-BE32-E72D297353CC}">
              <c16:uniqueId val="{00000004-6DB0-4AC2-B534-98D84AAEB3B4}"/>
            </c:ext>
          </c:extLst>
        </c:ser>
        <c:dLbls>
          <c:showLegendKey val="0"/>
          <c:showVal val="0"/>
          <c:showCatName val="0"/>
          <c:showSerName val="0"/>
          <c:showPercent val="0"/>
          <c:showBubbleSize val="0"/>
        </c:dLbls>
        <c:gapWidth val="219"/>
        <c:overlap val="-27"/>
        <c:axId val="2098896272"/>
        <c:axId val="2098891952"/>
      </c:barChart>
      <c:catAx>
        <c:axId val="209889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98891952"/>
        <c:crosses val="autoZero"/>
        <c:auto val="1"/>
        <c:lblAlgn val="ctr"/>
        <c:lblOffset val="100"/>
        <c:noMultiLvlLbl val="0"/>
      </c:catAx>
      <c:valAx>
        <c:axId val="20988919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9889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Karjeros specialistų etatų skaičius šalyje (vnt.)</a:t>
            </a:r>
          </a:p>
        </c:rich>
      </c:tx>
      <c:layout>
        <c:manualLayout>
          <c:xMode val="edge"/>
          <c:yMode val="edge"/>
          <c:x val="0.11923288606938075"/>
          <c:y val="3.0828846899981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0.10236614173228346"/>
          <c:y val="0.31258994275625263"/>
          <c:w val="0.86707830271216102"/>
          <c:h val="0.3614492147342468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skaičius ir etatai'!$A$40:$A$42</c:f>
              <c:strCache>
                <c:ptCount val="3"/>
                <c:pt idx="0">
                  <c:v>2020-2021 m. m.</c:v>
                </c:pt>
                <c:pt idx="1">
                  <c:v>2021-2022 m. m.</c:v>
                </c:pt>
                <c:pt idx="2">
                  <c:v>2022-2023 m. m. </c:v>
                </c:pt>
              </c:strCache>
            </c:strRef>
          </c:cat>
          <c:val>
            <c:numRef>
              <c:f>'KS skaičius ir etatai'!$B$40:$B$42</c:f>
              <c:numCache>
                <c:formatCode>General</c:formatCode>
                <c:ptCount val="3"/>
                <c:pt idx="0">
                  <c:v>74.108999999999995</c:v>
                </c:pt>
                <c:pt idx="1">
                  <c:v>119.5</c:v>
                </c:pt>
                <c:pt idx="2">
                  <c:v>349.48</c:v>
                </c:pt>
              </c:numCache>
            </c:numRef>
          </c:val>
          <c:extLst>
            <c:ext xmlns:c16="http://schemas.microsoft.com/office/drawing/2014/chart" uri="{C3380CC4-5D6E-409C-BE32-E72D297353CC}">
              <c16:uniqueId val="{00000000-4362-4F8E-BE6E-BA8F54251041}"/>
            </c:ext>
          </c:extLst>
        </c:ser>
        <c:dLbls>
          <c:showLegendKey val="0"/>
          <c:showVal val="0"/>
          <c:showCatName val="0"/>
          <c:showSerName val="0"/>
          <c:showPercent val="0"/>
          <c:showBubbleSize val="0"/>
        </c:dLbls>
        <c:gapWidth val="219"/>
        <c:overlap val="-27"/>
        <c:axId val="1741565919"/>
        <c:axId val="1741566399"/>
      </c:barChart>
      <c:catAx>
        <c:axId val="174156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741566399"/>
        <c:crosses val="autoZero"/>
        <c:auto val="1"/>
        <c:lblAlgn val="ctr"/>
        <c:lblOffset val="100"/>
        <c:noMultiLvlLbl val="0"/>
      </c:catAx>
      <c:valAx>
        <c:axId val="17415663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741565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Švietimo įstaigose dirbančių karjeros specialistų skaičius šalyje (vnt.)</a:t>
            </a:r>
          </a:p>
        </c:rich>
      </c:tx>
      <c:layout>
        <c:manualLayout>
          <c:xMode val="edge"/>
          <c:yMode val="edge"/>
          <c:x val="0.11946166753310425"/>
          <c:y val="7.87811565395329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0.12855634898236301"/>
          <c:y val="0.33854062761523007"/>
          <c:w val="0.842050324324918"/>
          <c:h val="0.3772751933294305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skaičius ir etatai'!$A$5:$A$7</c:f>
              <c:strCache>
                <c:ptCount val="3"/>
                <c:pt idx="0">
                  <c:v>2022 10 01</c:v>
                </c:pt>
                <c:pt idx="1">
                  <c:v>2023 10 01</c:v>
                </c:pt>
                <c:pt idx="2">
                  <c:v>2024 10 01</c:v>
                </c:pt>
              </c:strCache>
            </c:strRef>
          </c:cat>
          <c:val>
            <c:numRef>
              <c:f>'KS skaičius ir etatai'!$B$5:$B$7</c:f>
              <c:numCache>
                <c:formatCode>General</c:formatCode>
                <c:ptCount val="3"/>
                <c:pt idx="0">
                  <c:v>154</c:v>
                </c:pt>
                <c:pt idx="1">
                  <c:v>420</c:v>
                </c:pt>
                <c:pt idx="2">
                  <c:v>433</c:v>
                </c:pt>
              </c:numCache>
            </c:numRef>
          </c:val>
          <c:extLst>
            <c:ext xmlns:c16="http://schemas.microsoft.com/office/drawing/2014/chart" uri="{C3380CC4-5D6E-409C-BE32-E72D297353CC}">
              <c16:uniqueId val="{00000000-D8EF-4D0D-AAA1-3B865F781417}"/>
            </c:ext>
          </c:extLst>
        </c:ser>
        <c:dLbls>
          <c:showLegendKey val="0"/>
          <c:showVal val="0"/>
          <c:showCatName val="0"/>
          <c:showSerName val="0"/>
          <c:showPercent val="0"/>
          <c:showBubbleSize val="0"/>
        </c:dLbls>
        <c:gapWidth val="219"/>
        <c:overlap val="-27"/>
        <c:axId val="582665200"/>
        <c:axId val="582665680"/>
      </c:barChart>
      <c:catAx>
        <c:axId val="58266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82665680"/>
        <c:crosses val="autoZero"/>
        <c:auto val="1"/>
        <c:lblAlgn val="ctr"/>
        <c:lblOffset val="100"/>
        <c:noMultiLvlLbl val="0"/>
      </c:catAx>
      <c:valAx>
        <c:axId val="5826656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82665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Karjeros specialistų, turinčių aukštąjį išsilavinimą PO srityje, dalis (proc.)</a:t>
            </a:r>
          </a:p>
        </c:rich>
      </c:tx>
      <c:layout>
        <c:manualLayout>
          <c:xMode val="edge"/>
          <c:yMode val="edge"/>
          <c:x val="0.15821901628170851"/>
          <c:y val="3.376437312143210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9.482775312938492E-2"/>
          <c:y val="0.3190255656911346"/>
          <c:w val="0.88924741954291864"/>
          <c:h val="0.40033604252277061"/>
        </c:manualLayout>
      </c:layout>
      <c:lineChart>
        <c:grouping val="standard"/>
        <c:varyColors val="0"/>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6.9444390934080225E-2"/>
                  <c:y val="-5.4577173464049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D8-4FC8-97AC-1DF6C8CEBFAB}"/>
                </c:ext>
              </c:extLst>
            </c:dLbl>
            <c:dLbl>
              <c:idx val="1"/>
              <c:layout>
                <c:manualLayout>
                  <c:x val="-6.3998874091573427E-2"/>
                  <c:y val="-6.33662268768476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8-4FC8-97AC-1DF6C8CEBF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išsilavinimas'!$A$1:$A$3</c:f>
              <c:strCache>
                <c:ptCount val="3"/>
                <c:pt idx="0">
                  <c:v>2020-2021 m. m. </c:v>
                </c:pt>
                <c:pt idx="1">
                  <c:v>2021-2022 m. m.</c:v>
                </c:pt>
                <c:pt idx="2">
                  <c:v>2022-2023 m. m. </c:v>
                </c:pt>
              </c:strCache>
            </c:strRef>
          </c:cat>
          <c:val>
            <c:numRef>
              <c:f>'KS išsilavinimas'!$C$1:$C$3</c:f>
              <c:numCache>
                <c:formatCode>General</c:formatCode>
                <c:ptCount val="3"/>
                <c:pt idx="0">
                  <c:v>12.1</c:v>
                </c:pt>
                <c:pt idx="1">
                  <c:v>15</c:v>
                </c:pt>
                <c:pt idx="2">
                  <c:v>23</c:v>
                </c:pt>
              </c:numCache>
            </c:numRef>
          </c:val>
          <c:smooth val="0"/>
          <c:extLst>
            <c:ext xmlns:c16="http://schemas.microsoft.com/office/drawing/2014/chart" uri="{C3380CC4-5D6E-409C-BE32-E72D297353CC}">
              <c16:uniqueId val="{00000001-8FD8-4FC8-97AC-1DF6C8CEBFAB}"/>
            </c:ext>
          </c:extLst>
        </c:ser>
        <c:dLbls>
          <c:showLegendKey val="0"/>
          <c:showVal val="0"/>
          <c:showCatName val="0"/>
          <c:showSerName val="0"/>
          <c:showPercent val="0"/>
          <c:showBubbleSize val="0"/>
        </c:dLbls>
        <c:marker val="1"/>
        <c:smooth val="0"/>
        <c:axId val="2089310560"/>
        <c:axId val="220188048"/>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'KS išsilavinimas'!$A$1:$A$3</c15:sqref>
                        </c15:formulaRef>
                      </c:ext>
                    </c:extLst>
                    <c:strCache>
                      <c:ptCount val="3"/>
                      <c:pt idx="0">
                        <c:v>2020-2021 m. m. </c:v>
                      </c:pt>
                      <c:pt idx="1">
                        <c:v>2021-2022 m. m.</c:v>
                      </c:pt>
                      <c:pt idx="2">
                        <c:v>2022-2023 m. m. </c:v>
                      </c:pt>
                    </c:strCache>
                  </c:strRef>
                </c:cat>
                <c:val>
                  <c:numRef>
                    <c:extLst>
                      <c:ext uri="{02D57815-91ED-43cb-92C2-25804820EDAC}">
                        <c15:formulaRef>
                          <c15:sqref>'KS išsilavinimas'!$B$1:$B$3</c15:sqref>
                        </c15:formulaRef>
                      </c:ext>
                    </c:extLst>
                    <c:numCache>
                      <c:formatCode>General</c:formatCode>
                      <c:ptCount val="3"/>
                    </c:numCache>
                  </c:numRef>
                </c:val>
                <c:smooth val="0"/>
                <c:extLst>
                  <c:ext xmlns:c16="http://schemas.microsoft.com/office/drawing/2014/chart" uri="{C3380CC4-5D6E-409C-BE32-E72D297353CC}">
                    <c16:uniqueId val="{00000002-8FD8-4FC8-97AC-1DF6C8CEBFAB}"/>
                  </c:ext>
                </c:extLst>
              </c15:ser>
            </c15:filteredLineSeries>
          </c:ext>
        </c:extLst>
      </c:lineChart>
      <c:catAx>
        <c:axId val="208931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20188048"/>
        <c:crosses val="autoZero"/>
        <c:auto val="1"/>
        <c:lblAlgn val="ctr"/>
        <c:lblOffset val="100"/>
        <c:noMultiLvlLbl val="0"/>
      </c:catAx>
      <c:valAx>
        <c:axId val="220188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8931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dirty="0">
                <a:latin typeface="Arial" panose="020B0604020202020204" pitchFamily="34" charset="0"/>
                <a:cs typeface="Arial" panose="020B0604020202020204" pitchFamily="34" charset="0"/>
              </a:rPr>
              <a:t>Naujų (darbo patirtis iki 2 m.) ir patyrusių (daugiau nei 2 m. darbo patirtis) karjeros specialistų dalis (proc.) </a:t>
            </a:r>
          </a:p>
        </c:rich>
      </c:tx>
      <c:layout>
        <c:manualLayout>
          <c:xMode val="edge"/>
          <c:yMode val="edge"/>
          <c:x val="0.16266057785467411"/>
          <c:y val="6.91377022381483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1751050283151908"/>
          <c:y val="0.33605745039752233"/>
          <c:w val="0.86522699324094288"/>
          <c:h val="0.31676394517115497"/>
        </c:manualLayout>
      </c:layout>
      <c:barChart>
        <c:barDir val="col"/>
        <c:grouping val="clustered"/>
        <c:varyColors val="0"/>
        <c:ser>
          <c:idx val="0"/>
          <c:order val="0"/>
          <c:tx>
            <c:strRef>
              <c:f>'KS darbo patirtis '!$B$3</c:f>
              <c:strCache>
                <c:ptCount val="1"/>
                <c:pt idx="0">
                  <c:v>Darbo patirtis iki 2 m.</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darbo patirtis '!$A$4:$A$6</c:f>
              <c:strCache>
                <c:ptCount val="3"/>
                <c:pt idx="0">
                  <c:v>2020-2021 m. m. </c:v>
                </c:pt>
                <c:pt idx="1">
                  <c:v>2021-2022 m. m. </c:v>
                </c:pt>
                <c:pt idx="2">
                  <c:v>2022-2023 m. m.  </c:v>
                </c:pt>
              </c:strCache>
            </c:strRef>
          </c:cat>
          <c:val>
            <c:numRef>
              <c:f>'KS darbo patirtis '!$B$4:$B$6</c:f>
              <c:numCache>
                <c:formatCode>General</c:formatCode>
                <c:ptCount val="3"/>
                <c:pt idx="0">
                  <c:v>28</c:v>
                </c:pt>
                <c:pt idx="1">
                  <c:v>30</c:v>
                </c:pt>
                <c:pt idx="2">
                  <c:v>62</c:v>
                </c:pt>
              </c:numCache>
            </c:numRef>
          </c:val>
          <c:extLst>
            <c:ext xmlns:c16="http://schemas.microsoft.com/office/drawing/2014/chart" uri="{C3380CC4-5D6E-409C-BE32-E72D297353CC}">
              <c16:uniqueId val="{00000000-9E22-442C-8316-4A5A16A88489}"/>
            </c:ext>
          </c:extLst>
        </c:ser>
        <c:ser>
          <c:idx val="1"/>
          <c:order val="1"/>
          <c:tx>
            <c:strRef>
              <c:f>'KS darbo patirtis '!$C$3</c:f>
              <c:strCache>
                <c:ptCount val="1"/>
                <c:pt idx="0">
                  <c:v>Daugiau nei 2 m. darbo patirtis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darbo patirtis '!$A$4:$A$6</c:f>
              <c:strCache>
                <c:ptCount val="3"/>
                <c:pt idx="0">
                  <c:v>2020-2021 m. m. </c:v>
                </c:pt>
                <c:pt idx="1">
                  <c:v>2021-2022 m. m. </c:v>
                </c:pt>
                <c:pt idx="2">
                  <c:v>2022-2023 m. m.  </c:v>
                </c:pt>
              </c:strCache>
            </c:strRef>
          </c:cat>
          <c:val>
            <c:numRef>
              <c:f>'KS darbo patirtis '!$C$4:$C$6</c:f>
              <c:numCache>
                <c:formatCode>General</c:formatCode>
                <c:ptCount val="3"/>
                <c:pt idx="0">
                  <c:v>72</c:v>
                </c:pt>
                <c:pt idx="1">
                  <c:v>70</c:v>
                </c:pt>
                <c:pt idx="2">
                  <c:v>38</c:v>
                </c:pt>
              </c:numCache>
            </c:numRef>
          </c:val>
          <c:extLst>
            <c:ext xmlns:c16="http://schemas.microsoft.com/office/drawing/2014/chart" uri="{C3380CC4-5D6E-409C-BE32-E72D297353CC}">
              <c16:uniqueId val="{00000001-9E22-442C-8316-4A5A16A88489}"/>
            </c:ext>
          </c:extLst>
        </c:ser>
        <c:dLbls>
          <c:showLegendKey val="0"/>
          <c:showVal val="0"/>
          <c:showCatName val="0"/>
          <c:showSerName val="0"/>
          <c:showPercent val="0"/>
          <c:showBubbleSize val="0"/>
        </c:dLbls>
        <c:gapWidth val="219"/>
        <c:overlap val="-27"/>
        <c:axId val="608110848"/>
        <c:axId val="608122368"/>
      </c:barChart>
      <c:catAx>
        <c:axId val="60811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22368"/>
        <c:crosses val="autoZero"/>
        <c:auto val="1"/>
        <c:lblAlgn val="ctr"/>
        <c:lblOffset val="100"/>
        <c:noMultiLvlLbl val="0"/>
      </c:catAx>
      <c:valAx>
        <c:axId val="6081223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10848"/>
        <c:crosses val="autoZero"/>
        <c:crossBetween val="between"/>
      </c:valAx>
      <c:spPr>
        <a:noFill/>
        <a:ln>
          <a:noFill/>
        </a:ln>
        <a:effectLst/>
      </c:spPr>
    </c:plotArea>
    <c:legend>
      <c:legendPos val="b"/>
      <c:layout>
        <c:manualLayout>
          <c:xMode val="edge"/>
          <c:yMode val="edge"/>
          <c:x val="2.4176816737587956E-2"/>
          <c:y val="0.73979570807039463"/>
          <c:w val="0.95754615048118985"/>
          <c:h val="0.1461754830426352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solidFill>
                  <a:schemeClr val="tx1">
                    <a:lumMod val="65000"/>
                    <a:lumOff val="35000"/>
                  </a:schemeClr>
                </a:solidFill>
                <a:latin typeface="Arial" panose="020B0604020202020204" pitchFamily="34" charset="0"/>
                <a:cs typeface="Arial" panose="020B0604020202020204" pitchFamily="34" charset="0"/>
              </a:rPr>
              <a:t>Vidutinis karjeros specialistės (-o) kvalifikacijos tobulinimui skirtų valandų skaičius (ak. val.)</a:t>
            </a:r>
          </a:p>
        </c:rich>
      </c:tx>
      <c:layout>
        <c:manualLayout>
          <c:xMode val="edge"/>
          <c:yMode val="edge"/>
          <c:x val="0.11173154294052653"/>
          <c:y val="6.11459224142923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3378737926516395E-2"/>
          <c:y val="0.36914930244728761"/>
          <c:w val="0.89019685039370078"/>
          <c:h val="0.34138525843191797"/>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kvalifikacijos tobulinimas'!$A$3:$A$5</c:f>
              <c:strCache>
                <c:ptCount val="3"/>
                <c:pt idx="0">
                  <c:v>2020-2021 m. m. </c:v>
                </c:pt>
                <c:pt idx="1">
                  <c:v>2021-2022 m. m. </c:v>
                </c:pt>
                <c:pt idx="2">
                  <c:v>2022-2023 m. m. </c:v>
                </c:pt>
              </c:strCache>
            </c:strRef>
          </c:cat>
          <c:val>
            <c:numRef>
              <c:f>'KS kvalifikacijos tobulinimas'!$B$3:$B$5</c:f>
              <c:numCache>
                <c:formatCode>General</c:formatCode>
                <c:ptCount val="3"/>
                <c:pt idx="0">
                  <c:v>11.6</c:v>
                </c:pt>
                <c:pt idx="1">
                  <c:v>12</c:v>
                </c:pt>
                <c:pt idx="2">
                  <c:v>133.6</c:v>
                </c:pt>
              </c:numCache>
            </c:numRef>
          </c:val>
          <c:extLst>
            <c:ext xmlns:c16="http://schemas.microsoft.com/office/drawing/2014/chart" uri="{C3380CC4-5D6E-409C-BE32-E72D297353CC}">
              <c16:uniqueId val="{00000000-B0E3-46CA-9875-0BDA1733C7D4}"/>
            </c:ext>
          </c:extLst>
        </c:ser>
        <c:dLbls>
          <c:showLegendKey val="0"/>
          <c:showVal val="0"/>
          <c:showCatName val="0"/>
          <c:showSerName val="0"/>
          <c:showPercent val="0"/>
          <c:showBubbleSize val="0"/>
        </c:dLbls>
        <c:gapWidth val="219"/>
        <c:overlap val="-27"/>
        <c:axId val="523561456"/>
        <c:axId val="523563856"/>
      </c:barChart>
      <c:catAx>
        <c:axId val="52356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63856"/>
        <c:crosses val="autoZero"/>
        <c:auto val="1"/>
        <c:lblAlgn val="ctr"/>
        <c:lblOffset val="100"/>
        <c:noMultiLvlLbl val="0"/>
      </c:catAx>
      <c:valAx>
        <c:axId val="523563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61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0.60439</cdr:x>
      <cdr:y>0.86255</cdr:y>
    </cdr:from>
    <cdr:to>
      <cdr:x>0.9747</cdr:x>
      <cdr:y>0.98464</cdr:y>
    </cdr:to>
    <cdr:sp macro="" textlink="">
      <cdr:nvSpPr>
        <cdr:cNvPr id="2" name="Rectangle 1">
          <a:extLst xmlns:a="http://schemas.openxmlformats.org/drawingml/2006/main">
            <a:ext uri="{FF2B5EF4-FFF2-40B4-BE49-F238E27FC236}">
              <a16:creationId xmlns:a16="http://schemas.microsoft.com/office/drawing/2014/main" id="{2F779C6B-D7B4-B4CD-18AF-9D98ED1EA4FA}"/>
            </a:ext>
          </a:extLst>
        </cdr:cNvPr>
        <cdr:cNvSpPr/>
      </cdr:nvSpPr>
      <cdr:spPr>
        <a:xfrm xmlns:a="http://schemas.openxmlformats.org/drawingml/2006/main">
          <a:off x="3390889" y="2747163"/>
          <a:ext cx="2077599" cy="388847"/>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0.xml><?xml version="1.0" encoding="utf-8"?>
<c:userShapes xmlns:c="http://schemas.openxmlformats.org/drawingml/2006/chart">
  <cdr:relSizeAnchor xmlns:cdr="http://schemas.openxmlformats.org/drawingml/2006/chartDrawing">
    <cdr:from>
      <cdr:x>0.46972</cdr:x>
      <cdr:y>0.86771</cdr:y>
    </cdr:from>
    <cdr:to>
      <cdr:x>0.95381</cdr:x>
      <cdr:y>0.95767</cdr:y>
    </cdr:to>
    <cdr:sp macro="" textlink="">
      <cdr:nvSpPr>
        <cdr:cNvPr id="2" name="Rectangle 1">
          <a:extLst xmlns:a="http://schemas.openxmlformats.org/drawingml/2006/main">
            <a:ext uri="{FF2B5EF4-FFF2-40B4-BE49-F238E27FC236}">
              <a16:creationId xmlns:a16="http://schemas.microsoft.com/office/drawing/2014/main" id="{ABF39CD7-E976-A0D2-87BB-A89358667FF8}"/>
            </a:ext>
          </a:extLst>
        </cdr:cNvPr>
        <cdr:cNvSpPr/>
      </cdr:nvSpPr>
      <cdr:spPr>
        <a:xfrm xmlns:a="http://schemas.openxmlformats.org/drawingml/2006/main">
          <a:off x="2472975" y="3190195"/>
          <a:ext cx="2548648" cy="330740"/>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 MUKIS</a:t>
          </a:r>
        </a:p>
      </cdr:txBody>
    </cdr:sp>
  </cdr:relSizeAnchor>
</c:userShapes>
</file>

<file path=ppt/drawings/drawing11.xml><?xml version="1.0" encoding="utf-8"?>
<c:userShapes xmlns:c="http://schemas.openxmlformats.org/drawingml/2006/chart">
  <cdr:relSizeAnchor xmlns:cdr="http://schemas.openxmlformats.org/drawingml/2006/chartDrawing">
    <cdr:from>
      <cdr:x>0.439</cdr:x>
      <cdr:y>0.89916</cdr:y>
    </cdr:from>
    <cdr:to>
      <cdr:x>1</cdr:x>
      <cdr:y>0.96685</cdr:y>
    </cdr:to>
    <cdr:sp macro="" textlink="">
      <cdr:nvSpPr>
        <cdr:cNvPr id="2" name="Rectangle 1">
          <a:extLst xmlns:a="http://schemas.openxmlformats.org/drawingml/2006/main">
            <a:ext uri="{FF2B5EF4-FFF2-40B4-BE49-F238E27FC236}">
              <a16:creationId xmlns:a16="http://schemas.microsoft.com/office/drawing/2014/main" id="{91C679C8-B3A3-2AA2-F040-C1A1712B24CE}"/>
            </a:ext>
          </a:extLst>
        </cdr:cNvPr>
        <cdr:cNvSpPr/>
      </cdr:nvSpPr>
      <cdr:spPr>
        <a:xfrm xmlns:a="http://schemas.openxmlformats.org/drawingml/2006/main">
          <a:off x="1880221" y="3729596"/>
          <a:ext cx="2402733" cy="280806"/>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MUKIS</a:t>
          </a:r>
        </a:p>
      </cdr:txBody>
    </cdr:sp>
  </cdr:relSizeAnchor>
</c:userShapes>
</file>

<file path=ppt/drawings/drawing12.xml><?xml version="1.0" encoding="utf-8"?>
<c:userShapes xmlns:c="http://schemas.openxmlformats.org/drawingml/2006/chart">
  <cdr:relSizeAnchor xmlns:cdr="http://schemas.openxmlformats.org/drawingml/2006/chartDrawing">
    <cdr:from>
      <cdr:x>0.5</cdr:x>
      <cdr:y>0.89227</cdr:y>
    </cdr:from>
    <cdr:to>
      <cdr:x>0.95598</cdr:x>
      <cdr:y>0.97356</cdr:y>
    </cdr:to>
    <cdr:sp macro="" textlink="">
      <cdr:nvSpPr>
        <cdr:cNvPr id="2" name="Rectangle 1">
          <a:extLst xmlns:a="http://schemas.openxmlformats.org/drawingml/2006/main">
            <a:ext uri="{FF2B5EF4-FFF2-40B4-BE49-F238E27FC236}">
              <a16:creationId xmlns:a16="http://schemas.microsoft.com/office/drawing/2014/main" id="{32CDE907-9F6F-1FDF-7855-510CF9E2BE67}"/>
            </a:ext>
          </a:extLst>
        </cdr:cNvPr>
        <cdr:cNvSpPr/>
      </cdr:nvSpPr>
      <cdr:spPr>
        <a:xfrm xmlns:a="http://schemas.openxmlformats.org/drawingml/2006/main">
          <a:off x="2413346" y="3686851"/>
          <a:ext cx="2200875" cy="335889"/>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3.xml><?xml version="1.0" encoding="utf-8"?>
<c:userShapes xmlns:c="http://schemas.openxmlformats.org/drawingml/2006/chart">
  <cdr:relSizeAnchor xmlns:cdr="http://schemas.openxmlformats.org/drawingml/2006/chartDrawing">
    <cdr:from>
      <cdr:x>0.54402</cdr:x>
      <cdr:y>0.90905</cdr:y>
    </cdr:from>
    <cdr:to>
      <cdr:x>1</cdr:x>
      <cdr:y>1</cdr:y>
    </cdr:to>
    <cdr:sp macro="" textlink="">
      <cdr:nvSpPr>
        <cdr:cNvPr id="2" name="Rectangle 1">
          <a:extLst xmlns:a="http://schemas.openxmlformats.org/drawingml/2006/main">
            <a:ext uri="{FF2B5EF4-FFF2-40B4-BE49-F238E27FC236}">
              <a16:creationId xmlns:a16="http://schemas.microsoft.com/office/drawing/2014/main" id="{9B05A012-FC10-B7FC-0670-83DF096A5271}"/>
            </a:ext>
          </a:extLst>
        </cdr:cNvPr>
        <cdr:cNvSpPr/>
      </cdr:nvSpPr>
      <cdr:spPr>
        <a:xfrm xmlns:a="http://schemas.openxmlformats.org/drawingml/2006/main">
          <a:off x="2568708" y="3635831"/>
          <a:ext cx="2153009" cy="363763"/>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4.xml><?xml version="1.0" encoding="utf-8"?>
<c:userShapes xmlns:c="http://schemas.openxmlformats.org/drawingml/2006/chart">
  <cdr:relSizeAnchor xmlns:cdr="http://schemas.openxmlformats.org/drawingml/2006/chartDrawing">
    <cdr:from>
      <cdr:x>0.51666</cdr:x>
      <cdr:y>0.84369</cdr:y>
    </cdr:from>
    <cdr:to>
      <cdr:x>0.99635</cdr:x>
      <cdr:y>0.95128</cdr:y>
    </cdr:to>
    <cdr:sp macro="" textlink="">
      <cdr:nvSpPr>
        <cdr:cNvPr id="2" name="Rectangle 1">
          <a:extLst xmlns:a="http://schemas.openxmlformats.org/drawingml/2006/main">
            <a:ext uri="{FF2B5EF4-FFF2-40B4-BE49-F238E27FC236}">
              <a16:creationId xmlns:a16="http://schemas.microsoft.com/office/drawing/2014/main" id="{1F448F73-B71B-7BC5-C466-FE88D06B2ABA}"/>
            </a:ext>
          </a:extLst>
        </cdr:cNvPr>
        <cdr:cNvSpPr/>
      </cdr:nvSpPr>
      <cdr:spPr>
        <a:xfrm xmlns:a="http://schemas.openxmlformats.org/drawingml/2006/main">
          <a:off x="2879384" y="3533091"/>
          <a:ext cx="2673324" cy="450550"/>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Užimtumo tarnyba</a:t>
          </a:r>
        </a:p>
      </cdr:txBody>
    </cdr:sp>
  </cdr:relSizeAnchor>
</c:userShapes>
</file>

<file path=ppt/drawings/drawing15.xml><?xml version="1.0" encoding="utf-8"?>
<c:userShapes xmlns:c="http://schemas.openxmlformats.org/drawingml/2006/chart">
  <cdr:relSizeAnchor xmlns:cdr="http://schemas.openxmlformats.org/drawingml/2006/chartDrawing">
    <cdr:from>
      <cdr:x>0.32348</cdr:x>
      <cdr:y>0.86676</cdr:y>
    </cdr:from>
    <cdr:to>
      <cdr:x>1</cdr:x>
      <cdr:y>0.96616</cdr:y>
    </cdr:to>
    <cdr:sp macro="" textlink="">
      <cdr:nvSpPr>
        <cdr:cNvPr id="2" name="Rectangle 1">
          <a:extLst xmlns:a="http://schemas.openxmlformats.org/drawingml/2006/main">
            <a:ext uri="{FF2B5EF4-FFF2-40B4-BE49-F238E27FC236}">
              <a16:creationId xmlns:a16="http://schemas.microsoft.com/office/drawing/2014/main" id="{F5C0D425-90B5-A321-B936-6950AB7762C5}"/>
            </a:ext>
          </a:extLst>
        </cdr:cNvPr>
        <cdr:cNvSpPr/>
      </cdr:nvSpPr>
      <cdr:spPr>
        <a:xfrm xmlns:a="http://schemas.openxmlformats.org/drawingml/2006/main">
          <a:off x="1349297" y="2816152"/>
          <a:ext cx="2821841" cy="32294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Užimtumo tarnyba</a:t>
          </a:r>
        </a:p>
      </cdr:txBody>
    </cdr:sp>
  </cdr:relSizeAnchor>
</c:userShapes>
</file>

<file path=ppt/drawings/drawing16.xml><?xml version="1.0" encoding="utf-8"?>
<c:userShapes xmlns:c="http://schemas.openxmlformats.org/drawingml/2006/chart">
  <cdr:relSizeAnchor xmlns:cdr="http://schemas.openxmlformats.org/drawingml/2006/chartDrawing">
    <cdr:from>
      <cdr:x>0.5528</cdr:x>
      <cdr:y>0.84831</cdr:y>
    </cdr:from>
    <cdr:to>
      <cdr:x>0.95205</cdr:x>
      <cdr:y>0.9315</cdr:y>
    </cdr:to>
    <cdr:sp macro="" textlink="">
      <cdr:nvSpPr>
        <cdr:cNvPr id="2" name="Rectangle 1">
          <a:extLst xmlns:a="http://schemas.openxmlformats.org/drawingml/2006/main">
            <a:ext uri="{FF2B5EF4-FFF2-40B4-BE49-F238E27FC236}">
              <a16:creationId xmlns:a16="http://schemas.microsoft.com/office/drawing/2014/main" id="{46F6AF90-C190-B9B1-D461-B9799B6273C8}"/>
            </a:ext>
          </a:extLst>
        </cdr:cNvPr>
        <cdr:cNvSpPr/>
      </cdr:nvSpPr>
      <cdr:spPr>
        <a:xfrm xmlns:a="http://schemas.openxmlformats.org/drawingml/2006/main">
          <a:off x="2658972" y="3372887"/>
          <a:ext cx="1920370" cy="330741"/>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7.xml><?xml version="1.0" encoding="utf-8"?>
<c:userShapes xmlns:c="http://schemas.openxmlformats.org/drawingml/2006/chart">
  <cdr:relSizeAnchor xmlns:cdr="http://schemas.openxmlformats.org/drawingml/2006/chartDrawing">
    <cdr:from>
      <cdr:x>0.59206</cdr:x>
      <cdr:y>0.76504</cdr:y>
    </cdr:from>
    <cdr:to>
      <cdr:x>0.97967</cdr:x>
      <cdr:y>0.81767</cdr:y>
    </cdr:to>
    <cdr:sp macro="" textlink="">
      <cdr:nvSpPr>
        <cdr:cNvPr id="2" name="Rectangle 1">
          <a:extLst xmlns:a="http://schemas.openxmlformats.org/drawingml/2006/main">
            <a:ext uri="{FF2B5EF4-FFF2-40B4-BE49-F238E27FC236}">
              <a16:creationId xmlns:a16="http://schemas.microsoft.com/office/drawing/2014/main" id="{09C494A9-2951-4CED-56D0-9A6C85B73E32}"/>
            </a:ext>
          </a:extLst>
        </cdr:cNvPr>
        <cdr:cNvSpPr/>
      </cdr:nvSpPr>
      <cdr:spPr>
        <a:xfrm xmlns:a="http://schemas.openxmlformats.org/drawingml/2006/main">
          <a:off x="3072973" y="3959156"/>
          <a:ext cx="2011800" cy="27237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dr:relSizeAnchor xmlns:cdr="http://schemas.openxmlformats.org/drawingml/2006/chartDrawing">
    <cdr:from>
      <cdr:x>0.01933</cdr:x>
      <cdr:y>0.82472</cdr:y>
    </cdr:from>
    <cdr:to>
      <cdr:x>0.96018</cdr:x>
      <cdr:y>1</cdr:y>
    </cdr:to>
    <cdr:sp macro="" textlink="">
      <cdr:nvSpPr>
        <cdr:cNvPr id="3" name="Rectangle 2">
          <a:extLst xmlns:a="http://schemas.openxmlformats.org/drawingml/2006/main">
            <a:ext uri="{FF2B5EF4-FFF2-40B4-BE49-F238E27FC236}">
              <a16:creationId xmlns:a16="http://schemas.microsoft.com/office/drawing/2014/main" id="{82FB412D-A8E7-63A8-3505-8E51E8F84FA1}"/>
            </a:ext>
          </a:extLst>
        </cdr:cNvPr>
        <cdr:cNvSpPr/>
      </cdr:nvSpPr>
      <cdr:spPr>
        <a:xfrm xmlns:a="http://schemas.openxmlformats.org/drawingml/2006/main">
          <a:off x="105390" y="4144509"/>
          <a:ext cx="5129839" cy="880844"/>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just"/>
          <a:r>
            <a:rPr lang="lt-LT" sz="1200" dirty="0">
              <a:latin typeface="Arial" panose="020B0604020202020204" pitchFamily="34" charset="0"/>
              <a:cs typeface="Arial" panose="020B0604020202020204" pitchFamily="34" charset="0"/>
            </a:rPr>
            <a:t>* Remiantis </a:t>
          </a:r>
          <a:r>
            <a:rPr lang="lt-LT" sz="1200" i="1" dirty="0">
              <a:latin typeface="Arial" panose="020B0604020202020204" pitchFamily="34" charset="0"/>
              <a:cs typeface="Arial" panose="020B0604020202020204" pitchFamily="34" charset="0"/>
            </a:rPr>
            <a:t>Mokymo lėšų, apskaičiavimo, paskirstymo ir panaudojimo tvarkos aprašu </a:t>
          </a:r>
          <a:r>
            <a:rPr lang="lt-LT" sz="1200" dirty="0">
              <a:latin typeface="Arial" panose="020B0604020202020204" pitchFamily="34" charset="0"/>
              <a:cs typeface="Arial" panose="020B0604020202020204" pitchFamily="34" charset="0"/>
            </a:rPr>
            <a:t>(LR Vyriausybės 2018 m. liepos 18 d. nutarimas Nr. 679), mokinių pažintinei veiklai ir PO panaudotos lėšos sumuojamos. </a:t>
          </a:r>
        </a:p>
      </cdr:txBody>
    </cdr:sp>
  </cdr:relSizeAnchor>
</c:userShapes>
</file>

<file path=ppt/drawings/drawing18.xml><?xml version="1.0" encoding="utf-8"?>
<c:userShapes xmlns:c="http://schemas.openxmlformats.org/drawingml/2006/chart">
  <cdr:relSizeAnchor xmlns:cdr="http://schemas.openxmlformats.org/drawingml/2006/chartDrawing">
    <cdr:from>
      <cdr:x>0.52089</cdr:x>
      <cdr:y>0.85807</cdr:y>
    </cdr:from>
    <cdr:to>
      <cdr:x>0.94844</cdr:x>
      <cdr:y>0.9597</cdr:y>
    </cdr:to>
    <cdr:sp macro="" textlink="">
      <cdr:nvSpPr>
        <cdr:cNvPr id="2" name="Rectangle 1">
          <a:extLst xmlns:a="http://schemas.openxmlformats.org/drawingml/2006/main">
            <a:ext uri="{FF2B5EF4-FFF2-40B4-BE49-F238E27FC236}">
              <a16:creationId xmlns:a16="http://schemas.microsoft.com/office/drawing/2014/main" id="{A9BE5E9C-5315-D4AA-E6D8-A1EE85AA2948}"/>
            </a:ext>
          </a:extLst>
        </cdr:cNvPr>
        <cdr:cNvSpPr/>
      </cdr:nvSpPr>
      <cdr:spPr>
        <a:xfrm xmlns:a="http://schemas.openxmlformats.org/drawingml/2006/main">
          <a:off x="2358472" y="2460386"/>
          <a:ext cx="1935804" cy="291421"/>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9.xml><?xml version="1.0" encoding="utf-8"?>
<c:userShapes xmlns:c="http://schemas.openxmlformats.org/drawingml/2006/chart">
  <cdr:relSizeAnchor xmlns:cdr="http://schemas.openxmlformats.org/drawingml/2006/chartDrawing">
    <cdr:from>
      <cdr:x>0.54638</cdr:x>
      <cdr:y>0.86583</cdr:y>
    </cdr:from>
    <cdr:to>
      <cdr:x>0.9802</cdr:x>
      <cdr:y>0.96327</cdr:y>
    </cdr:to>
    <cdr:sp macro="" textlink="">
      <cdr:nvSpPr>
        <cdr:cNvPr id="2" name="Rectangle 1">
          <a:extLst xmlns:a="http://schemas.openxmlformats.org/drawingml/2006/main">
            <a:ext uri="{FF2B5EF4-FFF2-40B4-BE49-F238E27FC236}">
              <a16:creationId xmlns:a16="http://schemas.microsoft.com/office/drawing/2014/main" id="{4FF7ADE4-C384-0D34-F4F2-5D3BE1DB3770}"/>
            </a:ext>
          </a:extLst>
        </cdr:cNvPr>
        <cdr:cNvSpPr/>
      </cdr:nvSpPr>
      <cdr:spPr>
        <a:xfrm xmlns:a="http://schemas.openxmlformats.org/drawingml/2006/main">
          <a:off x="2707533" y="3013313"/>
          <a:ext cx="2149813" cy="339096"/>
        </a:xfrm>
        <a:prstGeom xmlns:a="http://schemas.openxmlformats.org/drawingml/2006/main" prst="rec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2.xml><?xml version="1.0" encoding="utf-8"?>
<c:userShapes xmlns:c="http://schemas.openxmlformats.org/drawingml/2006/chart">
  <cdr:relSizeAnchor xmlns:cdr="http://schemas.openxmlformats.org/drawingml/2006/chartDrawing">
    <cdr:from>
      <cdr:x>0.60978</cdr:x>
      <cdr:y>0.84234</cdr:y>
    </cdr:from>
    <cdr:to>
      <cdr:x>0.96201</cdr:x>
      <cdr:y>0.91608</cdr:y>
    </cdr:to>
    <cdr:sp macro="" textlink="">
      <cdr:nvSpPr>
        <cdr:cNvPr id="2" name="Rectangle 1">
          <a:extLst xmlns:a="http://schemas.openxmlformats.org/drawingml/2006/main">
            <a:ext uri="{FF2B5EF4-FFF2-40B4-BE49-F238E27FC236}">
              <a16:creationId xmlns:a16="http://schemas.microsoft.com/office/drawing/2014/main" id="{2BF01CD4-A58D-3064-DC22-7CAEA432C1C1}"/>
            </a:ext>
          </a:extLst>
        </cdr:cNvPr>
        <cdr:cNvSpPr/>
      </cdr:nvSpPr>
      <cdr:spPr>
        <a:xfrm xmlns:a="http://schemas.openxmlformats.org/drawingml/2006/main">
          <a:off x="3250176" y="3596866"/>
          <a:ext cx="1877438" cy="31486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ŠVIS</a:t>
          </a:r>
        </a:p>
      </cdr:txBody>
    </cdr:sp>
  </cdr:relSizeAnchor>
</c:userShapes>
</file>

<file path=ppt/drawings/drawing3.xml><?xml version="1.0" encoding="utf-8"?>
<c:userShapes xmlns:c="http://schemas.openxmlformats.org/drawingml/2006/chart">
  <cdr:relSizeAnchor xmlns:cdr="http://schemas.openxmlformats.org/drawingml/2006/chartDrawing">
    <cdr:from>
      <cdr:x>0.52108</cdr:x>
      <cdr:y>0.84305</cdr:y>
    </cdr:from>
    <cdr:to>
      <cdr:x>0.93242</cdr:x>
      <cdr:y>0.96076</cdr:y>
    </cdr:to>
    <cdr:sp macro="" textlink="">
      <cdr:nvSpPr>
        <cdr:cNvPr id="2" name="Rectangle 1">
          <a:extLst xmlns:a="http://schemas.openxmlformats.org/drawingml/2006/main">
            <a:ext uri="{FF2B5EF4-FFF2-40B4-BE49-F238E27FC236}">
              <a16:creationId xmlns:a16="http://schemas.microsoft.com/office/drawing/2014/main" id="{ECB92CC8-A125-2149-580B-DDBB1F5E16EA}"/>
            </a:ext>
          </a:extLst>
        </cdr:cNvPr>
        <cdr:cNvSpPr/>
      </cdr:nvSpPr>
      <cdr:spPr>
        <a:xfrm xmlns:a="http://schemas.openxmlformats.org/drawingml/2006/main">
          <a:off x="2391506" y="2717133"/>
          <a:ext cx="1887848" cy="379379"/>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ŠVIS</a:t>
          </a:r>
        </a:p>
      </cdr:txBody>
    </cdr:sp>
  </cdr:relSizeAnchor>
</c:userShapes>
</file>

<file path=ppt/drawings/drawing4.xml><?xml version="1.0" encoding="utf-8"?>
<c:userShapes xmlns:c="http://schemas.openxmlformats.org/drawingml/2006/chart">
  <cdr:relSizeAnchor xmlns:cdr="http://schemas.openxmlformats.org/drawingml/2006/chartDrawing">
    <cdr:from>
      <cdr:x>0.699</cdr:x>
      <cdr:y>0.85986</cdr:y>
    </cdr:from>
    <cdr:to>
      <cdr:x>0.97976</cdr:x>
      <cdr:y>0.92274</cdr:y>
    </cdr:to>
    <cdr:sp macro="" textlink="">
      <cdr:nvSpPr>
        <cdr:cNvPr id="2" name="Rectangle 1">
          <a:extLst xmlns:a="http://schemas.openxmlformats.org/drawingml/2006/main">
            <a:ext uri="{FF2B5EF4-FFF2-40B4-BE49-F238E27FC236}">
              <a16:creationId xmlns:a16="http://schemas.microsoft.com/office/drawing/2014/main" id="{5C50032E-FA44-0A0A-3BCF-AB6B2FD6FFF7}"/>
            </a:ext>
          </a:extLst>
        </cdr:cNvPr>
        <cdr:cNvSpPr/>
      </cdr:nvSpPr>
      <cdr:spPr>
        <a:xfrm xmlns:a="http://schemas.openxmlformats.org/drawingml/2006/main">
          <a:off x="6021880" y="3906722"/>
          <a:ext cx="2418752" cy="285692"/>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Eurostatas</a:t>
          </a:r>
        </a:p>
      </cdr:txBody>
    </cdr:sp>
  </cdr:relSizeAnchor>
</c:userShapes>
</file>

<file path=ppt/drawings/drawing5.xml><?xml version="1.0" encoding="utf-8"?>
<c:userShapes xmlns:c="http://schemas.openxmlformats.org/drawingml/2006/chart">
  <cdr:relSizeAnchor xmlns:cdr="http://schemas.openxmlformats.org/drawingml/2006/chartDrawing">
    <cdr:from>
      <cdr:x>0.45238</cdr:x>
      <cdr:y>0.83885</cdr:y>
    </cdr:from>
    <cdr:to>
      <cdr:x>1</cdr:x>
      <cdr:y>0.94381</cdr:y>
    </cdr:to>
    <cdr:sp macro="" textlink="">
      <cdr:nvSpPr>
        <cdr:cNvPr id="2" name="Rectangle 1">
          <a:extLst xmlns:a="http://schemas.openxmlformats.org/drawingml/2006/main">
            <a:ext uri="{FF2B5EF4-FFF2-40B4-BE49-F238E27FC236}">
              <a16:creationId xmlns:a16="http://schemas.microsoft.com/office/drawing/2014/main" id="{B073CC8F-E5D1-FA61-FD37-10DB3152A573}"/>
            </a:ext>
          </a:extLst>
        </cdr:cNvPr>
        <cdr:cNvSpPr/>
      </cdr:nvSpPr>
      <cdr:spPr>
        <a:xfrm xmlns:a="http://schemas.openxmlformats.org/drawingml/2006/main">
          <a:off x="1979152" y="2867156"/>
          <a:ext cx="2395873" cy="358750"/>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6.xml><?xml version="1.0" encoding="utf-8"?>
<c:userShapes xmlns:c="http://schemas.openxmlformats.org/drawingml/2006/chart">
  <cdr:relSizeAnchor xmlns:cdr="http://schemas.openxmlformats.org/drawingml/2006/chartDrawing">
    <cdr:from>
      <cdr:x>0.54052</cdr:x>
      <cdr:y>0.87168</cdr:y>
    </cdr:from>
    <cdr:to>
      <cdr:x>0.96991</cdr:x>
      <cdr:y>0.99917</cdr:y>
    </cdr:to>
    <cdr:sp macro="" textlink="">
      <cdr:nvSpPr>
        <cdr:cNvPr id="2" name="Rectangle 1">
          <a:extLst xmlns:a="http://schemas.openxmlformats.org/drawingml/2006/main">
            <a:ext uri="{FF2B5EF4-FFF2-40B4-BE49-F238E27FC236}">
              <a16:creationId xmlns:a16="http://schemas.microsoft.com/office/drawing/2014/main" id="{76C656C9-66D4-15C8-9F6A-205E14F3398E}"/>
            </a:ext>
          </a:extLst>
        </cdr:cNvPr>
        <cdr:cNvSpPr/>
      </cdr:nvSpPr>
      <cdr:spPr>
        <a:xfrm xmlns:a="http://schemas.openxmlformats.org/drawingml/2006/main">
          <a:off x="2411491" y="2366888"/>
          <a:ext cx="1915672" cy="346181"/>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ŠVIS</a:t>
          </a:r>
        </a:p>
      </cdr:txBody>
    </cdr:sp>
  </cdr:relSizeAnchor>
</c:userShapes>
</file>

<file path=ppt/drawings/drawing7.xml><?xml version="1.0" encoding="utf-8"?>
<c:userShapes xmlns:c="http://schemas.openxmlformats.org/drawingml/2006/chart">
  <cdr:relSizeAnchor xmlns:cdr="http://schemas.openxmlformats.org/drawingml/2006/chartDrawing">
    <cdr:from>
      <cdr:x>0.54969</cdr:x>
      <cdr:y>0.84851</cdr:y>
    </cdr:from>
    <cdr:to>
      <cdr:x>0.98439</cdr:x>
      <cdr:y>0.94809</cdr:y>
    </cdr:to>
    <cdr:sp macro="" textlink="">
      <cdr:nvSpPr>
        <cdr:cNvPr id="2" name="Rectangle 1">
          <a:extLst xmlns:a="http://schemas.openxmlformats.org/drawingml/2006/main">
            <a:ext uri="{FF2B5EF4-FFF2-40B4-BE49-F238E27FC236}">
              <a16:creationId xmlns:a16="http://schemas.microsoft.com/office/drawing/2014/main" id="{5065A1C5-1156-C3F6-2635-052A379DD666}"/>
            </a:ext>
          </a:extLst>
        </cdr:cNvPr>
        <cdr:cNvSpPr/>
      </cdr:nvSpPr>
      <cdr:spPr>
        <a:xfrm xmlns:a="http://schemas.openxmlformats.org/drawingml/2006/main">
          <a:off x="2595502" y="2693774"/>
          <a:ext cx="2052536" cy="316143"/>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8.xml><?xml version="1.0" encoding="utf-8"?>
<c:userShapes xmlns:c="http://schemas.openxmlformats.org/drawingml/2006/chart">
  <cdr:relSizeAnchor xmlns:cdr="http://schemas.openxmlformats.org/drawingml/2006/chartDrawing">
    <cdr:from>
      <cdr:x>0.55436</cdr:x>
      <cdr:y>0.87311</cdr:y>
    </cdr:from>
    <cdr:to>
      <cdr:x>0.95802</cdr:x>
      <cdr:y>0.98376</cdr:y>
    </cdr:to>
    <cdr:sp macro="" textlink="">
      <cdr:nvSpPr>
        <cdr:cNvPr id="2" name="Rectangle 1">
          <a:extLst xmlns:a="http://schemas.openxmlformats.org/drawingml/2006/main">
            <a:ext uri="{FF2B5EF4-FFF2-40B4-BE49-F238E27FC236}">
              <a16:creationId xmlns:a16="http://schemas.microsoft.com/office/drawing/2014/main" id="{C3ED3616-00A5-86C3-14C1-B44DE1EA32BB}"/>
            </a:ext>
          </a:extLst>
        </cdr:cNvPr>
        <cdr:cNvSpPr/>
      </cdr:nvSpPr>
      <cdr:spPr>
        <a:xfrm xmlns:a="http://schemas.openxmlformats.org/drawingml/2006/main">
          <a:off x="2702984" y="3368045"/>
          <a:ext cx="1968177" cy="42683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9.xml><?xml version="1.0" encoding="utf-8"?>
<c:userShapes xmlns:c="http://schemas.openxmlformats.org/drawingml/2006/chart">
  <cdr:relSizeAnchor xmlns:cdr="http://schemas.openxmlformats.org/drawingml/2006/chartDrawing">
    <cdr:from>
      <cdr:x>0.52199</cdr:x>
      <cdr:y>0.83939</cdr:y>
    </cdr:from>
    <cdr:to>
      <cdr:x>0.97132</cdr:x>
      <cdr:y>0.95847</cdr:y>
    </cdr:to>
    <cdr:sp macro="" textlink="">
      <cdr:nvSpPr>
        <cdr:cNvPr id="2" name="Rectangle 1">
          <a:extLst xmlns:a="http://schemas.openxmlformats.org/drawingml/2006/main">
            <a:ext uri="{FF2B5EF4-FFF2-40B4-BE49-F238E27FC236}">
              <a16:creationId xmlns:a16="http://schemas.microsoft.com/office/drawing/2014/main" id="{A742D15F-CDC2-F292-5D3F-418F557DA0BE}"/>
            </a:ext>
          </a:extLst>
        </cdr:cNvPr>
        <cdr:cNvSpPr/>
      </cdr:nvSpPr>
      <cdr:spPr>
        <a:xfrm xmlns:a="http://schemas.openxmlformats.org/drawingml/2006/main">
          <a:off x="2386520" y="2125649"/>
          <a:ext cx="2054337" cy="301557"/>
        </a:xfrm>
        <a:prstGeom xmlns:a="http://schemas.openxmlformats.org/drawingml/2006/main" prst="rec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E385-F816-B093-5DD4-9697D87B50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T"/>
          </a:p>
        </p:txBody>
      </p:sp>
      <p:sp>
        <p:nvSpPr>
          <p:cNvPr id="3" name="Subtitle 2">
            <a:extLst>
              <a:ext uri="{FF2B5EF4-FFF2-40B4-BE49-F238E27FC236}">
                <a16:creationId xmlns:a16="http://schemas.microsoft.com/office/drawing/2014/main" id="{F51E3198-DB00-A23B-3F72-725640F1A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T"/>
          </a:p>
        </p:txBody>
      </p:sp>
      <p:sp>
        <p:nvSpPr>
          <p:cNvPr id="4" name="Date Placeholder 3">
            <a:extLst>
              <a:ext uri="{FF2B5EF4-FFF2-40B4-BE49-F238E27FC236}">
                <a16:creationId xmlns:a16="http://schemas.microsoft.com/office/drawing/2014/main" id="{9D2844E4-6170-0B8F-9330-E6DE39C19EFE}"/>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5" name="Footer Placeholder 4">
            <a:extLst>
              <a:ext uri="{FF2B5EF4-FFF2-40B4-BE49-F238E27FC236}">
                <a16:creationId xmlns:a16="http://schemas.microsoft.com/office/drawing/2014/main" id="{EAE6C227-DA46-1421-E8C5-3C20DBD3FA13}"/>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2F8BD598-21F0-C2FC-5626-80DF9966F09A}"/>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0" name="Picture 9" descr="A colorful dots on a white background&#10;&#10;Description automatically generated">
            <a:extLst>
              <a:ext uri="{FF2B5EF4-FFF2-40B4-BE49-F238E27FC236}">
                <a16:creationId xmlns:a16="http://schemas.microsoft.com/office/drawing/2014/main" id="{4E0D3676-9626-0F83-A665-594857CBEE2E}"/>
              </a:ext>
            </a:extLst>
          </p:cNvPr>
          <p:cNvPicPr>
            <a:picLocks noChangeAspect="1"/>
          </p:cNvPicPr>
          <p:nvPr userDrawn="1"/>
        </p:nvPicPr>
        <p:blipFill>
          <a:blip r:embed="rId2"/>
          <a:stretch>
            <a:fillRect/>
          </a:stretch>
        </p:blipFill>
        <p:spPr>
          <a:xfrm>
            <a:off x="-348718" y="-53853"/>
            <a:ext cx="12671346" cy="7127632"/>
          </a:xfrm>
          <a:prstGeom prst="rect">
            <a:avLst/>
          </a:prstGeom>
        </p:spPr>
      </p:pic>
    </p:spTree>
    <p:extLst>
      <p:ext uri="{BB962C8B-B14F-4D97-AF65-F5344CB8AC3E}">
        <p14:creationId xmlns:p14="http://schemas.microsoft.com/office/powerpoint/2010/main" val="153223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DB22-FF4A-4F6D-39A2-CDCCA56EE9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T"/>
          </a:p>
        </p:txBody>
      </p:sp>
      <p:sp>
        <p:nvSpPr>
          <p:cNvPr id="3" name="Picture Placeholder 2">
            <a:extLst>
              <a:ext uri="{FF2B5EF4-FFF2-40B4-BE49-F238E27FC236}">
                <a16:creationId xmlns:a16="http://schemas.microsoft.com/office/drawing/2014/main" id="{91C32BB1-C7C9-3533-58B1-428C47E4D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DE8578D3-9D24-FF55-57EF-7D5E46E25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56F6A2-7A0F-BD69-744C-1614C60E6930}"/>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6" name="Footer Placeholder 5">
            <a:extLst>
              <a:ext uri="{FF2B5EF4-FFF2-40B4-BE49-F238E27FC236}">
                <a16:creationId xmlns:a16="http://schemas.microsoft.com/office/drawing/2014/main" id="{C508CF13-C7B4-36CA-3DD9-B225876DF5B6}"/>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6586390F-30B9-D9B2-BAB5-6D8C1894F82F}"/>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14DCC358-8327-1873-C51D-A8FA96E97041}"/>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82513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147D-BB97-B634-C219-DFE8094458EF}"/>
              </a:ext>
            </a:extLst>
          </p:cNvPr>
          <p:cNvSpPr>
            <a:spLocks noGrp="1"/>
          </p:cNvSpPr>
          <p:nvPr>
            <p:ph type="title"/>
          </p:nvPr>
        </p:nvSpPr>
        <p:spPr/>
        <p:txBody>
          <a:bodyPr/>
          <a:lstStyle/>
          <a:p>
            <a:r>
              <a:rPr lang="en-GB"/>
              <a:t>Click to edit Master title style</a:t>
            </a:r>
            <a:endParaRPr lang="en-LT"/>
          </a:p>
        </p:txBody>
      </p:sp>
      <p:sp>
        <p:nvSpPr>
          <p:cNvPr id="3" name="Vertical Text Placeholder 2">
            <a:extLst>
              <a:ext uri="{FF2B5EF4-FFF2-40B4-BE49-F238E27FC236}">
                <a16:creationId xmlns:a16="http://schemas.microsoft.com/office/drawing/2014/main" id="{271662B4-31B9-0104-1BF2-3CEA2C64731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114CF92D-5D18-C252-6AB5-730089BE3A68}"/>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5" name="Footer Placeholder 4">
            <a:extLst>
              <a:ext uri="{FF2B5EF4-FFF2-40B4-BE49-F238E27FC236}">
                <a16:creationId xmlns:a16="http://schemas.microsoft.com/office/drawing/2014/main" id="{684F8023-DE3F-91D5-6009-EEB8504B703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67DD4C6-4B3E-9B7A-D383-4930D9382D39}"/>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7" name="Picture 6">
            <a:extLst>
              <a:ext uri="{FF2B5EF4-FFF2-40B4-BE49-F238E27FC236}">
                <a16:creationId xmlns:a16="http://schemas.microsoft.com/office/drawing/2014/main" id="{027E72BF-48FE-8D29-6C0F-189E5561760C}"/>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720803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F68AB-8F89-90E6-2010-E7605619869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LT"/>
          </a:p>
        </p:txBody>
      </p:sp>
      <p:sp>
        <p:nvSpPr>
          <p:cNvPr id="3" name="Vertical Text Placeholder 2">
            <a:extLst>
              <a:ext uri="{FF2B5EF4-FFF2-40B4-BE49-F238E27FC236}">
                <a16:creationId xmlns:a16="http://schemas.microsoft.com/office/drawing/2014/main" id="{2B22B9DF-F9FC-FF06-8FA4-0C03321CC3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B4DB2C51-7EC9-C599-9E06-0157BAFA6459}"/>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5" name="Footer Placeholder 4">
            <a:extLst>
              <a:ext uri="{FF2B5EF4-FFF2-40B4-BE49-F238E27FC236}">
                <a16:creationId xmlns:a16="http://schemas.microsoft.com/office/drawing/2014/main" id="{6E55CC3C-7D07-3883-9971-1241574D81F1}"/>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2A2047E7-03D8-4254-DC56-DEA04623E5F5}"/>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7" name="Picture 6">
            <a:extLst>
              <a:ext uri="{FF2B5EF4-FFF2-40B4-BE49-F238E27FC236}">
                <a16:creationId xmlns:a16="http://schemas.microsoft.com/office/drawing/2014/main" id="{5E0DC166-CDAC-3253-042C-4F4DA724CC7D}"/>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91331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D2E7-B807-8AA4-1CE8-8DC5288BB0FA}"/>
              </a:ext>
            </a:extLst>
          </p:cNvPr>
          <p:cNvSpPr>
            <a:spLocks noGrp="1"/>
          </p:cNvSpPr>
          <p:nvPr>
            <p:ph type="title"/>
          </p:nvPr>
        </p:nvSpPr>
        <p:spPr>
          <a:xfrm>
            <a:off x="838200" y="681037"/>
            <a:ext cx="10515600" cy="1009651"/>
          </a:xfrm>
        </p:spPr>
        <p:txBody>
          <a:bodyPr/>
          <a:lstStyle>
            <a:lvl1pPr>
              <a:defRPr>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3" name="Content Placeholder 2">
            <a:extLst>
              <a:ext uri="{FF2B5EF4-FFF2-40B4-BE49-F238E27FC236}">
                <a16:creationId xmlns:a16="http://schemas.microsoft.com/office/drawing/2014/main" id="{102545F5-7E14-7FCD-0BE2-275CF0312466}"/>
              </a:ext>
            </a:extLst>
          </p:cNvPr>
          <p:cNvSpPr>
            <a:spLocks noGrp="1"/>
          </p:cNvSpPr>
          <p:nvPr>
            <p:ph idx="1"/>
          </p:nvPr>
        </p:nvSpPr>
        <p:spPr/>
        <p:txBody>
          <a:bodyPr/>
          <a:lstStyle>
            <a:lvl1pPr>
              <a:defRPr b="0" i="0">
                <a:solidFill>
                  <a:srgbClr val="192D4C"/>
                </a:solidFill>
                <a:latin typeface="Roboto Th" pitchFamily="2" charset="0"/>
                <a:ea typeface="Roboto Th" pitchFamily="2" charset="0"/>
              </a:defRPr>
            </a:lvl1pPr>
            <a:lvl2pPr>
              <a:defRPr b="0" i="0">
                <a:solidFill>
                  <a:srgbClr val="192D4C"/>
                </a:solidFill>
                <a:latin typeface="Roboto Th" pitchFamily="2" charset="0"/>
                <a:ea typeface="Roboto Th" pitchFamily="2" charset="0"/>
              </a:defRPr>
            </a:lvl2pPr>
            <a:lvl3pPr>
              <a:defRPr b="0" i="0">
                <a:solidFill>
                  <a:srgbClr val="192D4C"/>
                </a:solidFill>
                <a:latin typeface="Roboto Th" pitchFamily="2" charset="0"/>
                <a:ea typeface="Roboto Th" pitchFamily="2" charset="0"/>
              </a:defRPr>
            </a:lvl3pPr>
            <a:lvl4pPr>
              <a:defRPr b="0" i="0">
                <a:solidFill>
                  <a:srgbClr val="192D4C"/>
                </a:solidFill>
                <a:latin typeface="Roboto Th" pitchFamily="2" charset="0"/>
                <a:ea typeface="Roboto Th" pitchFamily="2" charset="0"/>
              </a:defRPr>
            </a:lvl4pPr>
            <a:lvl5pPr>
              <a:defRPr b="0" i="0">
                <a:solidFill>
                  <a:srgbClr val="192D4C"/>
                </a:solidFill>
                <a:latin typeface="Roboto Th" pitchFamily="2" charset="0"/>
                <a:ea typeface="Roboto Th"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sp>
        <p:nvSpPr>
          <p:cNvPr id="4" name="Date Placeholder 3">
            <a:extLst>
              <a:ext uri="{FF2B5EF4-FFF2-40B4-BE49-F238E27FC236}">
                <a16:creationId xmlns:a16="http://schemas.microsoft.com/office/drawing/2014/main" id="{A57943FF-173A-AE2C-0204-262539A3B9E6}"/>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5" name="Footer Placeholder 4">
            <a:extLst>
              <a:ext uri="{FF2B5EF4-FFF2-40B4-BE49-F238E27FC236}">
                <a16:creationId xmlns:a16="http://schemas.microsoft.com/office/drawing/2014/main" id="{6EF930A9-2FF7-BCDD-9BC4-E9A2061CBC4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4837E804-A8EE-C29E-08C0-F9D171E6F398}"/>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7" name="Picture 6">
            <a:extLst>
              <a:ext uri="{FF2B5EF4-FFF2-40B4-BE49-F238E27FC236}">
                <a16:creationId xmlns:a16="http://schemas.microsoft.com/office/drawing/2014/main" id="{7956ACB7-F549-B2B9-E726-16F8B956493F}"/>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157834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25A21F-77E7-AA4D-2692-85F7D2FB88EB}"/>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5" name="Footer Placeholder 4">
            <a:extLst>
              <a:ext uri="{FF2B5EF4-FFF2-40B4-BE49-F238E27FC236}">
                <a16:creationId xmlns:a16="http://schemas.microsoft.com/office/drawing/2014/main" id="{95B135C7-9D38-AEA9-415A-679C40D8D756}"/>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9F6A0AF3-B9DE-9777-C1BD-031F24A7E12D}"/>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1" name="Picture 10">
            <a:extLst>
              <a:ext uri="{FF2B5EF4-FFF2-40B4-BE49-F238E27FC236}">
                <a16:creationId xmlns:a16="http://schemas.microsoft.com/office/drawing/2014/main" id="{C2A6CB38-30BA-33E4-AC1B-024BCC555790}"/>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14" name="Title 1">
            <a:extLst>
              <a:ext uri="{FF2B5EF4-FFF2-40B4-BE49-F238E27FC236}">
                <a16:creationId xmlns:a16="http://schemas.microsoft.com/office/drawing/2014/main" id="{6D75D3DB-98F9-C3AE-E834-FAC900D8F6C8}"/>
              </a:ext>
            </a:extLst>
          </p:cNvPr>
          <p:cNvSpPr>
            <a:spLocks noGrp="1"/>
          </p:cNvSpPr>
          <p:nvPr>
            <p:ph type="title"/>
          </p:nvPr>
        </p:nvSpPr>
        <p:spPr>
          <a:xfrm>
            <a:off x="459060" y="3220173"/>
            <a:ext cx="6213090" cy="762601"/>
          </a:xfrm>
        </p:spPr>
        <p:txBody>
          <a:bodyPr>
            <a:normAutofit/>
          </a:bodyPr>
          <a:lstStyle>
            <a:lvl1pPr>
              <a:defRPr sz="3600">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15" name="Text Placeholder 17">
            <a:extLst>
              <a:ext uri="{FF2B5EF4-FFF2-40B4-BE49-F238E27FC236}">
                <a16:creationId xmlns:a16="http://schemas.microsoft.com/office/drawing/2014/main" id="{0F00B56D-3BC7-168F-E80E-73C34FE032BD}"/>
              </a:ext>
            </a:extLst>
          </p:cNvPr>
          <p:cNvSpPr>
            <a:spLocks noGrp="1"/>
          </p:cNvSpPr>
          <p:nvPr>
            <p:ph type="body" sz="quarter" idx="15"/>
          </p:nvPr>
        </p:nvSpPr>
        <p:spPr>
          <a:xfrm>
            <a:off x="459058" y="3982774"/>
            <a:ext cx="5060795" cy="1844675"/>
          </a:xfrm>
        </p:spPr>
        <p:txBody>
          <a:bodyPr/>
          <a:lstStyle>
            <a:lvl1pPr marL="0" indent="0">
              <a:buNone/>
              <a:defRPr b="0" i="0">
                <a:latin typeface="Roboto Th" pitchFamily="2" charset="0"/>
                <a:ea typeface="Roboto Th" pitchFamily="2" charset="0"/>
              </a:defRPr>
            </a:lvl1pPr>
          </a:lstStyle>
          <a:p>
            <a:pPr lvl="0"/>
            <a:endParaRPr lang="en-LT" dirty="0"/>
          </a:p>
        </p:txBody>
      </p:sp>
      <p:sp>
        <p:nvSpPr>
          <p:cNvPr id="16" name="Picture Placeholder 22">
            <a:extLst>
              <a:ext uri="{FF2B5EF4-FFF2-40B4-BE49-F238E27FC236}">
                <a16:creationId xmlns:a16="http://schemas.microsoft.com/office/drawing/2014/main" id="{86931323-539A-D386-38FB-7387F3437176}"/>
              </a:ext>
            </a:extLst>
          </p:cNvPr>
          <p:cNvSpPr>
            <a:spLocks noGrp="1"/>
          </p:cNvSpPr>
          <p:nvPr>
            <p:ph type="pic" sz="quarter" idx="16"/>
          </p:nvPr>
        </p:nvSpPr>
        <p:spPr>
          <a:xfrm>
            <a:off x="6570617" y="1985554"/>
            <a:ext cx="7590212" cy="7537507"/>
          </a:xfrm>
          <a:prstGeom prst="ellipse">
            <a:avLst/>
          </a:prstGeom>
        </p:spPr>
        <p:txBody>
          <a:bodyPr/>
          <a:lstStyle/>
          <a:p>
            <a:endParaRPr lang="en-LT"/>
          </a:p>
        </p:txBody>
      </p:sp>
    </p:spTree>
    <p:extLst>
      <p:ext uri="{BB962C8B-B14F-4D97-AF65-F5344CB8AC3E}">
        <p14:creationId xmlns:p14="http://schemas.microsoft.com/office/powerpoint/2010/main" val="92352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F9E3-152E-1EB9-461D-B69F2AED8A94}"/>
              </a:ext>
            </a:extLst>
          </p:cNvPr>
          <p:cNvSpPr>
            <a:spLocks noGrp="1"/>
          </p:cNvSpPr>
          <p:nvPr>
            <p:ph type="title"/>
          </p:nvPr>
        </p:nvSpPr>
        <p:spPr>
          <a:xfrm>
            <a:off x="459060" y="3220173"/>
            <a:ext cx="6213090" cy="762601"/>
          </a:xfrm>
        </p:spPr>
        <p:txBody>
          <a:bodyPr>
            <a:normAutofit/>
          </a:bodyPr>
          <a:lstStyle>
            <a:lvl1pPr>
              <a:defRPr sz="3600">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5" name="Date Placeholder 4">
            <a:extLst>
              <a:ext uri="{FF2B5EF4-FFF2-40B4-BE49-F238E27FC236}">
                <a16:creationId xmlns:a16="http://schemas.microsoft.com/office/drawing/2014/main" id="{3822FEB7-0E98-C207-78C2-287DE0301A0D}"/>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6" name="Footer Placeholder 5">
            <a:extLst>
              <a:ext uri="{FF2B5EF4-FFF2-40B4-BE49-F238E27FC236}">
                <a16:creationId xmlns:a16="http://schemas.microsoft.com/office/drawing/2014/main" id="{F8B8ACB6-CC37-A808-19C9-4556048CA784}"/>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73B5FD30-E2A1-DA75-F29D-33E335D0ADDA}"/>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2" name="Picture 11">
            <a:extLst>
              <a:ext uri="{FF2B5EF4-FFF2-40B4-BE49-F238E27FC236}">
                <a16:creationId xmlns:a16="http://schemas.microsoft.com/office/drawing/2014/main" id="{32AABC19-49E4-CE8A-43B2-76C2425D1EC6}"/>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16" name="Picture Placeholder 15">
            <a:extLst>
              <a:ext uri="{FF2B5EF4-FFF2-40B4-BE49-F238E27FC236}">
                <a16:creationId xmlns:a16="http://schemas.microsoft.com/office/drawing/2014/main" id="{D349E36E-1E93-BCF7-08E6-793D32E28CAB}"/>
              </a:ext>
            </a:extLst>
          </p:cNvPr>
          <p:cNvSpPr>
            <a:spLocks noGrp="1"/>
          </p:cNvSpPr>
          <p:nvPr>
            <p:ph type="pic" sz="quarter" idx="14"/>
          </p:nvPr>
        </p:nvSpPr>
        <p:spPr>
          <a:xfrm>
            <a:off x="939073" y="-1301582"/>
            <a:ext cx="4110330" cy="4110330"/>
          </a:xfrm>
          <a:prstGeom prst="ellipse">
            <a:avLst/>
          </a:prstGeom>
        </p:spPr>
        <p:txBody>
          <a:bodyPr/>
          <a:lstStyle/>
          <a:p>
            <a:endParaRPr lang="en-LT"/>
          </a:p>
        </p:txBody>
      </p:sp>
      <p:sp>
        <p:nvSpPr>
          <p:cNvPr id="18" name="Text Placeholder 17">
            <a:extLst>
              <a:ext uri="{FF2B5EF4-FFF2-40B4-BE49-F238E27FC236}">
                <a16:creationId xmlns:a16="http://schemas.microsoft.com/office/drawing/2014/main" id="{89EBC014-A27E-E41C-6A59-2DC661B0511E}"/>
              </a:ext>
            </a:extLst>
          </p:cNvPr>
          <p:cNvSpPr>
            <a:spLocks noGrp="1"/>
          </p:cNvSpPr>
          <p:nvPr>
            <p:ph type="body" sz="quarter" idx="15"/>
          </p:nvPr>
        </p:nvSpPr>
        <p:spPr>
          <a:xfrm>
            <a:off x="459058" y="3982774"/>
            <a:ext cx="5060795" cy="1844675"/>
          </a:xfrm>
        </p:spPr>
        <p:txBody>
          <a:bodyPr/>
          <a:lstStyle>
            <a:lvl1pPr marL="0" indent="0">
              <a:buNone/>
              <a:defRPr b="0" i="0">
                <a:latin typeface="Roboto Th" pitchFamily="2" charset="0"/>
                <a:ea typeface="Roboto Th" pitchFamily="2" charset="0"/>
              </a:defRPr>
            </a:lvl1pPr>
          </a:lstStyle>
          <a:p>
            <a:pPr lvl="0"/>
            <a:endParaRPr lang="en-LT" dirty="0"/>
          </a:p>
        </p:txBody>
      </p:sp>
      <p:sp>
        <p:nvSpPr>
          <p:cNvPr id="23" name="Picture Placeholder 22">
            <a:extLst>
              <a:ext uri="{FF2B5EF4-FFF2-40B4-BE49-F238E27FC236}">
                <a16:creationId xmlns:a16="http://schemas.microsoft.com/office/drawing/2014/main" id="{A2A1DB65-EE0C-858A-9E78-87111D0B7198}"/>
              </a:ext>
            </a:extLst>
          </p:cNvPr>
          <p:cNvSpPr>
            <a:spLocks noGrp="1"/>
          </p:cNvSpPr>
          <p:nvPr>
            <p:ph type="pic" sz="quarter" idx="16"/>
          </p:nvPr>
        </p:nvSpPr>
        <p:spPr>
          <a:xfrm>
            <a:off x="6544491" y="1965029"/>
            <a:ext cx="7599612" cy="7597221"/>
          </a:xfrm>
          <a:prstGeom prst="ellipse">
            <a:avLst/>
          </a:prstGeom>
        </p:spPr>
        <p:txBody>
          <a:bodyPr/>
          <a:lstStyle/>
          <a:p>
            <a:endParaRPr lang="en-LT"/>
          </a:p>
        </p:txBody>
      </p:sp>
    </p:spTree>
    <p:extLst>
      <p:ext uri="{BB962C8B-B14F-4D97-AF65-F5344CB8AC3E}">
        <p14:creationId xmlns:p14="http://schemas.microsoft.com/office/powerpoint/2010/main" val="112827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30BD-764B-6323-0864-ED96CC001060}"/>
              </a:ext>
            </a:extLst>
          </p:cNvPr>
          <p:cNvSpPr>
            <a:spLocks noGrp="1"/>
          </p:cNvSpPr>
          <p:nvPr>
            <p:ph type="title"/>
          </p:nvPr>
        </p:nvSpPr>
        <p:spPr>
          <a:xfrm>
            <a:off x="839788" y="365125"/>
            <a:ext cx="10515600" cy="1325563"/>
          </a:xfrm>
        </p:spPr>
        <p:txBody>
          <a:bodyPr/>
          <a:lstStyle/>
          <a:p>
            <a:r>
              <a:rPr lang="en-GB"/>
              <a:t>Click to edit Master title style</a:t>
            </a:r>
            <a:endParaRPr lang="en-LT"/>
          </a:p>
        </p:txBody>
      </p:sp>
      <p:sp>
        <p:nvSpPr>
          <p:cNvPr id="3" name="Text Placeholder 2">
            <a:extLst>
              <a:ext uri="{FF2B5EF4-FFF2-40B4-BE49-F238E27FC236}">
                <a16:creationId xmlns:a16="http://schemas.microsoft.com/office/drawing/2014/main" id="{667CFFDE-3695-8FA1-1CFE-97D18A994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9E20DD-0BAC-8A64-AFCB-C7BA353DB8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5" name="Text Placeholder 4">
            <a:extLst>
              <a:ext uri="{FF2B5EF4-FFF2-40B4-BE49-F238E27FC236}">
                <a16:creationId xmlns:a16="http://schemas.microsoft.com/office/drawing/2014/main" id="{931DBB87-C5FF-1A5F-69AE-66D0B7AD2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316C29-97CE-4DB3-3313-ACF6D1A9AA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7" name="Date Placeholder 6">
            <a:extLst>
              <a:ext uri="{FF2B5EF4-FFF2-40B4-BE49-F238E27FC236}">
                <a16:creationId xmlns:a16="http://schemas.microsoft.com/office/drawing/2014/main" id="{0FBF3248-5C2C-08C8-C20F-DB63A3B26BA3}"/>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8" name="Footer Placeholder 7">
            <a:extLst>
              <a:ext uri="{FF2B5EF4-FFF2-40B4-BE49-F238E27FC236}">
                <a16:creationId xmlns:a16="http://schemas.microsoft.com/office/drawing/2014/main" id="{FCCC8612-2AC2-48A2-439D-78F79A115237}"/>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385FBE1-D346-8C92-7C4F-F7A4D29ECF12}"/>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0" name="Picture 9">
            <a:extLst>
              <a:ext uri="{FF2B5EF4-FFF2-40B4-BE49-F238E27FC236}">
                <a16:creationId xmlns:a16="http://schemas.microsoft.com/office/drawing/2014/main" id="{3F8E219B-7D6A-18BB-1C39-4EED187FDCC7}"/>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253458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99D45B-6926-1B5A-F3CE-C73DBBA9D4D6}"/>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3" name="Footer Placeholder 2">
            <a:extLst>
              <a:ext uri="{FF2B5EF4-FFF2-40B4-BE49-F238E27FC236}">
                <a16:creationId xmlns:a16="http://schemas.microsoft.com/office/drawing/2014/main" id="{888F0CC7-3FEC-32C4-4B7B-8255069BC727}"/>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06A06BF7-84C6-6DEF-DF34-3D080D64D6CA}"/>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5" name="Picture 4">
            <a:extLst>
              <a:ext uri="{FF2B5EF4-FFF2-40B4-BE49-F238E27FC236}">
                <a16:creationId xmlns:a16="http://schemas.microsoft.com/office/drawing/2014/main" id="{BEAADF99-E806-8FE9-1382-10CDB3F3CEE9}"/>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9" name="Text Placeholder 8">
            <a:extLst>
              <a:ext uri="{FF2B5EF4-FFF2-40B4-BE49-F238E27FC236}">
                <a16:creationId xmlns:a16="http://schemas.microsoft.com/office/drawing/2014/main" id="{919CD50E-A2BA-A1B6-A111-B38BBD9A17B9}"/>
              </a:ext>
            </a:extLst>
          </p:cNvPr>
          <p:cNvSpPr>
            <a:spLocks noGrp="1"/>
          </p:cNvSpPr>
          <p:nvPr>
            <p:ph type="body" sz="quarter" idx="13" hasCustomPrompt="1"/>
          </p:nvPr>
        </p:nvSpPr>
        <p:spPr>
          <a:xfrm>
            <a:off x="1381758" y="2599200"/>
            <a:ext cx="1040295" cy="664700"/>
          </a:xfrm>
        </p:spPr>
        <p:txBody>
          <a:bodyPr>
            <a:normAutofit/>
          </a:bodyPr>
          <a:lstStyle>
            <a:lvl2pPr marL="457200" indent="0" algn="ctr">
              <a:buNone/>
              <a:defRPr sz="4000">
                <a:latin typeface="Roboto Lt" pitchFamily="2" charset="0"/>
                <a:ea typeface="Roboto Lt" pitchFamily="2" charset="0"/>
              </a:defRPr>
            </a:lvl2pPr>
          </a:lstStyle>
          <a:p>
            <a:pPr lvl="1"/>
            <a:r>
              <a:rPr lang="en-LT" dirty="0"/>
              <a:t>1</a:t>
            </a:r>
          </a:p>
        </p:txBody>
      </p:sp>
      <p:sp>
        <p:nvSpPr>
          <p:cNvPr id="10" name="Text Placeholder 8">
            <a:extLst>
              <a:ext uri="{FF2B5EF4-FFF2-40B4-BE49-F238E27FC236}">
                <a16:creationId xmlns:a16="http://schemas.microsoft.com/office/drawing/2014/main" id="{7DE7FADE-3DD7-40AF-6273-A40E867388FA}"/>
              </a:ext>
            </a:extLst>
          </p:cNvPr>
          <p:cNvSpPr>
            <a:spLocks noGrp="1"/>
          </p:cNvSpPr>
          <p:nvPr>
            <p:ph type="body" sz="quarter" idx="14" hasCustomPrompt="1"/>
          </p:nvPr>
        </p:nvSpPr>
        <p:spPr>
          <a:xfrm>
            <a:off x="5474533" y="2599200"/>
            <a:ext cx="1130531" cy="664700"/>
          </a:xfrm>
        </p:spPr>
        <p:txBody>
          <a:bodyPr>
            <a:normAutofit/>
          </a:bodyPr>
          <a:lstStyle>
            <a:lvl2pPr marL="457200" indent="0">
              <a:buNone/>
              <a:defRPr sz="4000">
                <a:latin typeface="Roboto Lt" pitchFamily="2" charset="0"/>
                <a:ea typeface="Roboto Lt" pitchFamily="2" charset="0"/>
              </a:defRPr>
            </a:lvl2pPr>
          </a:lstStyle>
          <a:p>
            <a:pPr lvl="1"/>
            <a:r>
              <a:rPr lang="en-LT" dirty="0"/>
              <a:t>2</a:t>
            </a:r>
          </a:p>
        </p:txBody>
      </p:sp>
      <p:sp>
        <p:nvSpPr>
          <p:cNvPr id="11" name="Text Placeholder 8">
            <a:extLst>
              <a:ext uri="{FF2B5EF4-FFF2-40B4-BE49-F238E27FC236}">
                <a16:creationId xmlns:a16="http://schemas.microsoft.com/office/drawing/2014/main" id="{45AA1E32-BAC0-B4E6-CCE7-AB7E050B715C}"/>
              </a:ext>
            </a:extLst>
          </p:cNvPr>
          <p:cNvSpPr>
            <a:spLocks noGrp="1"/>
          </p:cNvSpPr>
          <p:nvPr>
            <p:ph type="body" sz="quarter" idx="15" hasCustomPrompt="1"/>
          </p:nvPr>
        </p:nvSpPr>
        <p:spPr>
          <a:xfrm>
            <a:off x="9736286" y="2599200"/>
            <a:ext cx="847899" cy="664700"/>
          </a:xfrm>
        </p:spPr>
        <p:txBody>
          <a:bodyPr>
            <a:normAutofit/>
          </a:bodyPr>
          <a:lstStyle>
            <a:lvl2pPr marL="457200" indent="0">
              <a:buNone/>
              <a:defRPr sz="4000">
                <a:latin typeface="Roboto Lt" pitchFamily="2" charset="0"/>
                <a:ea typeface="Roboto Lt" pitchFamily="2" charset="0"/>
              </a:defRPr>
            </a:lvl2pPr>
          </a:lstStyle>
          <a:p>
            <a:pPr lvl="1"/>
            <a:r>
              <a:rPr lang="en-LT" dirty="0"/>
              <a:t>3</a:t>
            </a:r>
          </a:p>
        </p:txBody>
      </p:sp>
      <p:sp>
        <p:nvSpPr>
          <p:cNvPr id="13" name="Text Placeholder 12">
            <a:extLst>
              <a:ext uri="{FF2B5EF4-FFF2-40B4-BE49-F238E27FC236}">
                <a16:creationId xmlns:a16="http://schemas.microsoft.com/office/drawing/2014/main" id="{01AE47BD-FE26-6B01-B657-A0D4822C5FED}"/>
              </a:ext>
            </a:extLst>
          </p:cNvPr>
          <p:cNvSpPr>
            <a:spLocks noGrp="1"/>
          </p:cNvSpPr>
          <p:nvPr>
            <p:ph type="body" sz="quarter" idx="16"/>
          </p:nvPr>
        </p:nvSpPr>
        <p:spPr>
          <a:xfrm>
            <a:off x="1079500" y="3263900"/>
            <a:ext cx="2046085" cy="1730375"/>
          </a:xfrm>
        </p:spPr>
        <p:txBody>
          <a:bodyPr>
            <a:normAutofit/>
          </a:bodyPr>
          <a:lstStyle>
            <a:lvl1pPr marL="0" indent="0" algn="ctr">
              <a:buNone/>
              <a:defRPr sz="2400" b="0" i="0">
                <a:latin typeface="Roboto Th" pitchFamily="2" charset="0"/>
                <a:ea typeface="Roboto Th" pitchFamily="2" charset="0"/>
              </a:defRPr>
            </a:lvl1pPr>
          </a:lstStyle>
          <a:p>
            <a:pPr lvl="0"/>
            <a:r>
              <a:rPr lang="en-GB" dirty="0"/>
              <a:t>Click to edit Master text styles</a:t>
            </a:r>
          </a:p>
        </p:txBody>
      </p:sp>
      <p:sp>
        <p:nvSpPr>
          <p:cNvPr id="14" name="Text Placeholder 12">
            <a:extLst>
              <a:ext uri="{FF2B5EF4-FFF2-40B4-BE49-F238E27FC236}">
                <a16:creationId xmlns:a16="http://schemas.microsoft.com/office/drawing/2014/main" id="{EF06F3E7-DDBC-7958-52BA-5FF57115194E}"/>
              </a:ext>
            </a:extLst>
          </p:cNvPr>
          <p:cNvSpPr>
            <a:spLocks noGrp="1"/>
          </p:cNvSpPr>
          <p:nvPr>
            <p:ph type="body" sz="quarter" idx="17"/>
          </p:nvPr>
        </p:nvSpPr>
        <p:spPr>
          <a:xfrm>
            <a:off x="5072957" y="3263900"/>
            <a:ext cx="2046085" cy="1730375"/>
          </a:xfrm>
        </p:spPr>
        <p:txBody>
          <a:bodyPr>
            <a:normAutofit/>
          </a:bodyPr>
          <a:lstStyle>
            <a:lvl1pPr marL="0" indent="0" algn="ctr">
              <a:buNone/>
              <a:defRPr sz="2400" b="0" i="0">
                <a:latin typeface="Roboto Th" pitchFamily="2" charset="0"/>
                <a:ea typeface="Roboto Th" pitchFamily="2" charset="0"/>
              </a:defRPr>
            </a:lvl1pPr>
          </a:lstStyle>
          <a:p>
            <a:pPr lvl="0"/>
            <a:r>
              <a:rPr lang="en-GB" dirty="0"/>
              <a:t>Click to edit Master text styles</a:t>
            </a:r>
          </a:p>
        </p:txBody>
      </p:sp>
      <p:sp>
        <p:nvSpPr>
          <p:cNvPr id="15" name="Text Placeholder 12">
            <a:extLst>
              <a:ext uri="{FF2B5EF4-FFF2-40B4-BE49-F238E27FC236}">
                <a16:creationId xmlns:a16="http://schemas.microsoft.com/office/drawing/2014/main" id="{7DFDB45C-46CE-6B65-9825-F35ECE0C24AF}"/>
              </a:ext>
            </a:extLst>
          </p:cNvPr>
          <p:cNvSpPr>
            <a:spLocks noGrp="1"/>
          </p:cNvSpPr>
          <p:nvPr>
            <p:ph type="body" sz="quarter" idx="18"/>
          </p:nvPr>
        </p:nvSpPr>
        <p:spPr>
          <a:xfrm>
            <a:off x="9307715" y="3263900"/>
            <a:ext cx="2046085" cy="1730375"/>
          </a:xfrm>
        </p:spPr>
        <p:txBody>
          <a:bodyPr>
            <a:normAutofit/>
          </a:bodyPr>
          <a:lstStyle>
            <a:lvl1pPr marL="0" indent="0" algn="ctr">
              <a:buNone/>
              <a:defRPr sz="2400" b="0" i="0">
                <a:latin typeface="Roboto Th" pitchFamily="2" charset="0"/>
                <a:ea typeface="Roboto Th" pitchFamily="2" charset="0"/>
              </a:defRPr>
            </a:lvl1pPr>
          </a:lstStyle>
          <a:p>
            <a:pPr lvl="0"/>
            <a:r>
              <a:rPr lang="en-GB" dirty="0"/>
              <a:t>Click to edit Master text styles</a:t>
            </a:r>
          </a:p>
        </p:txBody>
      </p:sp>
      <p:sp>
        <p:nvSpPr>
          <p:cNvPr id="17" name="Text Placeholder 16">
            <a:extLst>
              <a:ext uri="{FF2B5EF4-FFF2-40B4-BE49-F238E27FC236}">
                <a16:creationId xmlns:a16="http://schemas.microsoft.com/office/drawing/2014/main" id="{AE7D9157-6DA5-D31E-AC27-B444A569F77A}"/>
              </a:ext>
            </a:extLst>
          </p:cNvPr>
          <p:cNvSpPr>
            <a:spLocks noGrp="1"/>
          </p:cNvSpPr>
          <p:nvPr>
            <p:ph type="body" sz="quarter" idx="19"/>
          </p:nvPr>
        </p:nvSpPr>
        <p:spPr>
          <a:xfrm>
            <a:off x="1079500" y="1374907"/>
            <a:ext cx="10274300" cy="891943"/>
          </a:xfrm>
        </p:spPr>
        <p:txBody>
          <a:bodyPr>
            <a:normAutofit/>
          </a:bodyPr>
          <a:lstStyle>
            <a:lvl1pPr marL="0" indent="0">
              <a:buNone/>
              <a:defRPr sz="4800">
                <a:solidFill>
                  <a:srgbClr val="192D4C"/>
                </a:solidFill>
                <a:latin typeface="Roboto Lt" pitchFamily="2" charset="0"/>
                <a:ea typeface="Roboto Lt" pitchFamily="2" charset="0"/>
              </a:defRPr>
            </a:lvl1pPr>
            <a:lvl2pPr marL="457200" indent="0">
              <a:buNone/>
              <a:defRPr/>
            </a:lvl2pPr>
          </a:lstStyle>
          <a:p>
            <a:pPr lvl="0"/>
            <a:r>
              <a:rPr lang="en-GB" dirty="0"/>
              <a:t>Click to edit Master text styles</a:t>
            </a:r>
          </a:p>
        </p:txBody>
      </p:sp>
    </p:spTree>
    <p:extLst>
      <p:ext uri="{BB962C8B-B14F-4D97-AF65-F5344CB8AC3E}">
        <p14:creationId xmlns:p14="http://schemas.microsoft.com/office/powerpoint/2010/main" val="96763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1C63-087F-9C83-C1CC-27D8144C5389}"/>
              </a:ext>
            </a:extLst>
          </p:cNvPr>
          <p:cNvSpPr>
            <a:spLocks noGrp="1"/>
          </p:cNvSpPr>
          <p:nvPr>
            <p:ph type="title"/>
          </p:nvPr>
        </p:nvSpPr>
        <p:spPr>
          <a:xfrm>
            <a:off x="1238250" y="365125"/>
            <a:ext cx="10115550" cy="1325563"/>
          </a:xfrm>
        </p:spPr>
        <p:txBody>
          <a:bodyPr/>
          <a:lstStyle>
            <a:lvl1pPr>
              <a:defRPr>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3" name="Date Placeholder 2">
            <a:extLst>
              <a:ext uri="{FF2B5EF4-FFF2-40B4-BE49-F238E27FC236}">
                <a16:creationId xmlns:a16="http://schemas.microsoft.com/office/drawing/2014/main" id="{1DDC6154-CB62-D757-44E4-4907BF354E10}"/>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4" name="Footer Placeholder 3">
            <a:extLst>
              <a:ext uri="{FF2B5EF4-FFF2-40B4-BE49-F238E27FC236}">
                <a16:creationId xmlns:a16="http://schemas.microsoft.com/office/drawing/2014/main" id="{49248C52-6F5B-0D79-7BDF-C329A98193B9}"/>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969CC990-D796-731A-75C4-E335A77917D0}"/>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3E522DB4-23D7-0F40-7850-92D378785744}"/>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10" name="Picture Placeholder 9">
            <a:extLst>
              <a:ext uri="{FF2B5EF4-FFF2-40B4-BE49-F238E27FC236}">
                <a16:creationId xmlns:a16="http://schemas.microsoft.com/office/drawing/2014/main" id="{1E52B931-DCB1-9DF9-B176-13383806EE6A}"/>
              </a:ext>
            </a:extLst>
          </p:cNvPr>
          <p:cNvSpPr>
            <a:spLocks noGrp="1"/>
          </p:cNvSpPr>
          <p:nvPr>
            <p:ph type="pic" sz="quarter" idx="13"/>
          </p:nvPr>
        </p:nvSpPr>
        <p:spPr>
          <a:xfrm>
            <a:off x="1238250" y="1919289"/>
            <a:ext cx="2800350" cy="4241780"/>
          </a:xfrm>
          <a:prstGeom prst="roundRect">
            <a:avLst/>
          </a:prstGeom>
        </p:spPr>
        <p:txBody>
          <a:bodyPr/>
          <a:lstStyle/>
          <a:p>
            <a:endParaRPr lang="en-LT"/>
          </a:p>
        </p:txBody>
      </p:sp>
      <p:sp>
        <p:nvSpPr>
          <p:cNvPr id="11" name="Picture Placeholder 9">
            <a:extLst>
              <a:ext uri="{FF2B5EF4-FFF2-40B4-BE49-F238E27FC236}">
                <a16:creationId xmlns:a16="http://schemas.microsoft.com/office/drawing/2014/main" id="{3DB7F33A-C83E-0091-5459-C56D5F16C55D}"/>
              </a:ext>
            </a:extLst>
          </p:cNvPr>
          <p:cNvSpPr>
            <a:spLocks noGrp="1"/>
          </p:cNvSpPr>
          <p:nvPr>
            <p:ph type="pic" sz="quarter" idx="14"/>
          </p:nvPr>
        </p:nvSpPr>
        <p:spPr>
          <a:xfrm>
            <a:off x="4650524" y="1919289"/>
            <a:ext cx="2800350" cy="4241780"/>
          </a:xfrm>
          <a:prstGeom prst="roundRect">
            <a:avLst/>
          </a:prstGeom>
        </p:spPr>
        <p:txBody>
          <a:bodyPr/>
          <a:lstStyle/>
          <a:p>
            <a:endParaRPr lang="en-LT"/>
          </a:p>
        </p:txBody>
      </p:sp>
      <p:sp>
        <p:nvSpPr>
          <p:cNvPr id="12" name="Picture Placeholder 9">
            <a:extLst>
              <a:ext uri="{FF2B5EF4-FFF2-40B4-BE49-F238E27FC236}">
                <a16:creationId xmlns:a16="http://schemas.microsoft.com/office/drawing/2014/main" id="{83B5F5F7-2ABC-F743-4C5E-2FC48CCACB38}"/>
              </a:ext>
            </a:extLst>
          </p:cNvPr>
          <p:cNvSpPr>
            <a:spLocks noGrp="1"/>
          </p:cNvSpPr>
          <p:nvPr>
            <p:ph type="pic" sz="quarter" idx="15"/>
          </p:nvPr>
        </p:nvSpPr>
        <p:spPr>
          <a:xfrm>
            <a:off x="8107402" y="1919289"/>
            <a:ext cx="2800350" cy="4241780"/>
          </a:xfrm>
          <a:prstGeom prst="roundRect">
            <a:avLst/>
          </a:prstGeom>
        </p:spPr>
        <p:txBody>
          <a:bodyPr/>
          <a:lstStyle/>
          <a:p>
            <a:endParaRPr lang="en-LT"/>
          </a:p>
        </p:txBody>
      </p:sp>
    </p:spTree>
    <p:extLst>
      <p:ext uri="{BB962C8B-B14F-4D97-AF65-F5344CB8AC3E}">
        <p14:creationId xmlns:p14="http://schemas.microsoft.com/office/powerpoint/2010/main" val="421638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1C63-087F-9C83-C1CC-27D8144C5389}"/>
              </a:ext>
            </a:extLst>
          </p:cNvPr>
          <p:cNvSpPr>
            <a:spLocks noGrp="1"/>
          </p:cNvSpPr>
          <p:nvPr>
            <p:ph type="title"/>
          </p:nvPr>
        </p:nvSpPr>
        <p:spPr/>
        <p:txBody>
          <a:bodyPr/>
          <a:lstStyle>
            <a:lvl1pPr>
              <a:defRPr>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3" name="Date Placeholder 2">
            <a:extLst>
              <a:ext uri="{FF2B5EF4-FFF2-40B4-BE49-F238E27FC236}">
                <a16:creationId xmlns:a16="http://schemas.microsoft.com/office/drawing/2014/main" id="{1DDC6154-CB62-D757-44E4-4907BF354E10}"/>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4" name="Footer Placeholder 3">
            <a:extLst>
              <a:ext uri="{FF2B5EF4-FFF2-40B4-BE49-F238E27FC236}">
                <a16:creationId xmlns:a16="http://schemas.microsoft.com/office/drawing/2014/main" id="{49248C52-6F5B-0D79-7BDF-C329A98193B9}"/>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969CC990-D796-731A-75C4-E335A77917D0}"/>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3E522DB4-23D7-0F40-7850-92D378785744}"/>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7" name="Chart Placeholder 6">
            <a:extLst>
              <a:ext uri="{FF2B5EF4-FFF2-40B4-BE49-F238E27FC236}">
                <a16:creationId xmlns:a16="http://schemas.microsoft.com/office/drawing/2014/main" id="{B53049D0-3D9D-23B3-9B59-FFF6F3B42776}"/>
              </a:ext>
            </a:extLst>
          </p:cNvPr>
          <p:cNvSpPr>
            <a:spLocks noGrp="1"/>
          </p:cNvSpPr>
          <p:nvPr>
            <p:ph type="chart" sz="quarter" idx="13"/>
          </p:nvPr>
        </p:nvSpPr>
        <p:spPr>
          <a:xfrm>
            <a:off x="838200" y="2102253"/>
            <a:ext cx="4895335" cy="3533603"/>
          </a:xfrm>
        </p:spPr>
        <p:txBody>
          <a:bodyPr/>
          <a:lstStyle/>
          <a:p>
            <a:endParaRPr lang="en-LT"/>
          </a:p>
        </p:txBody>
      </p:sp>
      <p:sp>
        <p:nvSpPr>
          <p:cNvPr id="10" name="Chart Placeholder 6">
            <a:extLst>
              <a:ext uri="{FF2B5EF4-FFF2-40B4-BE49-F238E27FC236}">
                <a16:creationId xmlns:a16="http://schemas.microsoft.com/office/drawing/2014/main" id="{5A080184-600C-6637-5933-A27DC780E428}"/>
              </a:ext>
            </a:extLst>
          </p:cNvPr>
          <p:cNvSpPr>
            <a:spLocks noGrp="1"/>
          </p:cNvSpPr>
          <p:nvPr>
            <p:ph type="chart" sz="quarter" idx="14"/>
          </p:nvPr>
        </p:nvSpPr>
        <p:spPr>
          <a:xfrm>
            <a:off x="6460524" y="2102253"/>
            <a:ext cx="4895335" cy="3533603"/>
          </a:xfrm>
        </p:spPr>
        <p:txBody>
          <a:bodyPr/>
          <a:lstStyle/>
          <a:p>
            <a:endParaRPr lang="en-LT"/>
          </a:p>
        </p:txBody>
      </p:sp>
    </p:spTree>
    <p:extLst>
      <p:ext uri="{BB962C8B-B14F-4D97-AF65-F5344CB8AC3E}">
        <p14:creationId xmlns:p14="http://schemas.microsoft.com/office/powerpoint/2010/main" val="179905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B9BD-B1A4-9A8C-1947-577BF9DD27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T"/>
          </a:p>
        </p:txBody>
      </p:sp>
      <p:sp>
        <p:nvSpPr>
          <p:cNvPr id="3" name="Content Placeholder 2">
            <a:extLst>
              <a:ext uri="{FF2B5EF4-FFF2-40B4-BE49-F238E27FC236}">
                <a16:creationId xmlns:a16="http://schemas.microsoft.com/office/drawing/2014/main" id="{778AE7EF-1DA0-3E2C-FD07-A0C985BB6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Text Placeholder 3">
            <a:extLst>
              <a:ext uri="{FF2B5EF4-FFF2-40B4-BE49-F238E27FC236}">
                <a16:creationId xmlns:a16="http://schemas.microsoft.com/office/drawing/2014/main" id="{26603305-CB05-4559-BC3B-01EA82D3B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DE8F13-D862-7423-6CCB-6D1F01AD5004}"/>
              </a:ext>
            </a:extLst>
          </p:cNvPr>
          <p:cNvSpPr>
            <a:spLocks noGrp="1"/>
          </p:cNvSpPr>
          <p:nvPr>
            <p:ph type="dt" sz="half" idx="10"/>
          </p:nvPr>
        </p:nvSpPr>
        <p:spPr/>
        <p:txBody>
          <a:bodyPr/>
          <a:lstStyle/>
          <a:p>
            <a:fld id="{2562BD1F-AEFC-1947-9A06-3FCA250F8F77}" type="datetimeFigureOut">
              <a:rPr lang="en-LT" smtClean="0"/>
              <a:t>10/27/2024</a:t>
            </a:fld>
            <a:endParaRPr lang="en-LT"/>
          </a:p>
        </p:txBody>
      </p:sp>
      <p:sp>
        <p:nvSpPr>
          <p:cNvPr id="6" name="Footer Placeholder 5">
            <a:extLst>
              <a:ext uri="{FF2B5EF4-FFF2-40B4-BE49-F238E27FC236}">
                <a16:creationId xmlns:a16="http://schemas.microsoft.com/office/drawing/2014/main" id="{D7F718CF-F8BD-C8F5-770D-234B2622086E}"/>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D1F530C9-41C2-5C42-9CA3-F9D7AB3663A7}"/>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73B4CC93-2E8F-74CB-2F73-CBA11C58A984}"/>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30411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DE42A-860E-19FA-D56D-B26D7B8F7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2C740D15-C639-1814-43D7-1FC656E348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8725E465-E938-63FF-D7FB-35B176C8A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2BD1F-AEFC-1947-9A06-3FCA250F8F77}" type="datetimeFigureOut">
              <a:rPr lang="en-LT" smtClean="0"/>
              <a:t>10/27/2024</a:t>
            </a:fld>
            <a:endParaRPr lang="en-LT"/>
          </a:p>
        </p:txBody>
      </p:sp>
      <p:sp>
        <p:nvSpPr>
          <p:cNvPr id="5" name="Footer Placeholder 4">
            <a:extLst>
              <a:ext uri="{FF2B5EF4-FFF2-40B4-BE49-F238E27FC236}">
                <a16:creationId xmlns:a16="http://schemas.microsoft.com/office/drawing/2014/main" id="{1807B4D6-6613-84D9-1F19-677FCBEE2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4D47DE6-CAA8-2AE3-9CE9-20A0F5B81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0ED6E-1867-4E49-A09E-B49565F88D5F}" type="slidenum">
              <a:rPr lang="en-LT" smtClean="0"/>
              <a:t>‹#›</a:t>
            </a:fld>
            <a:endParaRPr lang="en-LT"/>
          </a:p>
        </p:txBody>
      </p:sp>
    </p:spTree>
    <p:extLst>
      <p:ext uri="{BB962C8B-B14F-4D97-AF65-F5344CB8AC3E}">
        <p14:creationId xmlns:p14="http://schemas.microsoft.com/office/powerpoint/2010/main" val="241326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4"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ukis.lt/karjeros-specialistams/stebesena"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info@mukis.l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colorful dots&#10;&#10;Description automatically generated">
            <a:extLst>
              <a:ext uri="{FF2B5EF4-FFF2-40B4-BE49-F238E27FC236}">
                <a16:creationId xmlns:a16="http://schemas.microsoft.com/office/drawing/2014/main" id="{04C53552-B9ED-8494-1345-A91C01E1CBEE}"/>
              </a:ext>
            </a:extLst>
          </p:cNvPr>
          <p:cNvPicPr>
            <a:picLocks noChangeAspect="1"/>
          </p:cNvPicPr>
          <p:nvPr/>
        </p:nvPicPr>
        <p:blipFill>
          <a:blip r:embed="rId2"/>
          <a:stretch>
            <a:fillRect/>
          </a:stretch>
        </p:blipFill>
        <p:spPr>
          <a:xfrm>
            <a:off x="-737094" y="3138163"/>
            <a:ext cx="5867508" cy="5867508"/>
          </a:xfrm>
          <a:prstGeom prst="rect">
            <a:avLst/>
          </a:prstGeom>
        </p:spPr>
      </p:pic>
      <p:sp>
        <p:nvSpPr>
          <p:cNvPr id="2" name="TextBox 1">
            <a:extLst>
              <a:ext uri="{FF2B5EF4-FFF2-40B4-BE49-F238E27FC236}">
                <a16:creationId xmlns:a16="http://schemas.microsoft.com/office/drawing/2014/main" id="{6D20F5DB-D59A-ABA1-F91A-AD82F9380234}"/>
              </a:ext>
            </a:extLst>
          </p:cNvPr>
          <p:cNvSpPr txBox="1"/>
          <p:nvPr/>
        </p:nvSpPr>
        <p:spPr>
          <a:xfrm>
            <a:off x="455754" y="2647491"/>
            <a:ext cx="913416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200" b="1" dirty="0">
                <a:solidFill>
                  <a:schemeClr val="accent1"/>
                </a:solidFill>
                <a:latin typeface="Arial" panose="020B0604020202020204" pitchFamily="34" charset="0"/>
                <a:ea typeface="Calibri"/>
                <a:cs typeface="Arial" panose="020B0604020202020204" pitchFamily="34" charset="0"/>
              </a:rPr>
              <a:t>Bendroji profesinio orientavimo būklė: ką rodo </a:t>
            </a:r>
            <a:r>
              <a:rPr lang="lt-LT" sz="3200" b="1" dirty="0">
                <a:solidFill>
                  <a:schemeClr val="accent2"/>
                </a:solidFill>
                <a:latin typeface="Arial" panose="020B0604020202020204" pitchFamily="34" charset="0"/>
                <a:ea typeface="Calibri"/>
                <a:cs typeface="Arial" panose="020B0604020202020204" pitchFamily="34" charset="0"/>
              </a:rPr>
              <a:t>stebėsenos </a:t>
            </a:r>
            <a:r>
              <a:rPr lang="lt-LT" sz="3200" b="1" dirty="0">
                <a:solidFill>
                  <a:schemeClr val="accent1"/>
                </a:solidFill>
                <a:latin typeface="Arial" panose="020B0604020202020204" pitchFamily="34" charset="0"/>
                <a:ea typeface="Calibri"/>
                <a:cs typeface="Arial" panose="020B0604020202020204" pitchFamily="34" charset="0"/>
              </a:rPr>
              <a:t>duomenys? </a:t>
            </a:r>
          </a:p>
          <a:p>
            <a:endParaRPr lang="lt-LT" sz="3200" b="1" dirty="0">
              <a:solidFill>
                <a:schemeClr val="accent1">
                  <a:lumMod val="75000"/>
                </a:schemeClr>
              </a:solidFill>
              <a:latin typeface="Arial" panose="020B0604020202020204" pitchFamily="34" charset="0"/>
              <a:ea typeface="Calibri"/>
              <a:cs typeface="Arial" panose="020B0604020202020204" pitchFamily="34" charset="0"/>
            </a:endParaRPr>
          </a:p>
          <a:p>
            <a:r>
              <a:rPr lang="lt-LT" sz="2000" b="1" dirty="0">
                <a:latin typeface="Arial" panose="020B0604020202020204" pitchFamily="34" charset="0"/>
                <a:ea typeface="Calibri"/>
                <a:cs typeface="Arial" panose="020B0604020202020204" pitchFamily="34" charset="0"/>
              </a:rPr>
              <a:t>Vitalija Paurienė</a:t>
            </a:r>
          </a:p>
          <a:p>
            <a:r>
              <a:rPr lang="lt-LT" sz="2000" b="1" dirty="0">
                <a:latin typeface="Arial" panose="020B0604020202020204" pitchFamily="34" charset="0"/>
                <a:ea typeface="Calibri"/>
                <a:cs typeface="Arial" panose="020B0604020202020204" pitchFamily="34" charset="0"/>
              </a:rPr>
              <a:t>Lietuvos neformaliojo švietimo agentūros</a:t>
            </a:r>
          </a:p>
          <a:p>
            <a:r>
              <a:rPr lang="lt-LT" sz="2000" b="1" dirty="0">
                <a:latin typeface="Arial" panose="020B0604020202020204" pitchFamily="34" charset="0"/>
                <a:ea typeface="Calibri"/>
                <a:cs typeface="Arial" panose="020B0604020202020204" pitchFamily="34" charset="0"/>
              </a:rPr>
              <a:t>Ugdymo karjerai skyriaus specialistė</a:t>
            </a:r>
          </a:p>
          <a:p>
            <a:endParaRPr lang="lt-LT" sz="2400" b="1" dirty="0">
              <a:solidFill>
                <a:schemeClr val="accent1">
                  <a:lumMod val="75000"/>
                </a:schemeClr>
              </a:solidFill>
              <a:latin typeface="Arial" panose="020B0604020202020204" pitchFamily="34" charset="0"/>
              <a:ea typeface="Calibri"/>
              <a:cs typeface="Arial" panose="020B0604020202020204" pitchFamily="34" charset="0"/>
            </a:endParaRPr>
          </a:p>
          <a:p>
            <a:endParaRPr lang="lt-LT" sz="2800" b="1" dirty="0">
              <a:solidFill>
                <a:schemeClr val="accent1">
                  <a:lumMod val="75000"/>
                </a:schemeClr>
              </a:solidFill>
              <a:latin typeface="Roboto Th"/>
              <a:ea typeface="Calibri"/>
              <a:cs typeface="Calibri"/>
            </a:endParaRPr>
          </a:p>
        </p:txBody>
      </p:sp>
    </p:spTree>
    <p:extLst>
      <p:ext uri="{BB962C8B-B14F-4D97-AF65-F5344CB8AC3E}">
        <p14:creationId xmlns:p14="http://schemas.microsoft.com/office/powerpoint/2010/main" val="123872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265606" y="747882"/>
            <a:ext cx="9680328" cy="1038298"/>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Kokių PO paslaugų gavo mokiniai? (1)</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sp>
        <p:nvSpPr>
          <p:cNvPr id="13" name="Rectangle 12">
            <a:extLst>
              <a:ext uri="{FF2B5EF4-FFF2-40B4-BE49-F238E27FC236}">
                <a16:creationId xmlns:a16="http://schemas.microsoft.com/office/drawing/2014/main" id="{36ABFB18-383E-73B6-3A4A-2540FF3531ED}"/>
              </a:ext>
            </a:extLst>
          </p:cNvPr>
          <p:cNvSpPr/>
          <p:nvPr/>
        </p:nvSpPr>
        <p:spPr>
          <a:xfrm>
            <a:off x="1265606" y="1913787"/>
            <a:ext cx="9388995" cy="6769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400" b="1" dirty="0">
                <a:latin typeface="Arial" panose="020B0604020202020204" pitchFamily="34" charset="0"/>
                <a:cs typeface="Arial" panose="020B0604020202020204" pitchFamily="34" charset="0"/>
              </a:rPr>
              <a:t>PO paslaugų, suteiktų pradinio ugdymo lygmens (1-4 kl.) mokiniams ir jų tėvams, aprėptis (2022-2023 m. m.)</a:t>
            </a:r>
          </a:p>
        </p:txBody>
      </p:sp>
      <p:graphicFrame>
        <p:nvGraphicFramePr>
          <p:cNvPr id="7" name="Table 6">
            <a:extLst>
              <a:ext uri="{FF2B5EF4-FFF2-40B4-BE49-F238E27FC236}">
                <a16:creationId xmlns:a16="http://schemas.microsoft.com/office/drawing/2014/main" id="{404314AC-A597-CAD0-539D-09781FC14CB6}"/>
              </a:ext>
            </a:extLst>
          </p:cNvPr>
          <p:cNvGraphicFramePr>
            <a:graphicFrameLocks noGrp="1"/>
          </p:cNvGraphicFramePr>
          <p:nvPr>
            <p:extLst>
              <p:ext uri="{D42A27DB-BD31-4B8C-83A1-F6EECF244321}">
                <p14:modId xmlns:p14="http://schemas.microsoft.com/office/powerpoint/2010/main" val="863750779"/>
              </p:ext>
            </p:extLst>
          </p:nvPr>
        </p:nvGraphicFramePr>
        <p:xfrm>
          <a:off x="1246064" y="2492895"/>
          <a:ext cx="9506020" cy="2962948"/>
        </p:xfrm>
        <a:graphic>
          <a:graphicData uri="http://schemas.openxmlformats.org/drawingml/2006/table">
            <a:tbl>
              <a:tblPr firstRow="1" bandRow="1">
                <a:tableStyleId>{5DA37D80-6434-44D0-A028-1B22A696006F}</a:tableStyleId>
              </a:tblPr>
              <a:tblGrid>
                <a:gridCol w="6971483">
                  <a:extLst>
                    <a:ext uri="{9D8B030D-6E8A-4147-A177-3AD203B41FA5}">
                      <a16:colId xmlns:a16="http://schemas.microsoft.com/office/drawing/2014/main" val="114191505"/>
                    </a:ext>
                  </a:extLst>
                </a:gridCol>
                <a:gridCol w="2534537">
                  <a:extLst>
                    <a:ext uri="{9D8B030D-6E8A-4147-A177-3AD203B41FA5}">
                      <a16:colId xmlns:a16="http://schemas.microsoft.com/office/drawing/2014/main" val="1602953392"/>
                    </a:ext>
                  </a:extLst>
                </a:gridCol>
              </a:tblGrid>
              <a:tr h="391186">
                <a:tc>
                  <a:txBody>
                    <a:bodyPr/>
                    <a:lstStyle/>
                    <a:p>
                      <a:pPr algn="just"/>
                      <a:r>
                        <a:rPr lang="lt-LT" sz="1400" b="1" dirty="0">
                          <a:latin typeface="Arial" panose="020B0604020202020204" pitchFamily="34" charset="0"/>
                          <a:cs typeface="Arial" panose="020B0604020202020204" pitchFamily="34" charset="0"/>
                        </a:rPr>
                        <a:t>Vidutinis 1 mokinių klasei skirtų PO valandų skaičius</a:t>
                      </a:r>
                    </a:p>
                  </a:txBody>
                  <a:tcPr/>
                </a:tc>
                <a:tc>
                  <a:txBody>
                    <a:bodyPr/>
                    <a:lstStyle/>
                    <a:p>
                      <a:pPr algn="ctr"/>
                      <a:r>
                        <a:rPr lang="lt-LT" sz="1400" b="0" dirty="0">
                          <a:latin typeface="Arial" panose="020B0604020202020204" pitchFamily="34" charset="0"/>
                          <a:cs typeface="Arial" panose="020B0604020202020204" pitchFamily="34" charset="0"/>
                        </a:rPr>
                        <a:t>5,14 val. </a:t>
                      </a:r>
                    </a:p>
                  </a:txBody>
                  <a:tcPr/>
                </a:tc>
                <a:extLst>
                  <a:ext uri="{0D108BD9-81ED-4DB2-BD59-A6C34878D82A}">
                    <a16:rowId xmlns:a16="http://schemas.microsoft.com/office/drawing/2014/main" val="2974846028"/>
                  </a:ext>
                </a:extLst>
              </a:tr>
              <a:tr h="552252">
                <a:tc>
                  <a:txBody>
                    <a:bodyPr/>
                    <a:lstStyle/>
                    <a:p>
                      <a:pPr algn="just"/>
                      <a:r>
                        <a:rPr lang="lt-LT" sz="1400" b="1" dirty="0">
                          <a:latin typeface="Arial" panose="020B0604020202020204" pitchFamily="34" charset="0"/>
                          <a:cs typeface="Arial" panose="020B0604020202020204" pitchFamily="34" charset="0"/>
                        </a:rPr>
                        <a:t>Vidutinis 1 mokinių klasei mokykloje organizuotų ugdymo karjerai užsiėmimų* ir informacinių renginių** skaičius</a:t>
                      </a:r>
                    </a:p>
                  </a:txBody>
                  <a:tcPr/>
                </a:tc>
                <a:tc>
                  <a:txBody>
                    <a:bodyPr/>
                    <a:lstStyle/>
                    <a:p>
                      <a:pPr algn="ctr"/>
                      <a:r>
                        <a:rPr lang="lt-LT" sz="1400" dirty="0">
                          <a:latin typeface="Arial" panose="020B0604020202020204" pitchFamily="34" charset="0"/>
                          <a:cs typeface="Arial" panose="020B0604020202020204" pitchFamily="34" charset="0"/>
                        </a:rPr>
                        <a:t>10 užsiėmimų/renginių</a:t>
                      </a:r>
                    </a:p>
                  </a:txBody>
                  <a:tcPr/>
                </a:tc>
                <a:extLst>
                  <a:ext uri="{0D108BD9-81ED-4DB2-BD59-A6C34878D82A}">
                    <a16:rowId xmlns:a16="http://schemas.microsoft.com/office/drawing/2014/main" val="3463280973"/>
                  </a:ext>
                </a:extLst>
              </a:tr>
              <a:tr h="552252">
                <a:tc>
                  <a:txBody>
                    <a:bodyPr/>
                    <a:lstStyle/>
                    <a:p>
                      <a:r>
                        <a:rPr lang="lt-LT" sz="1400" b="1" dirty="0">
                          <a:latin typeface="Arial" panose="020B0604020202020204" pitchFamily="34" charset="0"/>
                          <a:cs typeface="Arial" panose="020B0604020202020204" pitchFamily="34" charset="0"/>
                        </a:rPr>
                        <a:t>Vidutinis 1 mokinių klasei organizuotų vizitų***, skirtų pažinčiai su įvairiomis profesijomis už mokyklos ribų, skaičius</a:t>
                      </a:r>
                    </a:p>
                  </a:txBody>
                  <a:tcPr/>
                </a:tc>
                <a:tc>
                  <a:txBody>
                    <a:bodyPr/>
                    <a:lstStyle/>
                    <a:p>
                      <a:pPr algn="ctr"/>
                      <a:r>
                        <a:rPr lang="lt-LT" sz="1400" dirty="0">
                          <a:latin typeface="Arial" panose="020B0604020202020204" pitchFamily="34" charset="0"/>
                          <a:cs typeface="Arial" panose="020B0604020202020204" pitchFamily="34" charset="0"/>
                        </a:rPr>
                        <a:t>3 vizitai</a:t>
                      </a:r>
                    </a:p>
                  </a:txBody>
                  <a:tcPr/>
                </a:tc>
                <a:extLst>
                  <a:ext uri="{0D108BD9-81ED-4DB2-BD59-A6C34878D82A}">
                    <a16:rowId xmlns:a16="http://schemas.microsoft.com/office/drawing/2014/main" val="1609288994"/>
                  </a:ext>
                </a:extLst>
              </a:tr>
              <a:tr h="395239">
                <a:tc>
                  <a:txBody>
                    <a:bodyPr/>
                    <a:lstStyle/>
                    <a:p>
                      <a:r>
                        <a:rPr lang="lt-LT" sz="1400" b="1" dirty="0">
                          <a:latin typeface="Arial" panose="020B0604020202020204" pitchFamily="34" charset="0"/>
                          <a:cs typeface="Arial" panose="020B0604020202020204" pitchFamily="34" charset="0"/>
                        </a:rPr>
                        <a:t>Vidutinis konsultacijų, skirtų mokinių tėvams, skaičius </a:t>
                      </a:r>
                    </a:p>
                  </a:txBody>
                  <a:tcPr/>
                </a:tc>
                <a:tc>
                  <a:txBody>
                    <a:bodyPr/>
                    <a:lstStyle/>
                    <a:p>
                      <a:pPr algn="ctr"/>
                      <a:r>
                        <a:rPr lang="lt-LT" sz="1400" dirty="0">
                          <a:latin typeface="Arial" panose="020B0604020202020204" pitchFamily="34" charset="0"/>
                          <a:cs typeface="Arial" panose="020B0604020202020204" pitchFamily="34" charset="0"/>
                        </a:rPr>
                        <a:t>3 konsultacijos</a:t>
                      </a:r>
                    </a:p>
                  </a:txBody>
                  <a:tcPr/>
                </a:tc>
                <a:extLst>
                  <a:ext uri="{0D108BD9-81ED-4DB2-BD59-A6C34878D82A}">
                    <a16:rowId xmlns:a16="http://schemas.microsoft.com/office/drawing/2014/main" val="2991542155"/>
                  </a:ext>
                </a:extLst>
              </a:tr>
              <a:tr h="1072019">
                <a:tc gridSpan="2">
                  <a:txBody>
                    <a:bodyPr/>
                    <a:lstStyle/>
                    <a:p>
                      <a:pPr algn="just"/>
                      <a:r>
                        <a:rPr lang="lt-LT" sz="1200" dirty="0">
                          <a:latin typeface="Arial" panose="020B0604020202020204" pitchFamily="34" charset="0"/>
                          <a:cs typeface="Arial" panose="020B0604020202020204" pitchFamily="34" charset="0"/>
                        </a:rPr>
                        <a:t>*Klasės valandėlės ir integruotos pamokos savęs pažinimo, karjeros kompetencijas ugdančių žaidimų temomis, projektinės veiklos ir kt.</a:t>
                      </a:r>
                    </a:p>
                    <a:p>
                      <a:pPr algn="just"/>
                      <a:r>
                        <a:rPr lang="lt-LT" sz="1200" dirty="0">
                          <a:latin typeface="Arial" panose="020B0604020202020204" pitchFamily="34" charset="0"/>
                          <a:cs typeface="Arial" panose="020B0604020202020204" pitchFamily="34" charset="0"/>
                        </a:rPr>
                        <a:t>** Susitikimai su profesijų atstovais, </a:t>
                      </a:r>
                      <a:r>
                        <a:rPr lang="lt-LT" sz="1200" dirty="0" err="1">
                          <a:latin typeface="Arial" panose="020B0604020202020204" pitchFamily="34" charset="0"/>
                          <a:cs typeface="Arial" panose="020B0604020202020204" pitchFamily="34" charset="0"/>
                        </a:rPr>
                        <a:t>protmūšiai</a:t>
                      </a:r>
                      <a:r>
                        <a:rPr lang="lt-LT" sz="1200" dirty="0">
                          <a:latin typeface="Arial" panose="020B0604020202020204" pitchFamily="34" charset="0"/>
                          <a:cs typeface="Arial" panose="020B0604020202020204" pitchFamily="34" charset="0"/>
                        </a:rPr>
                        <a:t>, viktorinos, piešinių parodos, konkursai ir kt.</a:t>
                      </a:r>
                    </a:p>
                    <a:p>
                      <a:pPr algn="just"/>
                      <a:r>
                        <a:rPr lang="lt-LT" sz="1200" dirty="0">
                          <a:latin typeface="Arial" panose="020B0604020202020204" pitchFamily="34" charset="0"/>
                          <a:cs typeface="Arial" panose="020B0604020202020204" pitchFamily="34" charset="0"/>
                        </a:rPr>
                        <a:t>***Pažintinės mokinių išvykos į tikras darbo vietas, įskaitant ir mokinių tėvų (globėjų) darbovietes</a:t>
                      </a:r>
                    </a:p>
                    <a:p>
                      <a:endParaRPr lang="lt-LT" sz="1200" dirty="0">
                        <a:latin typeface="Arial" panose="020B0604020202020204" pitchFamily="34" charset="0"/>
                        <a:cs typeface="Arial" panose="020B0604020202020204" pitchFamily="34" charset="0"/>
                      </a:endParaRPr>
                    </a:p>
                    <a:p>
                      <a:pPr algn="r"/>
                      <a:r>
                        <a:rPr lang="lt-LT" sz="1200" i="1" dirty="0">
                          <a:latin typeface="Arial" panose="020B0604020202020204" pitchFamily="34" charset="0"/>
                          <a:cs typeface="Arial" panose="020B0604020202020204" pitchFamily="34" charset="0"/>
                        </a:rPr>
                        <a:t>Duomenų šaltinis: MUKIS</a:t>
                      </a:r>
                    </a:p>
                  </a:txBody>
                  <a:tcPr/>
                </a:tc>
                <a:tc hMerge="1">
                  <a:txBody>
                    <a:bodyPr/>
                    <a:lstStyle/>
                    <a:p>
                      <a:endParaRPr lang="lt-LT" dirty="0"/>
                    </a:p>
                  </a:txBody>
                  <a:tcPr/>
                </a:tc>
                <a:extLst>
                  <a:ext uri="{0D108BD9-81ED-4DB2-BD59-A6C34878D82A}">
                    <a16:rowId xmlns:a16="http://schemas.microsoft.com/office/drawing/2014/main" val="772353862"/>
                  </a:ext>
                </a:extLst>
              </a:tr>
            </a:tbl>
          </a:graphicData>
        </a:graphic>
      </p:graphicFrame>
    </p:spTree>
    <p:extLst>
      <p:ext uri="{BB962C8B-B14F-4D97-AF65-F5344CB8AC3E}">
        <p14:creationId xmlns:p14="http://schemas.microsoft.com/office/powerpoint/2010/main" val="73893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70" y="473584"/>
            <a:ext cx="9680328" cy="1039564"/>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Kokių PO paslaugų gavo mokiniai? (2)</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6" name="Chart 5">
            <a:extLst>
              <a:ext uri="{FF2B5EF4-FFF2-40B4-BE49-F238E27FC236}">
                <a16:creationId xmlns:a16="http://schemas.microsoft.com/office/drawing/2014/main" id="{73D272EA-4062-A3FC-B4C9-6305A34197B5}"/>
              </a:ext>
            </a:extLst>
          </p:cNvPr>
          <p:cNvGraphicFramePr>
            <a:graphicFrameLocks/>
          </p:cNvGraphicFramePr>
          <p:nvPr/>
        </p:nvGraphicFramePr>
        <p:xfrm>
          <a:off x="1230298" y="1880818"/>
          <a:ext cx="4826692" cy="41319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63BE157-295D-9737-741B-6FCB53D84130}"/>
              </a:ext>
            </a:extLst>
          </p:cNvPr>
          <p:cNvGraphicFramePr>
            <a:graphicFrameLocks/>
          </p:cNvGraphicFramePr>
          <p:nvPr/>
        </p:nvGraphicFramePr>
        <p:xfrm>
          <a:off x="6224217" y="1947017"/>
          <a:ext cx="4721717" cy="39995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478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08389" y="532445"/>
            <a:ext cx="9680328" cy="106874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Kokių PO paslaugų gavo mokiniai? (3)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307278" y="2148082"/>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D0BEA02A-B080-7A36-472A-119BB8B10398}"/>
              </a:ext>
            </a:extLst>
          </p:cNvPr>
          <p:cNvGraphicFramePr>
            <a:graphicFrameLocks/>
          </p:cNvGraphicFramePr>
          <p:nvPr>
            <p:extLst>
              <p:ext uri="{D42A27DB-BD31-4B8C-83A1-F6EECF244321}">
                <p14:modId xmlns:p14="http://schemas.microsoft.com/office/powerpoint/2010/main" val="4284331982"/>
              </p:ext>
            </p:extLst>
          </p:nvPr>
        </p:nvGraphicFramePr>
        <p:xfrm>
          <a:off x="1097079" y="1938499"/>
          <a:ext cx="5573024" cy="41876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B4D8A52-DFF9-7BEA-8CB2-99F25FF70E3E}"/>
              </a:ext>
            </a:extLst>
          </p:cNvPr>
          <p:cNvGraphicFramePr>
            <a:graphicFrameLocks/>
          </p:cNvGraphicFramePr>
          <p:nvPr/>
        </p:nvGraphicFramePr>
        <p:xfrm>
          <a:off x="6824783" y="2321353"/>
          <a:ext cx="4276646" cy="32684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185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463677" y="363359"/>
            <a:ext cx="9680328" cy="902074"/>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Kiek lėšų investuota į PO?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9" name="Chart 8">
            <a:extLst>
              <a:ext uri="{FF2B5EF4-FFF2-40B4-BE49-F238E27FC236}">
                <a16:creationId xmlns:a16="http://schemas.microsoft.com/office/drawing/2014/main" id="{13A48661-930B-A17F-2DBC-FA2B11CFD372}"/>
              </a:ext>
            </a:extLst>
          </p:cNvPr>
          <p:cNvGraphicFramePr>
            <a:graphicFrameLocks/>
          </p:cNvGraphicFramePr>
          <p:nvPr/>
        </p:nvGraphicFramePr>
        <p:xfrm>
          <a:off x="6487516" y="2073297"/>
          <a:ext cx="4809991" cy="3976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FE194333-9DF7-3B17-ACF5-BE45B3F99075}"/>
              </a:ext>
            </a:extLst>
          </p:cNvPr>
          <p:cNvGraphicFramePr>
            <a:graphicFrameLocks/>
          </p:cNvGraphicFramePr>
          <p:nvPr/>
        </p:nvGraphicFramePr>
        <p:xfrm>
          <a:off x="1035169" y="1507789"/>
          <a:ext cx="5452345" cy="50253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680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255836" y="372247"/>
            <a:ext cx="9680328" cy="841460"/>
          </a:xfrm>
        </p:spPr>
        <p:txBody>
          <a:bodyPr>
            <a:normAutofit/>
          </a:bodyPr>
          <a:lstStyle/>
          <a:p>
            <a:r>
              <a:rPr lang="lt-LT" sz="2700" b="1" dirty="0">
                <a:solidFill>
                  <a:schemeClr val="accent1"/>
                </a:solidFill>
                <a:latin typeface="Arial" panose="020B0604020202020204" pitchFamily="34" charset="0"/>
                <a:cs typeface="Arial" panose="020B0604020202020204" pitchFamily="34" charset="0"/>
              </a:rPr>
              <a:t>Kiek lėšų investuota į PO? (2)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8289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6" name="Table 5">
            <a:extLst>
              <a:ext uri="{FF2B5EF4-FFF2-40B4-BE49-F238E27FC236}">
                <a16:creationId xmlns:a16="http://schemas.microsoft.com/office/drawing/2014/main" id="{EE8A2B16-18CE-792B-3045-4FBB23920E83}"/>
              </a:ext>
            </a:extLst>
          </p:cNvPr>
          <p:cNvGraphicFramePr>
            <a:graphicFrameLocks noGrp="1"/>
          </p:cNvGraphicFramePr>
          <p:nvPr/>
        </p:nvGraphicFramePr>
        <p:xfrm>
          <a:off x="1246064" y="1941517"/>
          <a:ext cx="4551620" cy="4167449"/>
        </p:xfrm>
        <a:graphic>
          <a:graphicData uri="http://schemas.openxmlformats.org/drawingml/2006/table">
            <a:tbl>
              <a:tblPr firstRow="1" bandRow="1">
                <a:tableStyleId>{21E4AEA4-8DFA-4A89-87EB-49C32662AFE0}</a:tableStyleId>
              </a:tblPr>
              <a:tblGrid>
                <a:gridCol w="2208507">
                  <a:extLst>
                    <a:ext uri="{9D8B030D-6E8A-4147-A177-3AD203B41FA5}">
                      <a16:colId xmlns:a16="http://schemas.microsoft.com/office/drawing/2014/main" val="694384303"/>
                    </a:ext>
                  </a:extLst>
                </a:gridCol>
                <a:gridCol w="2343113">
                  <a:extLst>
                    <a:ext uri="{9D8B030D-6E8A-4147-A177-3AD203B41FA5}">
                      <a16:colId xmlns:a16="http://schemas.microsoft.com/office/drawing/2014/main" val="3777511583"/>
                    </a:ext>
                  </a:extLst>
                </a:gridCol>
              </a:tblGrid>
              <a:tr h="785809">
                <a:tc>
                  <a:txBody>
                    <a:bodyPr/>
                    <a:lstStyle/>
                    <a:p>
                      <a:pPr algn="ctr"/>
                      <a:endParaRPr lang="lt-LT" sz="1400" dirty="0">
                        <a:latin typeface="Arial" panose="020B0604020202020204" pitchFamily="34" charset="0"/>
                        <a:cs typeface="Arial" panose="020B0604020202020204" pitchFamily="34" charset="0"/>
                      </a:endParaRPr>
                    </a:p>
                    <a:p>
                      <a:pPr algn="ctr"/>
                      <a:r>
                        <a:rPr lang="lt-LT" sz="1400" dirty="0">
                          <a:latin typeface="Arial" panose="020B0604020202020204" pitchFamily="34" charset="0"/>
                          <a:cs typeface="Arial" panose="020B0604020202020204" pitchFamily="34" charset="0"/>
                        </a:rPr>
                        <a:t>Savivaldybė </a:t>
                      </a:r>
                    </a:p>
                  </a:txBody>
                  <a:tcPr/>
                </a:tc>
                <a:tc>
                  <a:txBody>
                    <a:bodyPr/>
                    <a:lstStyle/>
                    <a:p>
                      <a:pPr algn="ctr"/>
                      <a:r>
                        <a:rPr lang="lt-LT" sz="1400" dirty="0">
                          <a:latin typeface="Arial" panose="020B0604020202020204" pitchFamily="34" charset="0"/>
                          <a:cs typeface="Arial" panose="020B0604020202020204" pitchFamily="34" charset="0"/>
                        </a:rPr>
                        <a:t>Vidutinės vienam mokiniui tekusios PO lėšos (Eur/mokiniui)</a:t>
                      </a:r>
                    </a:p>
                  </a:txBody>
                  <a:tcPr/>
                </a:tc>
                <a:extLst>
                  <a:ext uri="{0D108BD9-81ED-4DB2-BD59-A6C34878D82A}">
                    <a16:rowId xmlns:a16="http://schemas.microsoft.com/office/drawing/2014/main" val="1957567215"/>
                  </a:ext>
                </a:extLst>
              </a:tr>
              <a:tr h="338164">
                <a:tc>
                  <a:txBody>
                    <a:bodyPr/>
                    <a:lstStyle/>
                    <a:p>
                      <a:pPr algn="ctr"/>
                      <a:r>
                        <a:rPr lang="lt-LT" sz="1400" b="1" dirty="0">
                          <a:solidFill>
                            <a:srgbClr val="FF0000"/>
                          </a:solidFill>
                          <a:latin typeface="Arial" panose="020B0604020202020204" pitchFamily="34" charset="0"/>
                          <a:cs typeface="Arial" panose="020B0604020202020204" pitchFamily="34" charset="0"/>
                        </a:rPr>
                        <a:t>Neringos sav. </a:t>
                      </a:r>
                    </a:p>
                  </a:txBody>
                  <a:tcPr/>
                </a:tc>
                <a:tc>
                  <a:txBody>
                    <a:bodyPr/>
                    <a:lstStyle/>
                    <a:p>
                      <a:pPr algn="ctr"/>
                      <a:r>
                        <a:rPr lang="lt-LT" sz="1400" b="1" dirty="0">
                          <a:solidFill>
                            <a:srgbClr val="FF0000"/>
                          </a:solidFill>
                          <a:latin typeface="Arial" panose="020B0604020202020204" pitchFamily="34" charset="0"/>
                          <a:cs typeface="Arial" panose="020B0604020202020204" pitchFamily="34" charset="0"/>
                        </a:rPr>
                        <a:t>81,53</a:t>
                      </a:r>
                    </a:p>
                  </a:txBody>
                  <a:tcPr/>
                </a:tc>
                <a:extLst>
                  <a:ext uri="{0D108BD9-81ED-4DB2-BD59-A6C34878D82A}">
                    <a16:rowId xmlns:a16="http://schemas.microsoft.com/office/drawing/2014/main" val="624342874"/>
                  </a:ext>
                </a:extLst>
              </a:tr>
              <a:tr h="338164">
                <a:tc>
                  <a:txBody>
                    <a:bodyPr/>
                    <a:lstStyle/>
                    <a:p>
                      <a:pPr algn="ctr"/>
                      <a:r>
                        <a:rPr lang="lt-LT" sz="1400" dirty="0">
                          <a:latin typeface="Arial" panose="020B0604020202020204" pitchFamily="34" charset="0"/>
                          <a:cs typeface="Arial" panose="020B0604020202020204" pitchFamily="34" charset="0"/>
                        </a:rPr>
                        <a:t>Druskininkų sav. </a:t>
                      </a:r>
                    </a:p>
                  </a:txBody>
                  <a:tcPr/>
                </a:tc>
                <a:tc>
                  <a:txBody>
                    <a:bodyPr/>
                    <a:lstStyle/>
                    <a:p>
                      <a:pPr algn="ctr"/>
                      <a:r>
                        <a:rPr lang="lt-LT" sz="1400" dirty="0">
                          <a:latin typeface="Arial" panose="020B0604020202020204" pitchFamily="34" charset="0"/>
                          <a:cs typeface="Arial" panose="020B0604020202020204" pitchFamily="34" charset="0"/>
                        </a:rPr>
                        <a:t>13,80</a:t>
                      </a:r>
                    </a:p>
                  </a:txBody>
                  <a:tcPr/>
                </a:tc>
                <a:extLst>
                  <a:ext uri="{0D108BD9-81ED-4DB2-BD59-A6C34878D82A}">
                    <a16:rowId xmlns:a16="http://schemas.microsoft.com/office/drawing/2014/main" val="83636168"/>
                  </a:ext>
                </a:extLst>
              </a:tr>
              <a:tr h="338164">
                <a:tc>
                  <a:txBody>
                    <a:bodyPr/>
                    <a:lstStyle/>
                    <a:p>
                      <a:pPr algn="ctr"/>
                      <a:r>
                        <a:rPr lang="lt-LT" sz="1400" dirty="0">
                          <a:latin typeface="Arial" panose="020B0604020202020204" pitchFamily="34" charset="0"/>
                          <a:cs typeface="Arial" panose="020B0604020202020204" pitchFamily="34" charset="0"/>
                        </a:rPr>
                        <a:t>Radviliškio r. sav. </a:t>
                      </a:r>
                    </a:p>
                  </a:txBody>
                  <a:tcPr/>
                </a:tc>
                <a:tc>
                  <a:txBody>
                    <a:bodyPr/>
                    <a:lstStyle/>
                    <a:p>
                      <a:pPr algn="ctr"/>
                      <a:r>
                        <a:rPr lang="lt-LT" sz="1400" dirty="0">
                          <a:latin typeface="Arial" panose="020B0604020202020204" pitchFamily="34" charset="0"/>
                          <a:cs typeface="Arial" panose="020B0604020202020204" pitchFamily="34" charset="0"/>
                        </a:rPr>
                        <a:t>8,25</a:t>
                      </a:r>
                    </a:p>
                  </a:txBody>
                  <a:tcPr/>
                </a:tc>
                <a:extLst>
                  <a:ext uri="{0D108BD9-81ED-4DB2-BD59-A6C34878D82A}">
                    <a16:rowId xmlns:a16="http://schemas.microsoft.com/office/drawing/2014/main" val="1975201026"/>
                  </a:ext>
                </a:extLst>
              </a:tr>
              <a:tr h="338164">
                <a:tc>
                  <a:txBody>
                    <a:bodyPr/>
                    <a:lstStyle/>
                    <a:p>
                      <a:pPr algn="ctr"/>
                      <a:r>
                        <a:rPr lang="lt-LT" sz="1400" dirty="0">
                          <a:latin typeface="Arial" panose="020B0604020202020204" pitchFamily="34" charset="0"/>
                          <a:cs typeface="Arial" panose="020B0604020202020204" pitchFamily="34" charset="0"/>
                        </a:rPr>
                        <a:t>Jonavos r. sav. </a:t>
                      </a:r>
                    </a:p>
                  </a:txBody>
                  <a:tcPr/>
                </a:tc>
                <a:tc>
                  <a:txBody>
                    <a:bodyPr/>
                    <a:lstStyle/>
                    <a:p>
                      <a:pPr algn="ctr"/>
                      <a:r>
                        <a:rPr lang="lt-LT" sz="1400" dirty="0">
                          <a:latin typeface="Arial" panose="020B0604020202020204" pitchFamily="34" charset="0"/>
                          <a:cs typeface="Arial" panose="020B0604020202020204" pitchFamily="34" charset="0"/>
                        </a:rPr>
                        <a:t>7,75</a:t>
                      </a:r>
                    </a:p>
                  </a:txBody>
                  <a:tcPr/>
                </a:tc>
                <a:extLst>
                  <a:ext uri="{0D108BD9-81ED-4DB2-BD59-A6C34878D82A}">
                    <a16:rowId xmlns:a16="http://schemas.microsoft.com/office/drawing/2014/main" val="1923267653"/>
                  </a:ext>
                </a:extLst>
              </a:tr>
              <a:tr h="338164">
                <a:tc>
                  <a:txBody>
                    <a:bodyPr/>
                    <a:lstStyle/>
                    <a:p>
                      <a:pPr algn="ctr"/>
                      <a:r>
                        <a:rPr lang="lt-LT" sz="1400" dirty="0">
                          <a:latin typeface="Arial" panose="020B0604020202020204" pitchFamily="34" charset="0"/>
                          <a:cs typeface="Arial" panose="020B0604020202020204" pitchFamily="34" charset="0"/>
                        </a:rPr>
                        <a:t>Birštono sav. </a:t>
                      </a:r>
                    </a:p>
                  </a:txBody>
                  <a:tcPr/>
                </a:tc>
                <a:tc>
                  <a:txBody>
                    <a:bodyPr/>
                    <a:lstStyle/>
                    <a:p>
                      <a:pPr algn="ctr"/>
                      <a:r>
                        <a:rPr lang="lt-LT" sz="1400" dirty="0">
                          <a:latin typeface="Arial" panose="020B0604020202020204" pitchFamily="34" charset="0"/>
                          <a:cs typeface="Arial" panose="020B0604020202020204" pitchFamily="34" charset="0"/>
                        </a:rPr>
                        <a:t>6,62</a:t>
                      </a:r>
                    </a:p>
                  </a:txBody>
                  <a:tcPr/>
                </a:tc>
                <a:extLst>
                  <a:ext uri="{0D108BD9-81ED-4DB2-BD59-A6C34878D82A}">
                    <a16:rowId xmlns:a16="http://schemas.microsoft.com/office/drawing/2014/main" val="1300767373"/>
                  </a:ext>
                </a:extLst>
              </a:tr>
              <a:tr h="338164">
                <a:tc>
                  <a:txBody>
                    <a:bodyPr/>
                    <a:lstStyle/>
                    <a:p>
                      <a:pPr algn="ctr"/>
                      <a:r>
                        <a:rPr lang="lt-LT" sz="1400" dirty="0">
                          <a:latin typeface="Arial" panose="020B0604020202020204" pitchFamily="34" charset="0"/>
                          <a:cs typeface="Arial" panose="020B0604020202020204" pitchFamily="34" charset="0"/>
                        </a:rPr>
                        <a:t>Rietavo sav. </a:t>
                      </a:r>
                    </a:p>
                  </a:txBody>
                  <a:tcPr/>
                </a:tc>
                <a:tc>
                  <a:txBody>
                    <a:bodyPr/>
                    <a:lstStyle/>
                    <a:p>
                      <a:pPr algn="ctr"/>
                      <a:r>
                        <a:rPr lang="lt-LT" sz="1400" dirty="0">
                          <a:latin typeface="Arial" panose="020B0604020202020204" pitchFamily="34" charset="0"/>
                          <a:cs typeface="Arial" panose="020B0604020202020204" pitchFamily="34" charset="0"/>
                        </a:rPr>
                        <a:t>5,96</a:t>
                      </a:r>
                    </a:p>
                  </a:txBody>
                  <a:tcPr/>
                </a:tc>
                <a:extLst>
                  <a:ext uri="{0D108BD9-81ED-4DB2-BD59-A6C34878D82A}">
                    <a16:rowId xmlns:a16="http://schemas.microsoft.com/office/drawing/2014/main" val="841139913"/>
                  </a:ext>
                </a:extLst>
              </a:tr>
              <a:tr h="338164">
                <a:tc>
                  <a:txBody>
                    <a:bodyPr/>
                    <a:lstStyle/>
                    <a:p>
                      <a:pPr algn="ctr"/>
                      <a:r>
                        <a:rPr lang="lt-LT" sz="1400" dirty="0">
                          <a:latin typeface="Arial" panose="020B0604020202020204" pitchFamily="34" charset="0"/>
                          <a:cs typeface="Arial" panose="020B0604020202020204" pitchFamily="34" charset="0"/>
                        </a:rPr>
                        <a:t>Raseinių r. sav. </a:t>
                      </a:r>
                    </a:p>
                  </a:txBody>
                  <a:tcPr/>
                </a:tc>
                <a:tc>
                  <a:txBody>
                    <a:bodyPr/>
                    <a:lstStyle/>
                    <a:p>
                      <a:pPr algn="ctr"/>
                      <a:r>
                        <a:rPr lang="lt-LT" sz="1400" dirty="0">
                          <a:latin typeface="Arial" panose="020B0604020202020204" pitchFamily="34" charset="0"/>
                          <a:cs typeface="Arial" panose="020B0604020202020204" pitchFamily="34" charset="0"/>
                        </a:rPr>
                        <a:t>4,64</a:t>
                      </a:r>
                    </a:p>
                  </a:txBody>
                  <a:tcPr/>
                </a:tc>
                <a:extLst>
                  <a:ext uri="{0D108BD9-81ED-4DB2-BD59-A6C34878D82A}">
                    <a16:rowId xmlns:a16="http://schemas.microsoft.com/office/drawing/2014/main" val="3188911968"/>
                  </a:ext>
                </a:extLst>
              </a:tr>
              <a:tr h="338164">
                <a:tc>
                  <a:txBody>
                    <a:bodyPr/>
                    <a:lstStyle/>
                    <a:p>
                      <a:pPr algn="ctr"/>
                      <a:r>
                        <a:rPr lang="lt-LT" sz="1400" dirty="0">
                          <a:latin typeface="Arial" panose="020B0604020202020204" pitchFamily="34" charset="0"/>
                          <a:cs typeface="Arial" panose="020B0604020202020204" pitchFamily="34" charset="0"/>
                        </a:rPr>
                        <a:t>Lazdijų r. sav. </a:t>
                      </a:r>
                    </a:p>
                  </a:txBody>
                  <a:tcPr/>
                </a:tc>
                <a:tc>
                  <a:txBody>
                    <a:bodyPr/>
                    <a:lstStyle/>
                    <a:p>
                      <a:pPr algn="ctr"/>
                      <a:r>
                        <a:rPr lang="lt-LT" sz="1400" dirty="0">
                          <a:latin typeface="Arial" panose="020B0604020202020204" pitchFamily="34" charset="0"/>
                          <a:cs typeface="Arial" panose="020B0604020202020204" pitchFamily="34" charset="0"/>
                        </a:rPr>
                        <a:t>4,51</a:t>
                      </a:r>
                    </a:p>
                  </a:txBody>
                  <a:tcPr/>
                </a:tc>
                <a:extLst>
                  <a:ext uri="{0D108BD9-81ED-4DB2-BD59-A6C34878D82A}">
                    <a16:rowId xmlns:a16="http://schemas.microsoft.com/office/drawing/2014/main" val="2542675256"/>
                  </a:ext>
                </a:extLst>
              </a:tr>
              <a:tr h="338164">
                <a:tc>
                  <a:txBody>
                    <a:bodyPr/>
                    <a:lstStyle/>
                    <a:p>
                      <a:pPr algn="ctr"/>
                      <a:r>
                        <a:rPr lang="lt-LT" sz="1400" dirty="0">
                          <a:latin typeface="Arial" panose="020B0604020202020204" pitchFamily="34" charset="0"/>
                          <a:cs typeface="Arial" panose="020B0604020202020204" pitchFamily="34" charset="0"/>
                        </a:rPr>
                        <a:t>Anykščių r. sav. </a:t>
                      </a:r>
                    </a:p>
                  </a:txBody>
                  <a:tcPr/>
                </a:tc>
                <a:tc>
                  <a:txBody>
                    <a:bodyPr/>
                    <a:lstStyle/>
                    <a:p>
                      <a:pPr algn="ctr"/>
                      <a:r>
                        <a:rPr lang="lt-LT" sz="1400" dirty="0">
                          <a:latin typeface="Arial" panose="020B0604020202020204" pitchFamily="34" charset="0"/>
                          <a:cs typeface="Arial" panose="020B0604020202020204" pitchFamily="34" charset="0"/>
                        </a:rPr>
                        <a:t>4,50</a:t>
                      </a:r>
                    </a:p>
                  </a:txBody>
                  <a:tcPr/>
                </a:tc>
                <a:extLst>
                  <a:ext uri="{0D108BD9-81ED-4DB2-BD59-A6C34878D82A}">
                    <a16:rowId xmlns:a16="http://schemas.microsoft.com/office/drawing/2014/main" val="832626799"/>
                  </a:ext>
                </a:extLst>
              </a:tr>
              <a:tr h="338164">
                <a:tc>
                  <a:txBody>
                    <a:bodyPr/>
                    <a:lstStyle/>
                    <a:p>
                      <a:pPr algn="ctr"/>
                      <a:r>
                        <a:rPr lang="lt-LT" sz="1400" dirty="0">
                          <a:latin typeface="Arial" panose="020B0604020202020204" pitchFamily="34" charset="0"/>
                          <a:cs typeface="Arial" panose="020B0604020202020204" pitchFamily="34" charset="0"/>
                        </a:rPr>
                        <a:t>Alytaus m. sav. </a:t>
                      </a:r>
                    </a:p>
                  </a:txBody>
                  <a:tcPr/>
                </a:tc>
                <a:tc>
                  <a:txBody>
                    <a:bodyPr/>
                    <a:lstStyle/>
                    <a:p>
                      <a:pPr algn="ctr"/>
                      <a:r>
                        <a:rPr lang="lt-LT" sz="1400" dirty="0">
                          <a:latin typeface="Arial" panose="020B0604020202020204" pitchFamily="34" charset="0"/>
                          <a:cs typeface="Arial" panose="020B0604020202020204" pitchFamily="34" charset="0"/>
                        </a:rPr>
                        <a:t>4,49</a:t>
                      </a:r>
                    </a:p>
                  </a:txBody>
                  <a:tcPr/>
                </a:tc>
                <a:extLst>
                  <a:ext uri="{0D108BD9-81ED-4DB2-BD59-A6C34878D82A}">
                    <a16:rowId xmlns:a16="http://schemas.microsoft.com/office/drawing/2014/main" val="3798148991"/>
                  </a:ext>
                </a:extLst>
              </a:tr>
            </a:tbl>
          </a:graphicData>
        </a:graphic>
      </p:graphicFrame>
      <p:graphicFrame>
        <p:nvGraphicFramePr>
          <p:cNvPr id="9" name="Table 8">
            <a:extLst>
              <a:ext uri="{FF2B5EF4-FFF2-40B4-BE49-F238E27FC236}">
                <a16:creationId xmlns:a16="http://schemas.microsoft.com/office/drawing/2014/main" id="{DE4EB1F8-38D4-81D8-BF6B-0917EEF8F8D7}"/>
              </a:ext>
            </a:extLst>
          </p:cNvPr>
          <p:cNvGraphicFramePr>
            <a:graphicFrameLocks noGrp="1"/>
          </p:cNvGraphicFramePr>
          <p:nvPr/>
        </p:nvGraphicFramePr>
        <p:xfrm>
          <a:off x="6555333" y="1941517"/>
          <a:ext cx="4380831" cy="4202367"/>
        </p:xfrm>
        <a:graphic>
          <a:graphicData uri="http://schemas.openxmlformats.org/drawingml/2006/table">
            <a:tbl>
              <a:tblPr firstRow="1" bandRow="1">
                <a:tableStyleId>{21E4AEA4-8DFA-4A89-87EB-49C32662AFE0}</a:tableStyleId>
              </a:tblPr>
              <a:tblGrid>
                <a:gridCol w="2057462">
                  <a:extLst>
                    <a:ext uri="{9D8B030D-6E8A-4147-A177-3AD203B41FA5}">
                      <a16:colId xmlns:a16="http://schemas.microsoft.com/office/drawing/2014/main" val="694384303"/>
                    </a:ext>
                  </a:extLst>
                </a:gridCol>
                <a:gridCol w="2323369">
                  <a:extLst>
                    <a:ext uri="{9D8B030D-6E8A-4147-A177-3AD203B41FA5}">
                      <a16:colId xmlns:a16="http://schemas.microsoft.com/office/drawing/2014/main" val="3777511583"/>
                    </a:ext>
                  </a:extLst>
                </a:gridCol>
              </a:tblGrid>
              <a:tr h="696606">
                <a:tc>
                  <a:txBody>
                    <a:bodyPr/>
                    <a:lstStyle/>
                    <a:p>
                      <a:pPr algn="ctr"/>
                      <a:endParaRPr lang="lt-LT" sz="1400" dirty="0">
                        <a:latin typeface="Arial" panose="020B0604020202020204" pitchFamily="34" charset="0"/>
                        <a:cs typeface="Arial" panose="020B0604020202020204" pitchFamily="34" charset="0"/>
                      </a:endParaRPr>
                    </a:p>
                    <a:p>
                      <a:pPr algn="ctr"/>
                      <a:r>
                        <a:rPr lang="lt-LT" sz="1400" dirty="0">
                          <a:latin typeface="Arial" panose="020B0604020202020204" pitchFamily="34" charset="0"/>
                          <a:cs typeface="Arial" panose="020B0604020202020204" pitchFamily="34" charset="0"/>
                        </a:rPr>
                        <a:t>Savivaldybė </a:t>
                      </a:r>
                    </a:p>
                  </a:txBody>
                  <a:tcPr/>
                </a:tc>
                <a:tc>
                  <a:txBody>
                    <a:bodyPr/>
                    <a:lstStyle/>
                    <a:p>
                      <a:pPr algn="ctr"/>
                      <a:r>
                        <a:rPr lang="lt-LT" sz="1400" dirty="0">
                          <a:latin typeface="Arial" panose="020B0604020202020204" pitchFamily="34" charset="0"/>
                          <a:cs typeface="Arial" panose="020B0604020202020204" pitchFamily="34" charset="0"/>
                        </a:rPr>
                        <a:t>Vidutinės vienam mokiniui tekusios PO lėšos (Eur/mokiniui)</a:t>
                      </a:r>
                    </a:p>
                  </a:txBody>
                  <a:tcPr/>
                </a:tc>
                <a:extLst>
                  <a:ext uri="{0D108BD9-81ED-4DB2-BD59-A6C34878D82A}">
                    <a16:rowId xmlns:a16="http://schemas.microsoft.com/office/drawing/2014/main" val="1957567215"/>
                  </a:ext>
                </a:extLst>
              </a:tr>
              <a:tr h="345556">
                <a:tc>
                  <a:txBody>
                    <a:bodyPr/>
                    <a:lstStyle/>
                    <a:p>
                      <a:pPr algn="ctr"/>
                      <a:r>
                        <a:rPr lang="lt-LT" sz="1400" dirty="0">
                          <a:latin typeface="Arial" panose="020B0604020202020204" pitchFamily="34" charset="0"/>
                          <a:cs typeface="Arial" panose="020B0604020202020204" pitchFamily="34" charset="0"/>
                        </a:rPr>
                        <a:t>Kalvarijos sav.</a:t>
                      </a:r>
                    </a:p>
                  </a:txBody>
                  <a:tcPr/>
                </a:tc>
                <a:tc>
                  <a:txBody>
                    <a:bodyPr/>
                    <a:lstStyle/>
                    <a:p>
                      <a:pPr algn="ctr"/>
                      <a:r>
                        <a:rPr lang="lt-LT" sz="1400" dirty="0">
                          <a:latin typeface="Arial" panose="020B0604020202020204" pitchFamily="34" charset="0"/>
                          <a:cs typeface="Arial" panose="020B0604020202020204" pitchFamily="34" charset="0"/>
                        </a:rPr>
                        <a:t>1,03</a:t>
                      </a:r>
                    </a:p>
                  </a:txBody>
                  <a:tcPr/>
                </a:tc>
                <a:extLst>
                  <a:ext uri="{0D108BD9-81ED-4DB2-BD59-A6C34878D82A}">
                    <a16:rowId xmlns:a16="http://schemas.microsoft.com/office/drawing/2014/main" val="624342874"/>
                  </a:ext>
                </a:extLst>
              </a:tr>
              <a:tr h="345556">
                <a:tc>
                  <a:txBody>
                    <a:bodyPr/>
                    <a:lstStyle/>
                    <a:p>
                      <a:pPr algn="ctr"/>
                      <a:r>
                        <a:rPr lang="lt-LT" sz="1400" dirty="0">
                          <a:latin typeface="Arial" panose="020B0604020202020204" pitchFamily="34" charset="0"/>
                          <a:cs typeface="Arial" panose="020B0604020202020204" pitchFamily="34" charset="0"/>
                        </a:rPr>
                        <a:t>Biržų r. sav. </a:t>
                      </a:r>
                    </a:p>
                  </a:txBody>
                  <a:tcPr/>
                </a:tc>
                <a:tc>
                  <a:txBody>
                    <a:bodyPr/>
                    <a:lstStyle/>
                    <a:p>
                      <a:pPr algn="ctr"/>
                      <a:r>
                        <a:rPr lang="lt-LT" sz="1400" dirty="0">
                          <a:latin typeface="Arial" panose="020B0604020202020204" pitchFamily="34" charset="0"/>
                          <a:cs typeface="Arial" panose="020B0604020202020204" pitchFamily="34" charset="0"/>
                        </a:rPr>
                        <a:t>0,95</a:t>
                      </a:r>
                    </a:p>
                  </a:txBody>
                  <a:tcPr/>
                </a:tc>
                <a:extLst>
                  <a:ext uri="{0D108BD9-81ED-4DB2-BD59-A6C34878D82A}">
                    <a16:rowId xmlns:a16="http://schemas.microsoft.com/office/drawing/2014/main" val="83636168"/>
                  </a:ext>
                </a:extLst>
              </a:tr>
              <a:tr h="345556">
                <a:tc>
                  <a:txBody>
                    <a:bodyPr/>
                    <a:lstStyle/>
                    <a:p>
                      <a:pPr algn="ctr"/>
                      <a:r>
                        <a:rPr lang="lt-LT" sz="1400" dirty="0">
                          <a:latin typeface="Arial" panose="020B0604020202020204" pitchFamily="34" charset="0"/>
                          <a:cs typeface="Arial" panose="020B0604020202020204" pitchFamily="34" charset="0"/>
                        </a:rPr>
                        <a:t>Panevėžio r. sav. </a:t>
                      </a:r>
                    </a:p>
                  </a:txBody>
                  <a:tcPr/>
                </a:tc>
                <a:tc>
                  <a:txBody>
                    <a:bodyPr/>
                    <a:lstStyle/>
                    <a:p>
                      <a:pPr algn="ctr"/>
                      <a:r>
                        <a:rPr lang="lt-LT" sz="1400" dirty="0">
                          <a:latin typeface="Arial" panose="020B0604020202020204" pitchFamily="34" charset="0"/>
                          <a:cs typeface="Arial" panose="020B0604020202020204" pitchFamily="34" charset="0"/>
                        </a:rPr>
                        <a:t>0,73</a:t>
                      </a:r>
                    </a:p>
                  </a:txBody>
                  <a:tcPr/>
                </a:tc>
                <a:extLst>
                  <a:ext uri="{0D108BD9-81ED-4DB2-BD59-A6C34878D82A}">
                    <a16:rowId xmlns:a16="http://schemas.microsoft.com/office/drawing/2014/main" val="1975201026"/>
                  </a:ext>
                </a:extLst>
              </a:tr>
              <a:tr h="345556">
                <a:tc>
                  <a:txBody>
                    <a:bodyPr/>
                    <a:lstStyle/>
                    <a:p>
                      <a:pPr algn="ctr"/>
                      <a:r>
                        <a:rPr lang="lt-LT" sz="1400" dirty="0">
                          <a:latin typeface="Arial" panose="020B0604020202020204" pitchFamily="34" charset="0"/>
                          <a:cs typeface="Arial" panose="020B0604020202020204" pitchFamily="34" charset="0"/>
                        </a:rPr>
                        <a:t>Skuodo r. sav. </a:t>
                      </a:r>
                    </a:p>
                  </a:txBody>
                  <a:tcPr/>
                </a:tc>
                <a:tc>
                  <a:txBody>
                    <a:bodyPr/>
                    <a:lstStyle/>
                    <a:p>
                      <a:pPr algn="ctr"/>
                      <a:r>
                        <a:rPr lang="lt-LT" sz="1400" dirty="0">
                          <a:latin typeface="Arial" panose="020B0604020202020204" pitchFamily="34" charset="0"/>
                          <a:cs typeface="Arial" panose="020B0604020202020204" pitchFamily="34" charset="0"/>
                        </a:rPr>
                        <a:t>0,69</a:t>
                      </a:r>
                    </a:p>
                  </a:txBody>
                  <a:tcPr/>
                </a:tc>
                <a:extLst>
                  <a:ext uri="{0D108BD9-81ED-4DB2-BD59-A6C34878D82A}">
                    <a16:rowId xmlns:a16="http://schemas.microsoft.com/office/drawing/2014/main" val="1923267653"/>
                  </a:ext>
                </a:extLst>
              </a:tr>
              <a:tr h="345556">
                <a:tc>
                  <a:txBody>
                    <a:bodyPr/>
                    <a:lstStyle/>
                    <a:p>
                      <a:pPr algn="ctr"/>
                      <a:r>
                        <a:rPr lang="lt-LT" sz="1400" dirty="0">
                          <a:latin typeface="Arial" panose="020B0604020202020204" pitchFamily="34" charset="0"/>
                          <a:cs typeface="Arial" panose="020B0604020202020204" pitchFamily="34" charset="0"/>
                        </a:rPr>
                        <a:t>Pakruojo r. sav. </a:t>
                      </a:r>
                    </a:p>
                  </a:txBody>
                  <a:tcPr/>
                </a:tc>
                <a:tc>
                  <a:txBody>
                    <a:bodyPr/>
                    <a:lstStyle/>
                    <a:p>
                      <a:pPr algn="ctr"/>
                      <a:r>
                        <a:rPr lang="lt-LT" sz="1400" dirty="0">
                          <a:latin typeface="Arial" panose="020B0604020202020204" pitchFamily="34" charset="0"/>
                          <a:cs typeface="Arial" panose="020B0604020202020204" pitchFamily="34" charset="0"/>
                        </a:rPr>
                        <a:t>0,66</a:t>
                      </a:r>
                    </a:p>
                  </a:txBody>
                  <a:tcPr/>
                </a:tc>
                <a:extLst>
                  <a:ext uri="{0D108BD9-81ED-4DB2-BD59-A6C34878D82A}">
                    <a16:rowId xmlns:a16="http://schemas.microsoft.com/office/drawing/2014/main" val="1300767373"/>
                  </a:ext>
                </a:extLst>
              </a:tr>
              <a:tr h="360843">
                <a:tc>
                  <a:txBody>
                    <a:bodyPr/>
                    <a:lstStyle/>
                    <a:p>
                      <a:pPr algn="ctr"/>
                      <a:r>
                        <a:rPr lang="lt-LT" sz="1400" dirty="0">
                          <a:latin typeface="Arial" panose="020B0604020202020204" pitchFamily="34" charset="0"/>
                          <a:cs typeface="Arial" panose="020B0604020202020204" pitchFamily="34" charset="0"/>
                        </a:rPr>
                        <a:t>Alytaus r. sav. </a:t>
                      </a:r>
                    </a:p>
                  </a:txBody>
                  <a:tcPr/>
                </a:tc>
                <a:tc>
                  <a:txBody>
                    <a:bodyPr/>
                    <a:lstStyle/>
                    <a:p>
                      <a:pPr algn="ctr"/>
                      <a:r>
                        <a:rPr lang="lt-LT" sz="1400" dirty="0">
                          <a:latin typeface="Arial" panose="020B0604020202020204" pitchFamily="34" charset="0"/>
                          <a:cs typeface="Arial" panose="020B0604020202020204" pitchFamily="34" charset="0"/>
                        </a:rPr>
                        <a:t>0,58</a:t>
                      </a:r>
                    </a:p>
                  </a:txBody>
                  <a:tcPr/>
                </a:tc>
                <a:extLst>
                  <a:ext uri="{0D108BD9-81ED-4DB2-BD59-A6C34878D82A}">
                    <a16:rowId xmlns:a16="http://schemas.microsoft.com/office/drawing/2014/main" val="841139913"/>
                  </a:ext>
                </a:extLst>
              </a:tr>
              <a:tr h="345556">
                <a:tc>
                  <a:txBody>
                    <a:bodyPr/>
                    <a:lstStyle/>
                    <a:p>
                      <a:pPr algn="ctr"/>
                      <a:r>
                        <a:rPr lang="lt-LT" sz="1400" dirty="0">
                          <a:latin typeface="Arial" panose="020B0604020202020204" pitchFamily="34" charset="0"/>
                          <a:cs typeface="Arial" panose="020B0604020202020204" pitchFamily="34" charset="0"/>
                        </a:rPr>
                        <a:t>Kazlų Rūdos sav. </a:t>
                      </a:r>
                    </a:p>
                  </a:txBody>
                  <a:tcPr/>
                </a:tc>
                <a:tc>
                  <a:txBody>
                    <a:bodyPr/>
                    <a:lstStyle/>
                    <a:p>
                      <a:pPr algn="ctr"/>
                      <a:r>
                        <a:rPr lang="lt-LT" sz="1400" dirty="0">
                          <a:latin typeface="Arial" panose="020B0604020202020204" pitchFamily="34" charset="0"/>
                          <a:cs typeface="Arial" panose="020B0604020202020204" pitchFamily="34" charset="0"/>
                        </a:rPr>
                        <a:t>0,58</a:t>
                      </a:r>
                    </a:p>
                  </a:txBody>
                  <a:tcPr/>
                </a:tc>
                <a:extLst>
                  <a:ext uri="{0D108BD9-81ED-4DB2-BD59-A6C34878D82A}">
                    <a16:rowId xmlns:a16="http://schemas.microsoft.com/office/drawing/2014/main" val="3188911968"/>
                  </a:ext>
                </a:extLst>
              </a:tr>
              <a:tr h="345556">
                <a:tc>
                  <a:txBody>
                    <a:bodyPr/>
                    <a:lstStyle/>
                    <a:p>
                      <a:pPr algn="ctr"/>
                      <a:r>
                        <a:rPr lang="lt-LT" sz="1400" dirty="0">
                          <a:latin typeface="Arial" panose="020B0604020202020204" pitchFamily="34" charset="0"/>
                          <a:cs typeface="Arial" panose="020B0604020202020204" pitchFamily="34" charset="0"/>
                        </a:rPr>
                        <a:t>Kretingos r. sav. </a:t>
                      </a:r>
                    </a:p>
                  </a:txBody>
                  <a:tcPr/>
                </a:tc>
                <a:tc>
                  <a:txBody>
                    <a:bodyPr/>
                    <a:lstStyle/>
                    <a:p>
                      <a:pPr algn="ctr"/>
                      <a:r>
                        <a:rPr lang="lt-LT" sz="1400" dirty="0">
                          <a:latin typeface="Arial" panose="020B0604020202020204" pitchFamily="34" charset="0"/>
                          <a:cs typeface="Arial" panose="020B0604020202020204" pitchFamily="34" charset="0"/>
                        </a:rPr>
                        <a:t>0,48</a:t>
                      </a:r>
                    </a:p>
                  </a:txBody>
                  <a:tcPr/>
                </a:tc>
                <a:extLst>
                  <a:ext uri="{0D108BD9-81ED-4DB2-BD59-A6C34878D82A}">
                    <a16:rowId xmlns:a16="http://schemas.microsoft.com/office/drawing/2014/main" val="2542675256"/>
                  </a:ext>
                </a:extLst>
              </a:tr>
              <a:tr h="345556">
                <a:tc>
                  <a:txBody>
                    <a:bodyPr/>
                    <a:lstStyle/>
                    <a:p>
                      <a:pPr algn="ctr"/>
                      <a:r>
                        <a:rPr lang="lt-LT" sz="1400" dirty="0">
                          <a:latin typeface="Arial" panose="020B0604020202020204" pitchFamily="34" charset="0"/>
                          <a:cs typeface="Arial" panose="020B0604020202020204" pitchFamily="34" charset="0"/>
                        </a:rPr>
                        <a:t>Jurbarko r. sav. </a:t>
                      </a:r>
                    </a:p>
                  </a:txBody>
                  <a:tcPr/>
                </a:tc>
                <a:tc>
                  <a:txBody>
                    <a:bodyPr/>
                    <a:lstStyle/>
                    <a:p>
                      <a:pPr algn="ctr"/>
                      <a:r>
                        <a:rPr lang="lt-LT" sz="1400" dirty="0">
                          <a:latin typeface="Arial" panose="020B0604020202020204" pitchFamily="34" charset="0"/>
                          <a:cs typeface="Arial" panose="020B0604020202020204" pitchFamily="34" charset="0"/>
                        </a:rPr>
                        <a:t>0,22</a:t>
                      </a:r>
                    </a:p>
                  </a:txBody>
                  <a:tcPr/>
                </a:tc>
                <a:extLst>
                  <a:ext uri="{0D108BD9-81ED-4DB2-BD59-A6C34878D82A}">
                    <a16:rowId xmlns:a16="http://schemas.microsoft.com/office/drawing/2014/main" val="832626799"/>
                  </a:ext>
                </a:extLst>
              </a:tr>
              <a:tr h="345556">
                <a:tc>
                  <a:txBody>
                    <a:bodyPr/>
                    <a:lstStyle/>
                    <a:p>
                      <a:pPr algn="ctr"/>
                      <a:r>
                        <a:rPr lang="lt-LT" sz="1400" b="1" dirty="0">
                          <a:solidFill>
                            <a:srgbClr val="FF0000"/>
                          </a:solidFill>
                          <a:latin typeface="Arial" panose="020B0604020202020204" pitchFamily="34" charset="0"/>
                          <a:cs typeface="Arial" panose="020B0604020202020204" pitchFamily="34" charset="0"/>
                        </a:rPr>
                        <a:t>Pagėgių sav. </a:t>
                      </a:r>
                    </a:p>
                  </a:txBody>
                  <a:tcPr/>
                </a:tc>
                <a:tc>
                  <a:txBody>
                    <a:bodyPr/>
                    <a:lstStyle/>
                    <a:p>
                      <a:pPr algn="ctr"/>
                      <a:r>
                        <a:rPr lang="lt-LT" sz="1400" b="1" dirty="0">
                          <a:solidFill>
                            <a:srgbClr val="FF0000"/>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3798148991"/>
                  </a:ext>
                </a:extLst>
              </a:tr>
            </a:tbl>
          </a:graphicData>
        </a:graphic>
      </p:graphicFrame>
      <p:sp>
        <p:nvSpPr>
          <p:cNvPr id="10" name="Rectangle 9">
            <a:extLst>
              <a:ext uri="{FF2B5EF4-FFF2-40B4-BE49-F238E27FC236}">
                <a16:creationId xmlns:a16="http://schemas.microsoft.com/office/drawing/2014/main" id="{E0DE39E0-E814-9C0B-C9B8-741B70CE7D92}"/>
              </a:ext>
            </a:extLst>
          </p:cNvPr>
          <p:cNvSpPr/>
          <p:nvPr/>
        </p:nvSpPr>
        <p:spPr>
          <a:xfrm>
            <a:off x="1246065" y="1326240"/>
            <a:ext cx="4229496" cy="6160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400" b="1" dirty="0">
                <a:latin typeface="Arial" panose="020B0604020202020204" pitchFamily="34" charset="0"/>
                <a:cs typeface="Arial" panose="020B0604020202020204" pitchFamily="34" charset="0"/>
              </a:rPr>
              <a:t>Savivaldybės, 2022-2023 m. m. mokinių PO skyrusios daugiausiai lėšų</a:t>
            </a:r>
          </a:p>
        </p:txBody>
      </p:sp>
      <p:sp>
        <p:nvSpPr>
          <p:cNvPr id="11" name="Rectangle 10">
            <a:extLst>
              <a:ext uri="{FF2B5EF4-FFF2-40B4-BE49-F238E27FC236}">
                <a16:creationId xmlns:a16="http://schemas.microsoft.com/office/drawing/2014/main" id="{084CAA0D-1627-7C91-2CA3-E179E469E58A}"/>
              </a:ext>
            </a:extLst>
          </p:cNvPr>
          <p:cNvSpPr/>
          <p:nvPr/>
        </p:nvSpPr>
        <p:spPr>
          <a:xfrm>
            <a:off x="6555333" y="1325504"/>
            <a:ext cx="4229496" cy="6160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400" b="1" dirty="0">
                <a:latin typeface="Arial" panose="020B0604020202020204" pitchFamily="34" charset="0"/>
                <a:cs typeface="Arial" panose="020B0604020202020204" pitchFamily="34" charset="0"/>
              </a:rPr>
              <a:t>Savivaldybės, 2022-2023 m. m. mokinių PO skyrusios mažiausiai lėšų</a:t>
            </a:r>
          </a:p>
        </p:txBody>
      </p:sp>
      <p:sp>
        <p:nvSpPr>
          <p:cNvPr id="7" name="Rectangle 6">
            <a:extLst>
              <a:ext uri="{FF2B5EF4-FFF2-40B4-BE49-F238E27FC236}">
                <a16:creationId xmlns:a16="http://schemas.microsoft.com/office/drawing/2014/main" id="{EC52AAD3-DF07-C3DB-4E1F-E62CD800A0BB}"/>
              </a:ext>
            </a:extLst>
          </p:cNvPr>
          <p:cNvSpPr/>
          <p:nvPr/>
        </p:nvSpPr>
        <p:spPr>
          <a:xfrm>
            <a:off x="3472774" y="6192941"/>
            <a:ext cx="2538918" cy="3501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200" i="1" dirty="0">
                <a:latin typeface="Arial" panose="020B0604020202020204" pitchFamily="34" charset="0"/>
                <a:cs typeface="Arial" panose="020B0604020202020204" pitchFamily="34" charset="0"/>
              </a:rPr>
              <a:t>Duomenų šaltinis: UKSIS</a:t>
            </a:r>
          </a:p>
        </p:txBody>
      </p:sp>
      <p:sp>
        <p:nvSpPr>
          <p:cNvPr id="8" name="Rectangle 7">
            <a:extLst>
              <a:ext uri="{FF2B5EF4-FFF2-40B4-BE49-F238E27FC236}">
                <a16:creationId xmlns:a16="http://schemas.microsoft.com/office/drawing/2014/main" id="{098EA0D4-7456-1B43-59AC-E8CC3BA26798}"/>
              </a:ext>
            </a:extLst>
          </p:cNvPr>
          <p:cNvSpPr/>
          <p:nvPr/>
        </p:nvSpPr>
        <p:spPr>
          <a:xfrm>
            <a:off x="8527914" y="6208365"/>
            <a:ext cx="2538918" cy="3501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200" i="1" dirty="0">
                <a:latin typeface="Arial" panose="020B0604020202020204" pitchFamily="34" charset="0"/>
                <a:cs typeface="Arial" panose="020B0604020202020204" pitchFamily="34" charset="0"/>
              </a:rPr>
              <a:t>Duomenų šaltinis: UKSIS</a:t>
            </a:r>
          </a:p>
        </p:txBody>
      </p:sp>
    </p:spTree>
    <p:extLst>
      <p:ext uri="{BB962C8B-B14F-4D97-AF65-F5344CB8AC3E}">
        <p14:creationId xmlns:p14="http://schemas.microsoft.com/office/powerpoint/2010/main" val="3106985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65863" y="493003"/>
            <a:ext cx="9680328" cy="807417"/>
          </a:xfrm>
        </p:spPr>
        <p:txBody>
          <a:bodyPr>
            <a:normAutofit/>
          </a:bodyPr>
          <a:lstStyle/>
          <a:p>
            <a:r>
              <a:rPr lang="lt-LT" sz="2800" b="1" dirty="0">
                <a:solidFill>
                  <a:schemeClr val="accent1"/>
                </a:solidFill>
              </a:rPr>
              <a:t>Ar mokiniai domisi karjeros planavimu?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98C8AE60-197D-7B4B-9BE5-C0A110F3376B}"/>
              </a:ext>
            </a:extLst>
          </p:cNvPr>
          <p:cNvGraphicFramePr>
            <a:graphicFrameLocks/>
          </p:cNvGraphicFramePr>
          <p:nvPr>
            <p:extLst>
              <p:ext uri="{D42A27DB-BD31-4B8C-83A1-F6EECF244321}">
                <p14:modId xmlns:p14="http://schemas.microsoft.com/office/powerpoint/2010/main" val="81782049"/>
              </p:ext>
            </p:extLst>
          </p:nvPr>
        </p:nvGraphicFramePr>
        <p:xfrm>
          <a:off x="1193761" y="1664308"/>
          <a:ext cx="4527739" cy="28673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C1C63A4-0868-F772-FF32-1B540E4F4D86}"/>
              </a:ext>
            </a:extLst>
          </p:cNvPr>
          <p:cNvGraphicFramePr>
            <a:graphicFrameLocks/>
          </p:cNvGraphicFramePr>
          <p:nvPr>
            <p:extLst>
              <p:ext uri="{D42A27DB-BD31-4B8C-83A1-F6EECF244321}">
                <p14:modId xmlns:p14="http://schemas.microsoft.com/office/powerpoint/2010/main" val="1372571658"/>
              </p:ext>
            </p:extLst>
          </p:nvPr>
        </p:nvGraphicFramePr>
        <p:xfrm>
          <a:off x="5971072" y="1447608"/>
          <a:ext cx="4958278" cy="348996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9F198BB8-5A9E-CD77-4BBD-2DFCF8686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25" y="5375709"/>
            <a:ext cx="70167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D5D089F0-C3A0-1D8F-1141-243BDED9D8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38093" y="5353765"/>
            <a:ext cx="702527" cy="1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B2E5F3C3-4F83-3814-8F1C-156FF0AA7B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77847" y="5367310"/>
            <a:ext cx="702527" cy="1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D9BD569A-36D3-05E1-466F-F20E8B3B88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798229" y="5375618"/>
            <a:ext cx="702527" cy="1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aveikslėlis 2">
            <a:extLst>
              <a:ext uri="{FF2B5EF4-FFF2-40B4-BE49-F238E27FC236}">
                <a16:creationId xmlns:a16="http://schemas.microsoft.com/office/drawing/2014/main" id="{1CEF124A-9DF0-A09D-8684-9231AE136109}"/>
              </a:ext>
            </a:extLst>
          </p:cNvPr>
          <p:cNvPicPr>
            <a:picLocks noChangeAspect="1"/>
          </p:cNvPicPr>
          <p:nvPr/>
        </p:nvPicPr>
        <p:blipFill>
          <a:blip r:embed="rId6"/>
          <a:stretch>
            <a:fillRect/>
          </a:stretch>
        </p:blipFill>
        <p:spPr>
          <a:xfrm>
            <a:off x="4788805" y="5353256"/>
            <a:ext cx="701101" cy="1054699"/>
          </a:xfrm>
          <a:prstGeom prst="rect">
            <a:avLst/>
          </a:prstGeom>
        </p:spPr>
      </p:pic>
      <p:pic>
        <p:nvPicPr>
          <p:cNvPr id="13" name="Paveikslėlis 2">
            <a:extLst>
              <a:ext uri="{FF2B5EF4-FFF2-40B4-BE49-F238E27FC236}">
                <a16:creationId xmlns:a16="http://schemas.microsoft.com/office/drawing/2014/main" id="{6AE1F54F-2423-AC52-4D1A-31AC07C3D8C7}"/>
              </a:ext>
            </a:extLst>
          </p:cNvPr>
          <p:cNvPicPr>
            <a:picLocks noChangeAspect="1"/>
          </p:cNvPicPr>
          <p:nvPr/>
        </p:nvPicPr>
        <p:blipFill>
          <a:blip r:embed="rId6"/>
          <a:stretch>
            <a:fillRect/>
          </a:stretch>
        </p:blipFill>
        <p:spPr>
          <a:xfrm>
            <a:off x="5800073" y="5383869"/>
            <a:ext cx="701101" cy="1054699"/>
          </a:xfrm>
          <a:prstGeom prst="rect">
            <a:avLst/>
          </a:prstGeom>
        </p:spPr>
      </p:pic>
      <p:pic>
        <p:nvPicPr>
          <p:cNvPr id="14" name="Paveikslėlis 2">
            <a:extLst>
              <a:ext uri="{FF2B5EF4-FFF2-40B4-BE49-F238E27FC236}">
                <a16:creationId xmlns:a16="http://schemas.microsoft.com/office/drawing/2014/main" id="{D303E59D-79AD-AA8A-B776-134F9F2B6C7E}"/>
              </a:ext>
            </a:extLst>
          </p:cNvPr>
          <p:cNvPicPr>
            <a:picLocks noChangeAspect="1"/>
          </p:cNvPicPr>
          <p:nvPr/>
        </p:nvPicPr>
        <p:blipFill>
          <a:blip r:embed="rId6"/>
          <a:stretch>
            <a:fillRect/>
          </a:stretch>
        </p:blipFill>
        <p:spPr>
          <a:xfrm>
            <a:off x="6770200" y="5371321"/>
            <a:ext cx="701101" cy="1054699"/>
          </a:xfrm>
          <a:prstGeom prst="rect">
            <a:avLst/>
          </a:prstGeom>
        </p:spPr>
      </p:pic>
      <p:pic>
        <p:nvPicPr>
          <p:cNvPr id="15" name="Paveikslėlis 2">
            <a:extLst>
              <a:ext uri="{FF2B5EF4-FFF2-40B4-BE49-F238E27FC236}">
                <a16:creationId xmlns:a16="http://schemas.microsoft.com/office/drawing/2014/main" id="{E6A2EC66-FFA5-EC2D-8F03-B1026444CF02}"/>
              </a:ext>
            </a:extLst>
          </p:cNvPr>
          <p:cNvPicPr>
            <a:picLocks noChangeAspect="1"/>
          </p:cNvPicPr>
          <p:nvPr/>
        </p:nvPicPr>
        <p:blipFill>
          <a:blip r:embed="rId6"/>
          <a:stretch>
            <a:fillRect/>
          </a:stretch>
        </p:blipFill>
        <p:spPr>
          <a:xfrm>
            <a:off x="7778373" y="5366802"/>
            <a:ext cx="701101" cy="1054699"/>
          </a:xfrm>
          <a:prstGeom prst="rect">
            <a:avLst/>
          </a:prstGeom>
        </p:spPr>
      </p:pic>
      <p:pic>
        <p:nvPicPr>
          <p:cNvPr id="16" name="Paveikslėlis 2">
            <a:extLst>
              <a:ext uri="{FF2B5EF4-FFF2-40B4-BE49-F238E27FC236}">
                <a16:creationId xmlns:a16="http://schemas.microsoft.com/office/drawing/2014/main" id="{BD3BB4DF-4D1B-E046-0BD9-8CD0E7017FC6}"/>
              </a:ext>
            </a:extLst>
          </p:cNvPr>
          <p:cNvPicPr>
            <a:picLocks noChangeAspect="1"/>
          </p:cNvPicPr>
          <p:nvPr/>
        </p:nvPicPr>
        <p:blipFill>
          <a:blip r:embed="rId6"/>
          <a:stretch>
            <a:fillRect/>
          </a:stretch>
        </p:blipFill>
        <p:spPr>
          <a:xfrm>
            <a:off x="8786546" y="5353257"/>
            <a:ext cx="701101" cy="1054699"/>
          </a:xfrm>
          <a:prstGeom prst="rect">
            <a:avLst/>
          </a:prstGeom>
        </p:spPr>
      </p:pic>
      <p:pic>
        <p:nvPicPr>
          <p:cNvPr id="17" name="Paveikslėlis 2">
            <a:extLst>
              <a:ext uri="{FF2B5EF4-FFF2-40B4-BE49-F238E27FC236}">
                <a16:creationId xmlns:a16="http://schemas.microsoft.com/office/drawing/2014/main" id="{4A26F636-49F7-DD7E-6102-14B6C5EDC8CB}"/>
              </a:ext>
            </a:extLst>
          </p:cNvPr>
          <p:cNvPicPr>
            <a:picLocks noChangeAspect="1"/>
          </p:cNvPicPr>
          <p:nvPr/>
        </p:nvPicPr>
        <p:blipFill>
          <a:blip r:embed="rId6"/>
          <a:stretch>
            <a:fillRect/>
          </a:stretch>
        </p:blipFill>
        <p:spPr>
          <a:xfrm>
            <a:off x="9691674" y="5353255"/>
            <a:ext cx="701101" cy="1054699"/>
          </a:xfrm>
          <a:prstGeom prst="rect">
            <a:avLst/>
          </a:prstGeom>
        </p:spPr>
      </p:pic>
      <p:sp>
        <p:nvSpPr>
          <p:cNvPr id="19" name="Rectangle 18">
            <a:extLst>
              <a:ext uri="{FF2B5EF4-FFF2-40B4-BE49-F238E27FC236}">
                <a16:creationId xmlns:a16="http://schemas.microsoft.com/office/drawing/2014/main" id="{D4A8C95B-0303-A520-C626-DD164247F340}"/>
              </a:ext>
            </a:extLst>
          </p:cNvPr>
          <p:cNvSpPr/>
          <p:nvPr/>
        </p:nvSpPr>
        <p:spPr>
          <a:xfrm>
            <a:off x="2877847" y="4794513"/>
            <a:ext cx="5399169" cy="5266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600" b="1" dirty="0">
                <a:latin typeface="Arial" panose="020B0604020202020204" pitchFamily="34" charset="0"/>
                <a:cs typeface="Arial" panose="020B0604020202020204" pitchFamily="34" charset="0"/>
              </a:rPr>
              <a:t>Vidutiniškai karjeros planą LT rengia 4 iš 10 mokiniai:</a:t>
            </a:r>
          </a:p>
        </p:txBody>
      </p:sp>
    </p:spTree>
    <p:extLst>
      <p:ext uri="{BB962C8B-B14F-4D97-AF65-F5344CB8AC3E}">
        <p14:creationId xmlns:p14="http://schemas.microsoft.com/office/powerpoint/2010/main" val="211152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45FD-6F63-4DD4-CA3B-3BB2AAF23478}"/>
              </a:ext>
            </a:extLst>
          </p:cNvPr>
          <p:cNvSpPr>
            <a:spLocks noGrp="1"/>
          </p:cNvSpPr>
          <p:nvPr>
            <p:ph type="title"/>
          </p:nvPr>
        </p:nvSpPr>
        <p:spPr>
          <a:xfrm>
            <a:off x="1345253" y="595311"/>
            <a:ext cx="10115550" cy="97276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Kuo galime džiaugtis?    </a:t>
            </a:r>
          </a:p>
        </p:txBody>
      </p:sp>
      <p:sp>
        <p:nvSpPr>
          <p:cNvPr id="6" name="Title 1">
            <a:extLst>
              <a:ext uri="{FF2B5EF4-FFF2-40B4-BE49-F238E27FC236}">
                <a16:creationId xmlns:a16="http://schemas.microsoft.com/office/drawing/2014/main" id="{0408123B-A4BD-574D-A20F-A2397B435219}"/>
              </a:ext>
            </a:extLst>
          </p:cNvPr>
          <p:cNvSpPr txBox="1">
            <a:spLocks/>
          </p:cNvSpPr>
          <p:nvPr/>
        </p:nvSpPr>
        <p:spPr>
          <a:xfrm>
            <a:off x="1150700" y="1795769"/>
            <a:ext cx="6290959" cy="4068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514350" indent="-514350">
              <a:buFont typeface="Wingdings" panose="05000000000000000000" pitchFamily="2" charset="2"/>
              <a:buChar char="q"/>
            </a:pPr>
            <a:r>
              <a:rPr lang="lt-LT" sz="2400" b="1" dirty="0">
                <a:solidFill>
                  <a:schemeClr val="accent2"/>
                </a:solidFill>
                <a:latin typeface="Arial" panose="020B0604020202020204" pitchFamily="34" charset="0"/>
                <a:cs typeface="Arial" panose="020B0604020202020204" pitchFamily="34" charset="0"/>
              </a:rPr>
              <a:t>Daugėja</a:t>
            </a:r>
            <a:r>
              <a:rPr lang="lt-LT" sz="2400" dirty="0">
                <a:solidFill>
                  <a:schemeClr val="tx1"/>
                </a:solidFill>
                <a:latin typeface="Arial" panose="020B0604020202020204" pitchFamily="34" charset="0"/>
                <a:cs typeface="Arial" panose="020B0604020202020204" pitchFamily="34" charset="0"/>
              </a:rPr>
              <a:t> stebėsenos </a:t>
            </a:r>
            <a:r>
              <a:rPr lang="lt-LT" sz="2400" b="1" dirty="0">
                <a:solidFill>
                  <a:schemeClr val="accent2"/>
                </a:solidFill>
                <a:latin typeface="Arial" panose="020B0604020202020204" pitchFamily="34" charset="0"/>
                <a:cs typeface="Arial" panose="020B0604020202020204" pitchFamily="34" charset="0"/>
              </a:rPr>
              <a:t>duomenis teikiančių švietimo įstaigų</a:t>
            </a:r>
            <a:r>
              <a:rPr lang="lt-LT" sz="2400" dirty="0">
                <a:solidFill>
                  <a:schemeClr val="tx1"/>
                </a:solidFill>
                <a:latin typeface="Arial" panose="020B0604020202020204" pitchFamily="34" charset="0"/>
                <a:cs typeface="Arial" panose="020B0604020202020204" pitchFamily="34" charset="0"/>
              </a:rPr>
              <a:t>. </a:t>
            </a:r>
          </a:p>
          <a:p>
            <a:pPr marL="514350" indent="-514350">
              <a:buFont typeface="Wingdings" panose="05000000000000000000" pitchFamily="2" charset="2"/>
              <a:buChar char="q"/>
            </a:pPr>
            <a:endParaRPr lang="lt-LT" sz="2400" dirty="0">
              <a:solidFill>
                <a:schemeClr val="tx1"/>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q"/>
            </a:pPr>
            <a:r>
              <a:rPr lang="lt-LT" sz="2400" dirty="0">
                <a:solidFill>
                  <a:schemeClr val="tx1"/>
                </a:solidFill>
                <a:latin typeface="Arial" panose="020B0604020202020204" pitchFamily="34" charset="0"/>
                <a:cs typeface="Arial" panose="020B0604020202020204" pitchFamily="34" charset="0"/>
              </a:rPr>
              <a:t>Išplėtojus karjeros specialistų tinklą šalyje, </a:t>
            </a:r>
            <a:r>
              <a:rPr lang="lt-LT" sz="2400" b="1" dirty="0">
                <a:solidFill>
                  <a:schemeClr val="accent2"/>
                </a:solidFill>
                <a:latin typeface="Arial" panose="020B0604020202020204" pitchFamily="34" charset="0"/>
                <a:cs typeface="Arial" panose="020B0604020202020204" pitchFamily="34" charset="0"/>
              </a:rPr>
              <a:t>mokiniai gavo daugiau PO paslaugų</a:t>
            </a:r>
            <a:r>
              <a:rPr lang="lt-LT" sz="2400" dirty="0">
                <a:solidFill>
                  <a:schemeClr val="tx1"/>
                </a:solidFill>
                <a:latin typeface="Arial" panose="020B0604020202020204" pitchFamily="34" charset="0"/>
                <a:cs typeface="Arial" panose="020B0604020202020204" pitchFamily="34" charset="0"/>
              </a:rPr>
              <a:t>.</a:t>
            </a:r>
          </a:p>
          <a:p>
            <a:pPr marL="514350" indent="-514350">
              <a:buFont typeface="Wingdings" panose="05000000000000000000" pitchFamily="2" charset="2"/>
              <a:buChar char="q"/>
            </a:pPr>
            <a:endParaRPr lang="lt-LT" sz="2400" dirty="0">
              <a:solidFill>
                <a:schemeClr val="tx1"/>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q"/>
            </a:pPr>
            <a:r>
              <a:rPr lang="lt-LT" sz="2400" dirty="0">
                <a:solidFill>
                  <a:schemeClr val="tx1"/>
                </a:solidFill>
                <a:latin typeface="Arial" panose="020B0604020202020204" pitchFamily="34" charset="0"/>
                <a:cs typeface="Arial" panose="020B0604020202020204" pitchFamily="34" charset="0"/>
              </a:rPr>
              <a:t>PO paslaugas teikia vis labiau šiam darbui </a:t>
            </a:r>
            <a:r>
              <a:rPr lang="lt-LT" sz="2400" b="1" dirty="0">
                <a:solidFill>
                  <a:schemeClr val="accent2"/>
                </a:solidFill>
                <a:latin typeface="Arial" panose="020B0604020202020204" pitchFamily="34" charset="0"/>
                <a:cs typeface="Arial" panose="020B0604020202020204" pitchFamily="34" charset="0"/>
              </a:rPr>
              <a:t>pasirengę karjeros specialistai</a:t>
            </a:r>
            <a:r>
              <a:rPr lang="lt-LT" sz="2400" dirty="0">
                <a:solidFill>
                  <a:schemeClr val="tx1"/>
                </a:solidFill>
                <a:latin typeface="Arial" panose="020B0604020202020204" pitchFamily="34" charset="0"/>
                <a:cs typeface="Arial" panose="020B0604020202020204" pitchFamily="34" charset="0"/>
              </a:rPr>
              <a:t>.</a:t>
            </a:r>
          </a:p>
          <a:p>
            <a:pPr marL="514350" indent="-514350">
              <a:buFont typeface="Wingdings" panose="05000000000000000000" pitchFamily="2" charset="2"/>
              <a:buChar char="q"/>
            </a:pPr>
            <a:endParaRPr lang="lt-LT" sz="2400" dirty="0">
              <a:solidFill>
                <a:schemeClr val="tx1"/>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q"/>
            </a:pPr>
            <a:r>
              <a:rPr lang="lt-LT" sz="2400" b="1" dirty="0">
                <a:solidFill>
                  <a:schemeClr val="accent2"/>
                </a:solidFill>
                <a:latin typeface="Arial" panose="020B0604020202020204" pitchFamily="34" charset="0"/>
                <a:cs typeface="Arial" panose="020B0604020202020204" pitchFamily="34" charset="0"/>
              </a:rPr>
              <a:t>Mokiniai</a:t>
            </a:r>
            <a:r>
              <a:rPr lang="lt-LT" sz="2400" dirty="0">
                <a:solidFill>
                  <a:schemeClr val="tx1"/>
                </a:solidFill>
                <a:latin typeface="Arial" panose="020B0604020202020204" pitchFamily="34" charset="0"/>
                <a:cs typeface="Arial" panose="020B0604020202020204" pitchFamily="34" charset="0"/>
              </a:rPr>
              <a:t> pamažu </a:t>
            </a:r>
            <a:r>
              <a:rPr lang="lt-LT" sz="2400" b="1" dirty="0">
                <a:solidFill>
                  <a:schemeClr val="accent2"/>
                </a:solidFill>
                <a:latin typeface="Arial" panose="020B0604020202020204" pitchFamily="34" charset="0"/>
                <a:cs typeface="Arial" panose="020B0604020202020204" pitchFamily="34" charset="0"/>
              </a:rPr>
              <a:t>atranda karjeros planavimą</a:t>
            </a:r>
            <a:r>
              <a:rPr lang="lt-LT" sz="2400" dirty="0">
                <a:solidFill>
                  <a:schemeClr val="tx1"/>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15B5A2E7-1F26-0EA0-3CCA-D77B6EC9F37C}"/>
              </a:ext>
            </a:extLst>
          </p:cNvPr>
          <p:cNvPicPr>
            <a:picLocks noChangeAspect="1"/>
          </p:cNvPicPr>
          <p:nvPr/>
        </p:nvPicPr>
        <p:blipFill>
          <a:blip r:embed="rId2"/>
          <a:stretch>
            <a:fillRect/>
          </a:stretch>
        </p:blipFill>
        <p:spPr>
          <a:xfrm>
            <a:off x="7246087" y="1795769"/>
            <a:ext cx="3668754" cy="3756803"/>
          </a:xfrm>
          <a:prstGeom prst="rect">
            <a:avLst/>
          </a:prstGeom>
        </p:spPr>
      </p:pic>
    </p:spTree>
    <p:extLst>
      <p:ext uri="{BB962C8B-B14F-4D97-AF65-F5344CB8AC3E}">
        <p14:creationId xmlns:p14="http://schemas.microsoft.com/office/powerpoint/2010/main" val="33910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E026-0553-E361-AF6F-C0703ABE641E}"/>
              </a:ext>
            </a:extLst>
          </p:cNvPr>
          <p:cNvSpPr>
            <a:spLocks noGrp="1"/>
          </p:cNvSpPr>
          <p:nvPr>
            <p:ph type="title"/>
          </p:nvPr>
        </p:nvSpPr>
        <p:spPr>
          <a:xfrm>
            <a:off x="1264134" y="279108"/>
            <a:ext cx="10115550" cy="1207122"/>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Kur rasti bendrosios PO būklės už 2022-2023 m. m. ataskaitą?</a:t>
            </a:r>
          </a:p>
        </p:txBody>
      </p:sp>
      <p:sp>
        <p:nvSpPr>
          <p:cNvPr id="6" name="Title 1">
            <a:extLst>
              <a:ext uri="{FF2B5EF4-FFF2-40B4-BE49-F238E27FC236}">
                <a16:creationId xmlns:a16="http://schemas.microsoft.com/office/drawing/2014/main" id="{CF3B7A44-F557-E180-5573-3FDA208FC40C}"/>
              </a:ext>
            </a:extLst>
          </p:cNvPr>
          <p:cNvSpPr txBox="1">
            <a:spLocks/>
          </p:cNvSpPr>
          <p:nvPr/>
        </p:nvSpPr>
        <p:spPr>
          <a:xfrm>
            <a:off x="961585" y="1295282"/>
            <a:ext cx="10115550" cy="8693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algn="ctr"/>
            <a:r>
              <a:rPr lang="lt-LT" sz="1800" b="1" dirty="0">
                <a:solidFill>
                  <a:schemeClr val="tx1"/>
                </a:solidFill>
                <a:latin typeface="Arial" panose="020B0604020202020204" pitchFamily="34" charset="0"/>
                <a:cs typeface="Arial" panose="020B0604020202020204" pitchFamily="34" charset="0"/>
              </a:rPr>
              <a:t>MUKIS karjeros specialistams skirtas </a:t>
            </a:r>
            <a:r>
              <a:rPr lang="lt-LT" sz="1800" b="1" i="0" dirty="0">
                <a:solidFill>
                  <a:schemeClr val="tx1"/>
                </a:solidFill>
                <a:effectLst/>
                <a:latin typeface="Arial" panose="020B0604020202020204" pitchFamily="34" charset="0"/>
              </a:rPr>
              <a:t>„Stebėsenos“</a:t>
            </a:r>
            <a:r>
              <a:rPr lang="lt-LT" sz="1800" b="1" dirty="0">
                <a:solidFill>
                  <a:schemeClr val="tx1"/>
                </a:solidFill>
                <a:latin typeface="Arial" panose="020B0604020202020204" pitchFamily="34" charset="0"/>
                <a:cs typeface="Arial" panose="020B0604020202020204" pitchFamily="34" charset="0"/>
              </a:rPr>
              <a:t> puslapis:</a:t>
            </a:r>
          </a:p>
          <a:p>
            <a:pPr algn="ctr"/>
            <a:r>
              <a:rPr lang="lt-LT" sz="2000" dirty="0">
                <a:solidFill>
                  <a:schemeClr val="tx1"/>
                </a:solidFill>
                <a:latin typeface="Arial" panose="020B0604020202020204" pitchFamily="34" charset="0"/>
                <a:cs typeface="Arial" panose="020B0604020202020204" pitchFamily="34" charset="0"/>
                <a:hlinkClick r:id="rId2"/>
              </a:rPr>
              <a:t>https://mukis.lt/karjeros-specialistams/stebesena</a:t>
            </a:r>
            <a:r>
              <a:rPr lang="lt-LT" sz="2000" dirty="0">
                <a:solidFill>
                  <a:schemeClr val="tx1"/>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2006E5F-FAE9-B0AB-15C7-67DC2790568C}"/>
              </a:ext>
            </a:extLst>
          </p:cNvPr>
          <p:cNvPicPr>
            <a:picLocks noChangeAspect="1"/>
          </p:cNvPicPr>
          <p:nvPr/>
        </p:nvPicPr>
        <p:blipFill>
          <a:blip r:embed="rId3"/>
          <a:stretch>
            <a:fillRect/>
          </a:stretch>
        </p:blipFill>
        <p:spPr>
          <a:xfrm>
            <a:off x="1055563" y="2164599"/>
            <a:ext cx="5266346" cy="3021745"/>
          </a:xfrm>
          <a:prstGeom prst="rect">
            <a:avLst/>
          </a:prstGeom>
        </p:spPr>
      </p:pic>
      <p:pic>
        <p:nvPicPr>
          <p:cNvPr id="5" name="Picture 4">
            <a:extLst>
              <a:ext uri="{FF2B5EF4-FFF2-40B4-BE49-F238E27FC236}">
                <a16:creationId xmlns:a16="http://schemas.microsoft.com/office/drawing/2014/main" id="{6BE0E58E-BC7E-14BD-D282-8C12E37A5FCC}"/>
              </a:ext>
            </a:extLst>
          </p:cNvPr>
          <p:cNvPicPr>
            <a:picLocks noChangeAspect="1"/>
          </p:cNvPicPr>
          <p:nvPr/>
        </p:nvPicPr>
        <p:blipFill>
          <a:blip r:embed="rId4"/>
          <a:stretch>
            <a:fillRect/>
          </a:stretch>
        </p:blipFill>
        <p:spPr>
          <a:xfrm>
            <a:off x="4033494" y="2895196"/>
            <a:ext cx="6817541" cy="3683696"/>
          </a:xfrm>
          <a:prstGeom prst="rect">
            <a:avLst/>
          </a:prstGeom>
        </p:spPr>
      </p:pic>
    </p:spTree>
    <p:extLst>
      <p:ext uri="{BB962C8B-B14F-4D97-AF65-F5344CB8AC3E}">
        <p14:creationId xmlns:p14="http://schemas.microsoft.com/office/powerpoint/2010/main" val="3058203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C444-A67C-116A-04B1-29B6EA56CB65}"/>
              </a:ext>
            </a:extLst>
          </p:cNvPr>
          <p:cNvSpPr>
            <a:spLocks noGrp="1"/>
          </p:cNvSpPr>
          <p:nvPr>
            <p:ph type="title"/>
          </p:nvPr>
        </p:nvSpPr>
        <p:spPr>
          <a:xfrm>
            <a:off x="838200" y="768586"/>
            <a:ext cx="10515600" cy="1009651"/>
          </a:xfrm>
        </p:spPr>
        <p:txBody>
          <a:bodyPr/>
          <a:lstStyle/>
          <a:p>
            <a:pPr algn="ctr"/>
            <a:r>
              <a:rPr lang="lt-LT" b="1" dirty="0">
                <a:solidFill>
                  <a:schemeClr val="accent1"/>
                </a:solidFill>
                <a:latin typeface="Arial" panose="020B0604020202020204" pitchFamily="34" charset="0"/>
                <a:cs typeface="Arial" panose="020B0604020202020204" pitchFamily="34" charset="0"/>
              </a:rPr>
              <a:t>Bendraukime ir bendradarbiaukime</a:t>
            </a:r>
          </a:p>
        </p:txBody>
      </p:sp>
      <p:sp>
        <p:nvSpPr>
          <p:cNvPr id="3" name="Content Placeholder 2">
            <a:extLst>
              <a:ext uri="{FF2B5EF4-FFF2-40B4-BE49-F238E27FC236}">
                <a16:creationId xmlns:a16="http://schemas.microsoft.com/office/drawing/2014/main" id="{07A672BD-855F-E6D7-A470-3772D54DD375}"/>
              </a:ext>
            </a:extLst>
          </p:cNvPr>
          <p:cNvSpPr>
            <a:spLocks noGrp="1"/>
          </p:cNvSpPr>
          <p:nvPr>
            <p:ph idx="1"/>
          </p:nvPr>
        </p:nvSpPr>
        <p:spPr>
          <a:xfrm>
            <a:off x="2042808" y="2308732"/>
            <a:ext cx="7694579" cy="2240536"/>
          </a:xfrm>
        </p:spPr>
        <p:txBody>
          <a:bodyPr>
            <a:normAutofit fontScale="92500" lnSpcReduction="20000"/>
          </a:bodyPr>
          <a:lstStyle/>
          <a:p>
            <a:pPr marL="0" indent="0" algn="ctr">
              <a:buNone/>
            </a:pPr>
            <a:r>
              <a:rPr lang="en-US" sz="2400" b="1" dirty="0" err="1">
                <a:latin typeface="Arial" panose="020B0604020202020204" pitchFamily="34" charset="0"/>
                <a:cs typeface="Arial" panose="020B0604020202020204" pitchFamily="34" charset="0"/>
              </a:rPr>
              <a:t>Lietuvos</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neformaliojo</a:t>
            </a:r>
            <a:r>
              <a:rPr lang="en-US" sz="2400" b="1" dirty="0">
                <a:latin typeface="Arial" panose="020B0604020202020204" pitchFamily="34" charset="0"/>
                <a:cs typeface="Arial" panose="020B0604020202020204" pitchFamily="34" charset="0"/>
              </a:rPr>
              <a:t> </a:t>
            </a:r>
            <a:r>
              <a:rPr lang="lt-LT" sz="2400" b="1" dirty="0">
                <a:latin typeface="Arial" panose="020B0604020202020204" pitchFamily="34" charset="0"/>
                <a:cs typeface="Arial" panose="020B0604020202020204" pitchFamily="34" charset="0"/>
              </a:rPr>
              <a:t>š</a:t>
            </a:r>
            <a:r>
              <a:rPr lang="en-US" sz="2400" b="1" dirty="0" err="1">
                <a:latin typeface="Arial" panose="020B0604020202020204" pitchFamily="34" charset="0"/>
                <a:cs typeface="Arial" panose="020B0604020202020204" pitchFamily="34" charset="0"/>
              </a:rPr>
              <a:t>vietimo</a:t>
            </a:r>
            <a:r>
              <a:rPr lang="en-US" sz="2400" b="1" dirty="0">
                <a:latin typeface="Arial" panose="020B0604020202020204" pitchFamily="34" charset="0"/>
                <a:cs typeface="Arial" panose="020B0604020202020204" pitchFamily="34" charset="0"/>
              </a:rPr>
              <a:t> agent</a:t>
            </a:r>
            <a:r>
              <a:rPr lang="lt-LT" sz="2400" b="1" dirty="0">
                <a:latin typeface="Arial" panose="020B0604020202020204" pitchFamily="34" charset="0"/>
                <a:cs typeface="Arial" panose="020B0604020202020204" pitchFamily="34" charset="0"/>
              </a:rPr>
              <a:t>ū</a:t>
            </a:r>
            <a:r>
              <a:rPr lang="en-US" sz="2400" b="1" dirty="0" err="1">
                <a:latin typeface="Arial" panose="020B0604020202020204" pitchFamily="34" charset="0"/>
                <a:cs typeface="Arial" panose="020B0604020202020204" pitchFamily="34" charset="0"/>
              </a:rPr>
              <a:t>ra</a:t>
            </a:r>
            <a:r>
              <a:rPr lang="lt-LT" sz="2400" b="1" dirty="0">
                <a:latin typeface="Arial" panose="020B0604020202020204" pitchFamily="34" charset="0"/>
                <a:cs typeface="Arial" panose="020B0604020202020204" pitchFamily="34" charset="0"/>
              </a:rPr>
              <a:t> (LINEŠA)</a:t>
            </a:r>
          </a:p>
          <a:p>
            <a:pPr marL="0" indent="0" algn="ctr">
              <a:buNone/>
            </a:pPr>
            <a:r>
              <a:rPr lang="lt-LT" sz="2400" b="1" dirty="0">
                <a:latin typeface="Arial" panose="020B0604020202020204" pitchFamily="34" charset="0"/>
                <a:cs typeface="Arial" panose="020B0604020202020204" pitchFamily="34" charset="0"/>
              </a:rPr>
              <a:t>Ugdymo karjerai skyrius</a:t>
            </a:r>
          </a:p>
          <a:p>
            <a:pPr marL="0" indent="0" algn="ctr">
              <a:buNone/>
            </a:pPr>
            <a:r>
              <a:rPr lang="lt-LT" sz="2400" b="1" dirty="0">
                <a:latin typeface="Arial" panose="020B0604020202020204" pitchFamily="34" charset="0"/>
                <a:cs typeface="Arial" panose="020B0604020202020204" pitchFamily="34" charset="0"/>
              </a:rPr>
              <a:t>Žirmūnų 1B, Vilnius</a:t>
            </a:r>
          </a:p>
          <a:p>
            <a:pPr marL="0" indent="0" algn="ctr">
              <a:buNone/>
            </a:pPr>
            <a:endParaRPr lang="lt-LT" sz="2400" b="1" dirty="0">
              <a:latin typeface="Arial" panose="020B0604020202020204" pitchFamily="34" charset="0"/>
              <a:cs typeface="Arial" panose="020B0604020202020204" pitchFamily="34" charset="0"/>
            </a:endParaRPr>
          </a:p>
          <a:p>
            <a:pPr marL="0" indent="0" algn="ctr">
              <a:buNone/>
            </a:pPr>
            <a:r>
              <a:rPr lang="lt-LT" sz="2400" b="1" dirty="0" err="1">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a:t>
            </a:r>
            <a:r>
              <a:rPr lang="en-US" sz="2400" b="1" dirty="0">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@mukis.lt</a:t>
            </a:r>
            <a:endParaRPr lang="en-US" sz="2400" b="1" dirty="0">
              <a:solidFill>
                <a:schemeClr val="accent2"/>
              </a:solidFill>
              <a:latin typeface="Arial" panose="020B0604020202020204" pitchFamily="34" charset="0"/>
              <a:cs typeface="Arial" panose="020B0604020202020204" pitchFamily="34" charset="0"/>
            </a:endParaRPr>
          </a:p>
          <a:p>
            <a:pPr marL="0" indent="0" algn="ctr">
              <a:buNone/>
            </a:pPr>
            <a:r>
              <a:rPr lang="en-US" sz="2400" b="1" dirty="0">
                <a:latin typeface="Arial" panose="020B0604020202020204" pitchFamily="34" charset="0"/>
                <a:cs typeface="Arial" panose="020B0604020202020204" pitchFamily="34" charset="0"/>
              </a:rPr>
              <a:t>+370 607 678 83 </a:t>
            </a:r>
          </a:p>
          <a:p>
            <a:pPr marL="0" indent="0" algn="ctr">
              <a:buNone/>
            </a:pPr>
            <a:endParaRPr lang="en-US" sz="2400" b="1" dirty="0">
              <a:latin typeface="Arial" panose="020B0604020202020204" pitchFamily="34" charset="0"/>
              <a:cs typeface="Arial" panose="020B0604020202020204" pitchFamily="34" charset="0"/>
            </a:endParaRPr>
          </a:p>
          <a:p>
            <a:endParaRPr lang="lt-LT" dirty="0"/>
          </a:p>
        </p:txBody>
      </p:sp>
      <p:pic>
        <p:nvPicPr>
          <p:cNvPr id="5" name="Picture 4">
            <a:extLst>
              <a:ext uri="{FF2B5EF4-FFF2-40B4-BE49-F238E27FC236}">
                <a16:creationId xmlns:a16="http://schemas.microsoft.com/office/drawing/2014/main" id="{A100F17D-629E-4229-AD13-3F77FBCE2F0E}"/>
              </a:ext>
            </a:extLst>
          </p:cNvPr>
          <p:cNvPicPr>
            <a:picLocks noChangeAspect="1"/>
          </p:cNvPicPr>
          <p:nvPr/>
        </p:nvPicPr>
        <p:blipFill>
          <a:blip r:embed="rId3"/>
          <a:stretch>
            <a:fillRect/>
          </a:stretch>
        </p:blipFill>
        <p:spPr>
          <a:xfrm>
            <a:off x="569995" y="4951685"/>
            <a:ext cx="10783805" cy="1409897"/>
          </a:xfrm>
          <a:prstGeom prst="rect">
            <a:avLst/>
          </a:prstGeom>
        </p:spPr>
      </p:pic>
    </p:spTree>
    <p:extLst>
      <p:ext uri="{BB962C8B-B14F-4D97-AF65-F5344CB8AC3E}">
        <p14:creationId xmlns:p14="http://schemas.microsoft.com/office/powerpoint/2010/main" val="160029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227255" y="388123"/>
            <a:ext cx="10115550" cy="906896"/>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Nacionalinė PO paslaugų stebėsena</a:t>
            </a:r>
          </a:p>
        </p:txBody>
      </p:sp>
      <p:sp>
        <p:nvSpPr>
          <p:cNvPr id="7" name="Text Placeholder 11">
            <a:extLst>
              <a:ext uri="{FF2B5EF4-FFF2-40B4-BE49-F238E27FC236}">
                <a16:creationId xmlns:a16="http://schemas.microsoft.com/office/drawing/2014/main" id="{080126AE-8FD3-BB97-9636-F171134CE5C6}"/>
              </a:ext>
            </a:extLst>
          </p:cNvPr>
          <p:cNvSpPr txBox="1">
            <a:spLocks/>
          </p:cNvSpPr>
          <p:nvPr/>
        </p:nvSpPr>
        <p:spPr>
          <a:xfrm>
            <a:off x="951042" y="1846996"/>
            <a:ext cx="9888897" cy="33544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192D4C"/>
                </a:solidFill>
                <a:latin typeface="Roboto Lt" pitchFamily="2" charset="0"/>
                <a:ea typeface="Roboto L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t-LT" sz="3200" dirty="0">
              <a:solidFill>
                <a:srgbClr val="000000"/>
              </a:solidFill>
              <a:effectLst/>
              <a:highlight>
                <a:srgbClr val="00FFFF"/>
              </a:highlight>
              <a:latin typeface="Times New Roman" panose="02020603050405020304" pitchFamily="18" charset="0"/>
              <a:ea typeface="Times New Roman" panose="02020603050405020304" pitchFamily="18" charset="0"/>
            </a:endParaRPr>
          </a:p>
          <a:p>
            <a:endParaRPr lang="en-LT" sz="3200" b="1" dirty="0">
              <a:solidFill>
                <a:schemeClr val="accent2">
                  <a:lumMod val="75000"/>
                </a:schemeClr>
              </a:solidFill>
            </a:endParaRPr>
          </a:p>
        </p:txBody>
      </p:sp>
      <p:graphicFrame>
        <p:nvGraphicFramePr>
          <p:cNvPr id="4" name="Table 3">
            <a:extLst>
              <a:ext uri="{FF2B5EF4-FFF2-40B4-BE49-F238E27FC236}">
                <a16:creationId xmlns:a16="http://schemas.microsoft.com/office/drawing/2014/main" id="{D8834364-8A0B-DBB2-664D-DE512CBC9CAC}"/>
              </a:ext>
            </a:extLst>
          </p:cNvPr>
          <p:cNvGraphicFramePr>
            <a:graphicFrameLocks noGrp="1"/>
          </p:cNvGraphicFramePr>
          <p:nvPr>
            <p:extLst>
              <p:ext uri="{D42A27DB-BD31-4B8C-83A1-F6EECF244321}">
                <p14:modId xmlns:p14="http://schemas.microsoft.com/office/powerpoint/2010/main" val="2975007583"/>
              </p:ext>
            </p:extLst>
          </p:nvPr>
        </p:nvGraphicFramePr>
        <p:xfrm>
          <a:off x="1227255" y="1457758"/>
          <a:ext cx="9737490" cy="4023360"/>
        </p:xfrm>
        <a:graphic>
          <a:graphicData uri="http://schemas.openxmlformats.org/drawingml/2006/table">
            <a:tbl>
              <a:tblPr firstRow="1" bandRow="1">
                <a:tableStyleId>{0E3FDE45-AF77-4B5C-9715-49D594BDF05E}</a:tableStyleId>
              </a:tblPr>
              <a:tblGrid>
                <a:gridCol w="1826400">
                  <a:extLst>
                    <a:ext uri="{9D8B030D-6E8A-4147-A177-3AD203B41FA5}">
                      <a16:colId xmlns:a16="http://schemas.microsoft.com/office/drawing/2014/main" val="1140609"/>
                    </a:ext>
                  </a:extLst>
                </a:gridCol>
                <a:gridCol w="7911090">
                  <a:extLst>
                    <a:ext uri="{9D8B030D-6E8A-4147-A177-3AD203B41FA5}">
                      <a16:colId xmlns:a16="http://schemas.microsoft.com/office/drawing/2014/main" val="2997377323"/>
                    </a:ext>
                  </a:extLst>
                </a:gridCol>
              </a:tblGrid>
              <a:tr h="0">
                <a:tc>
                  <a:txBody>
                    <a:bodyPr/>
                    <a:lstStyle/>
                    <a:p>
                      <a:pPr algn="l"/>
                      <a:r>
                        <a:rPr lang="lt-LT" sz="1600" dirty="0">
                          <a:latin typeface="Arial" panose="020B0604020202020204" pitchFamily="34" charset="0"/>
                          <a:cs typeface="Arial" panose="020B0604020202020204" pitchFamily="34" charset="0"/>
                        </a:rPr>
                        <a:t>Kas tai?</a:t>
                      </a:r>
                    </a:p>
                  </a:txBody>
                  <a:tcPr/>
                </a:tc>
                <a:tc>
                  <a:txBody>
                    <a:bodyPr/>
                    <a:lstStyle/>
                    <a:p>
                      <a:pPr algn="just"/>
                      <a:r>
                        <a:rPr lang="lt-LT" sz="1600" b="0" dirty="0">
                          <a:latin typeface="Arial" panose="020B0604020202020204" pitchFamily="34" charset="0"/>
                          <a:cs typeface="Arial" panose="020B0604020202020204" pitchFamily="34" charset="0"/>
                        </a:rPr>
                        <a:t>Nuolatinė </a:t>
                      </a:r>
                      <a:r>
                        <a:rPr lang="lt-LT" sz="1600" b="1" dirty="0">
                          <a:latin typeface="Arial" panose="020B0604020202020204" pitchFamily="34" charset="0"/>
                          <a:cs typeface="Arial" panose="020B0604020202020204" pitchFamily="34" charset="0"/>
                        </a:rPr>
                        <a:t>PO būklės analizė, vertinimas, prognozavimas </a:t>
                      </a:r>
                      <a:r>
                        <a:rPr lang="lt-LT" sz="1600" b="0" dirty="0">
                          <a:latin typeface="Arial" panose="020B0604020202020204" pitchFamily="34" charset="0"/>
                          <a:cs typeface="Arial" panose="020B0604020202020204" pitchFamily="34" charset="0"/>
                        </a:rPr>
                        <a:t>ir tam reikalingų </a:t>
                      </a:r>
                      <a:r>
                        <a:rPr lang="lt-LT" sz="1600" b="1" dirty="0">
                          <a:latin typeface="Arial" panose="020B0604020202020204" pitchFamily="34" charset="0"/>
                          <a:cs typeface="Arial" panose="020B0604020202020204" pitchFamily="34" charset="0"/>
                        </a:rPr>
                        <a:t>duomenų rinkimas. </a:t>
                      </a:r>
                      <a:r>
                        <a:rPr lang="lt-LT" sz="1600" b="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3947040565"/>
                  </a:ext>
                </a:extLst>
              </a:tr>
              <a:tr h="512323">
                <a:tc>
                  <a:txBody>
                    <a:bodyPr/>
                    <a:lstStyle/>
                    <a:p>
                      <a:r>
                        <a:rPr lang="lt-LT" sz="1600" b="1" dirty="0">
                          <a:latin typeface="Arial" panose="020B0604020202020204" pitchFamily="34" charset="0"/>
                          <a:cs typeface="Arial" panose="020B0604020202020204" pitchFamily="34" charset="0"/>
                        </a:rPr>
                        <a:t>Koks tikslas?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600" dirty="0">
                          <a:latin typeface="Arial" panose="020B0604020202020204" pitchFamily="34" charset="0"/>
                          <a:cs typeface="Arial" panose="020B0604020202020204" pitchFamily="34" charset="0"/>
                        </a:rPr>
                        <a:t>Sudaryti prielaidas </a:t>
                      </a:r>
                      <a:r>
                        <a:rPr lang="lt-LT" sz="1600" b="1" dirty="0">
                          <a:latin typeface="Arial" panose="020B0604020202020204" pitchFamily="34" charset="0"/>
                          <a:cs typeface="Arial" panose="020B0604020202020204" pitchFamily="34" charset="0"/>
                        </a:rPr>
                        <a:t>kokybiškai funkcionuoti PO sistemai</a:t>
                      </a:r>
                      <a:r>
                        <a:rPr lang="lt-LT" sz="1600" dirty="0">
                          <a:latin typeface="Arial" panose="020B0604020202020204" pitchFamily="34" charset="0"/>
                          <a:cs typeface="Arial" panose="020B0604020202020204" pitchFamily="34" charset="0"/>
                        </a:rPr>
                        <a:t>, optimaliai paskirstyti žmogiškuosius ir materialiuosius išteklius. </a:t>
                      </a:r>
                    </a:p>
                  </a:txBody>
                  <a:tcPr/>
                </a:tc>
                <a:extLst>
                  <a:ext uri="{0D108BD9-81ED-4DB2-BD59-A6C34878D82A}">
                    <a16:rowId xmlns:a16="http://schemas.microsoft.com/office/drawing/2014/main" val="2789284174"/>
                  </a:ext>
                </a:extLst>
              </a:tr>
              <a:tr h="634892">
                <a:tc>
                  <a:txBody>
                    <a:bodyPr/>
                    <a:lstStyle/>
                    <a:p>
                      <a:r>
                        <a:rPr lang="lt-LT" sz="1600" b="1" dirty="0">
                          <a:latin typeface="Arial" panose="020B0604020202020204" pitchFamily="34" charset="0"/>
                          <a:cs typeface="Arial" panose="020B0604020202020204" pitchFamily="34" charset="0"/>
                        </a:rPr>
                        <a:t>Kas vykdo?</a:t>
                      </a:r>
                    </a:p>
                    <a:p>
                      <a:r>
                        <a:rPr lang="lt-LT" sz="1600" b="1" dirty="0">
                          <a:latin typeface="Arial" panose="020B0604020202020204" pitchFamily="34" charset="0"/>
                          <a:cs typeface="Arial" panose="020B0604020202020204" pitchFamily="34" charset="0"/>
                        </a:rPr>
                        <a:t>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600" b="1" dirty="0">
                          <a:latin typeface="Arial" panose="020B0604020202020204" pitchFamily="34" charset="0"/>
                          <a:cs typeface="Arial" panose="020B0604020202020204" pitchFamily="34" charset="0"/>
                        </a:rPr>
                        <a:t>Lietuvos neformaliojo švietimo agentūra (LINEŠA), vadovaudamasi „Profesinio orientavimo teikimo tvarkos aprašu“ </a:t>
                      </a:r>
                      <a:r>
                        <a:rPr lang="lt-LT" sz="1600" dirty="0">
                          <a:latin typeface="Arial" panose="020B0604020202020204" pitchFamily="34" charset="0"/>
                          <a:cs typeface="Arial" panose="020B0604020202020204" pitchFamily="34" charset="0"/>
                        </a:rPr>
                        <a:t>(LR Vyriausybės 2022 m. rugpjūčio 24 d. nutarimas Nr. 847) </a:t>
                      </a:r>
                      <a:r>
                        <a:rPr lang="lt-LT" sz="1600" b="1" dirty="0">
                          <a:latin typeface="Arial" panose="020B0604020202020204" pitchFamily="34" charset="0"/>
                          <a:cs typeface="Arial" panose="020B0604020202020204" pitchFamily="34" charset="0"/>
                        </a:rPr>
                        <a:t>ir „Rekomendacijomis dėl karjeros specialistų funkcijų ir profesinio orientavimo paslaugų teikimo švietimo įstaigose“ </a:t>
                      </a:r>
                      <a:r>
                        <a:rPr lang="lt-LT" sz="1600" dirty="0">
                          <a:latin typeface="Arial" panose="020B0604020202020204" pitchFamily="34" charset="0"/>
                          <a:cs typeface="Arial" panose="020B0604020202020204" pitchFamily="34" charset="0"/>
                        </a:rPr>
                        <a:t>(LR švietimo, mokslo ir sporto ministro 2022 m. rugpjūčio 31 d. įsakymas Nr. V-1334). </a:t>
                      </a:r>
                    </a:p>
                  </a:txBody>
                  <a:tcPr/>
                </a:tc>
                <a:extLst>
                  <a:ext uri="{0D108BD9-81ED-4DB2-BD59-A6C34878D82A}">
                    <a16:rowId xmlns:a16="http://schemas.microsoft.com/office/drawing/2014/main" val="992126042"/>
                  </a:ext>
                </a:extLst>
              </a:tr>
              <a:tr h="895303">
                <a:tc>
                  <a:txBody>
                    <a:bodyPr/>
                    <a:lstStyle/>
                    <a:p>
                      <a:r>
                        <a:rPr lang="lt-LT" sz="1600" b="1" dirty="0">
                          <a:latin typeface="Arial" panose="020B0604020202020204" pitchFamily="34" charset="0"/>
                          <a:cs typeface="Arial" panose="020B0604020202020204" pitchFamily="34" charset="0"/>
                        </a:rPr>
                        <a:t>Kaip vykdoma? </a:t>
                      </a:r>
                    </a:p>
                  </a:txBody>
                  <a:tcPr/>
                </a:tc>
                <a:tc>
                  <a:txBody>
                    <a:bodyPr/>
                    <a:lstStyle/>
                    <a:p>
                      <a:pPr algn="just"/>
                      <a:r>
                        <a:rPr lang="lt-LT" sz="1600" dirty="0">
                          <a:latin typeface="Arial" panose="020B0604020202020204" pitchFamily="34" charset="0"/>
                          <a:cs typeface="Arial" panose="020B0604020202020204" pitchFamily="34" charset="0"/>
                        </a:rPr>
                        <a:t>Vienuoliktus metus iš eilės duomenys </a:t>
                      </a:r>
                      <a:r>
                        <a:rPr lang="lt-LT" sz="1600" b="1" dirty="0">
                          <a:latin typeface="Arial" panose="020B0604020202020204" pitchFamily="34" charset="0"/>
                          <a:cs typeface="Arial" panose="020B0604020202020204" pitchFamily="34" charset="0"/>
                        </a:rPr>
                        <a:t>apie PO paslaugas gaunančius 5-12 kl. mokinius </a:t>
                      </a:r>
                      <a:r>
                        <a:rPr lang="lt-LT" sz="1600" dirty="0">
                          <a:latin typeface="Arial" panose="020B0604020202020204" pitchFamily="34" charset="0"/>
                          <a:cs typeface="Arial" panose="020B0604020202020204" pitchFamily="34" charset="0"/>
                        </a:rPr>
                        <a:t>už 2022-2023 m. m. buvo renkami per </a:t>
                      </a:r>
                      <a:r>
                        <a:rPr lang="lt-LT" sz="1600" b="1" dirty="0">
                          <a:latin typeface="Arial" panose="020B0604020202020204" pitchFamily="34" charset="0"/>
                          <a:cs typeface="Arial" panose="020B0604020202020204" pitchFamily="34" charset="0"/>
                        </a:rPr>
                        <a:t>Ugdymo karjerai stebėsenos informacinę sistemą (UKSIS)</a:t>
                      </a:r>
                      <a:r>
                        <a:rPr lang="lt-LT" sz="1600" dirty="0">
                          <a:latin typeface="Arial" panose="020B0604020202020204" pitchFamily="34" charset="0"/>
                          <a:cs typeface="Arial" panose="020B0604020202020204" pitchFamily="34" charset="0"/>
                        </a:rPr>
                        <a:t>. Anketinės apklausos būdu </a:t>
                      </a:r>
                      <a:r>
                        <a:rPr lang="lt-LT" sz="1600" b="1" dirty="0">
                          <a:latin typeface="Arial" panose="020B0604020202020204" pitchFamily="34" charset="0"/>
                          <a:cs typeface="Arial" panose="020B0604020202020204" pitchFamily="34" charset="0"/>
                        </a:rPr>
                        <a:t>Mokinių ugdymo karjerai informacinės sistemos (MUKIS) Stebėsenos puslapyje</a:t>
                      </a:r>
                      <a:r>
                        <a:rPr lang="lt-LT" sz="1600" dirty="0">
                          <a:latin typeface="Arial" panose="020B0604020202020204" pitchFamily="34" charset="0"/>
                          <a:cs typeface="Arial" panose="020B0604020202020204" pitchFamily="34" charset="0"/>
                        </a:rPr>
                        <a:t> duomenys pirmą kartą rinkti ir apie bendrojo ugdymo mokyklų mokinius, kurie mokosi pagal pradinio ugdymo programą (1-4 kl.).   </a:t>
                      </a:r>
                    </a:p>
                  </a:txBody>
                  <a:tcPr/>
                </a:tc>
                <a:extLst>
                  <a:ext uri="{0D108BD9-81ED-4DB2-BD59-A6C34878D82A}">
                    <a16:rowId xmlns:a16="http://schemas.microsoft.com/office/drawing/2014/main" val="377680885"/>
                  </a:ext>
                </a:extLst>
              </a:tr>
            </a:tbl>
          </a:graphicData>
        </a:graphic>
      </p:graphicFrame>
      <p:pic>
        <p:nvPicPr>
          <p:cNvPr id="3" name="Picture 2" descr="Svarbu,šauktukas,ženklas,dėmesio,įspėjimas - nemokamos nuotraukos.  Mediakatalogas.lt">
            <a:extLst>
              <a:ext uri="{FF2B5EF4-FFF2-40B4-BE49-F238E27FC236}">
                <a16:creationId xmlns:a16="http://schemas.microsoft.com/office/drawing/2014/main" id="{F23922D2-315C-7BC5-9427-17F69E104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08" y="5636444"/>
            <a:ext cx="812868" cy="9289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FE311CF-F7D9-6128-30E7-DBEC3AF91EA7}"/>
              </a:ext>
            </a:extLst>
          </p:cNvPr>
          <p:cNvSpPr txBox="1">
            <a:spLocks/>
          </p:cNvSpPr>
          <p:nvPr/>
        </p:nvSpPr>
        <p:spPr>
          <a:xfrm>
            <a:off x="1519034" y="5643857"/>
            <a:ext cx="9737489"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algn="just"/>
            <a:r>
              <a:rPr lang="lt-LT" sz="2000" b="1" dirty="0">
                <a:solidFill>
                  <a:srgbClr val="FF0000"/>
                </a:solidFill>
                <a:latin typeface="Arial" panose="020B0604020202020204" pitchFamily="34" charset="0"/>
                <a:cs typeface="Arial" panose="020B0604020202020204" pitchFamily="34" charset="0"/>
              </a:rPr>
              <a:t>Nuo 2024-2025 m. m. duomenų iš švietimo įstaigų surinkimui atsisakoma UKSIS, jį pakeičia MUKIS. </a:t>
            </a:r>
          </a:p>
        </p:txBody>
      </p:sp>
    </p:spTree>
    <p:extLst>
      <p:ext uri="{BB962C8B-B14F-4D97-AF65-F5344CB8AC3E}">
        <p14:creationId xmlns:p14="http://schemas.microsoft.com/office/powerpoint/2010/main" val="165859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114784" y="330152"/>
            <a:ext cx="10382906" cy="661481"/>
          </a:xfrm>
        </p:spPr>
        <p:txBody>
          <a:bodyPr>
            <a:normAutofit fontScale="90000"/>
          </a:bodyPr>
          <a:lstStyle/>
          <a:p>
            <a:r>
              <a:rPr lang="lt-LT" sz="2800" b="1" dirty="0">
                <a:solidFill>
                  <a:schemeClr val="accent1"/>
                </a:solidFill>
                <a:latin typeface="Arial" panose="020B0604020202020204" pitchFamily="34" charset="0"/>
                <a:cs typeface="Arial" panose="020B0604020202020204" pitchFamily="34" charset="0"/>
              </a:rPr>
              <a:t>Stebėsenos rodikliai* </a:t>
            </a:r>
            <a:br>
              <a:rPr lang="lt-LT" sz="2800" b="1" dirty="0">
                <a:solidFill>
                  <a:schemeClr val="accent2">
                    <a:lumMod val="75000"/>
                  </a:schemeClr>
                </a:solidFill>
                <a:latin typeface="Arial" panose="020B0604020202020204" pitchFamily="34" charset="0"/>
                <a:cs typeface="Arial" panose="020B0604020202020204" pitchFamily="34" charset="0"/>
              </a:rPr>
            </a:br>
            <a:endParaRPr lang="lt-LT" sz="2000" i="1" dirty="0">
              <a:solidFill>
                <a:schemeClr val="tx1"/>
              </a:solidFill>
              <a:latin typeface="Arial" panose="020B0604020202020204" pitchFamily="34" charset="0"/>
              <a:cs typeface="Arial" panose="020B0604020202020204" pitchFamily="34" charset="0"/>
            </a:endParaRPr>
          </a:p>
        </p:txBody>
      </p:sp>
      <p:sp>
        <p:nvSpPr>
          <p:cNvPr id="7" name="Text Placeholder 11">
            <a:extLst>
              <a:ext uri="{FF2B5EF4-FFF2-40B4-BE49-F238E27FC236}">
                <a16:creationId xmlns:a16="http://schemas.microsoft.com/office/drawing/2014/main" id="{080126AE-8FD3-BB97-9636-F171134CE5C6}"/>
              </a:ext>
            </a:extLst>
          </p:cNvPr>
          <p:cNvSpPr txBox="1">
            <a:spLocks/>
          </p:cNvSpPr>
          <p:nvPr/>
        </p:nvSpPr>
        <p:spPr>
          <a:xfrm>
            <a:off x="951042" y="1846996"/>
            <a:ext cx="9888897" cy="33544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192D4C"/>
                </a:solidFill>
                <a:latin typeface="Roboto Lt" pitchFamily="2" charset="0"/>
                <a:ea typeface="Roboto L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t-LT" sz="3200" dirty="0">
              <a:solidFill>
                <a:srgbClr val="000000"/>
              </a:solidFill>
              <a:effectLst/>
              <a:highlight>
                <a:srgbClr val="00FFFF"/>
              </a:highlight>
              <a:latin typeface="Times New Roman" panose="02020603050405020304" pitchFamily="18" charset="0"/>
              <a:ea typeface="Times New Roman" panose="02020603050405020304" pitchFamily="18" charset="0"/>
            </a:endParaRPr>
          </a:p>
          <a:p>
            <a:endParaRPr lang="en-LT" sz="3200" b="1" dirty="0">
              <a:solidFill>
                <a:schemeClr val="accent2">
                  <a:lumMod val="75000"/>
                </a:schemeClr>
              </a:solidFill>
            </a:endParaRPr>
          </a:p>
        </p:txBody>
      </p:sp>
      <p:graphicFrame>
        <p:nvGraphicFramePr>
          <p:cNvPr id="8" name="Table 7">
            <a:extLst>
              <a:ext uri="{FF2B5EF4-FFF2-40B4-BE49-F238E27FC236}">
                <a16:creationId xmlns:a16="http://schemas.microsoft.com/office/drawing/2014/main" id="{2144B375-8711-336F-5AB2-543213FA40AF}"/>
              </a:ext>
            </a:extLst>
          </p:cNvPr>
          <p:cNvGraphicFramePr>
            <a:graphicFrameLocks noGrp="1"/>
          </p:cNvGraphicFramePr>
          <p:nvPr>
            <p:extLst>
              <p:ext uri="{D42A27DB-BD31-4B8C-83A1-F6EECF244321}">
                <p14:modId xmlns:p14="http://schemas.microsoft.com/office/powerpoint/2010/main" val="1390117638"/>
              </p:ext>
            </p:extLst>
          </p:nvPr>
        </p:nvGraphicFramePr>
        <p:xfrm>
          <a:off x="1114785" y="878813"/>
          <a:ext cx="9962431" cy="4909841"/>
        </p:xfrm>
        <a:graphic>
          <a:graphicData uri="http://schemas.openxmlformats.org/drawingml/2006/table">
            <a:tbl>
              <a:tblPr firstRow="1" bandRow="1">
                <a:tableStyleId>{0E3FDE45-AF77-4B5C-9715-49D594BDF05E}</a:tableStyleId>
              </a:tblPr>
              <a:tblGrid>
                <a:gridCol w="3009744">
                  <a:extLst>
                    <a:ext uri="{9D8B030D-6E8A-4147-A177-3AD203B41FA5}">
                      <a16:colId xmlns:a16="http://schemas.microsoft.com/office/drawing/2014/main" val="1632474454"/>
                    </a:ext>
                  </a:extLst>
                </a:gridCol>
                <a:gridCol w="6952687">
                  <a:extLst>
                    <a:ext uri="{9D8B030D-6E8A-4147-A177-3AD203B41FA5}">
                      <a16:colId xmlns:a16="http://schemas.microsoft.com/office/drawing/2014/main" val="2819698877"/>
                    </a:ext>
                  </a:extLst>
                </a:gridCol>
              </a:tblGrid>
              <a:tr h="1339500">
                <a:tc>
                  <a:txBody>
                    <a:bodyPr/>
                    <a:lstStyle/>
                    <a:p>
                      <a:r>
                        <a:rPr lang="lt-LT" sz="1600" dirty="0">
                          <a:latin typeface="Arial" panose="020B0604020202020204" pitchFamily="34" charset="0"/>
                          <a:cs typeface="Arial" panose="020B0604020202020204" pitchFamily="34" charset="0"/>
                        </a:rPr>
                        <a:t>Jaunimo užimtumas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Vidurinio ugdymo aprėptis (proc.) (ŠVIS)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po 10 kl. netęsiančių mokslo bendrojo ugdymo mokykloje arba profesinio mokymo įstaigoje, dalis (proc.) (ŠVIS)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po 12 kl. netęsiančių mokslo profesinio mokymo įstaigoje, kolegijoje arba universitete, dalis (proc.) (ŠVIS)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Niekur nedirbančių ir nesimokančių 15-24 m. asmenų  dalis (proc.) (Statistikos departamentas, Eurostatas)</a:t>
                      </a:r>
                      <a:endParaRPr lang="lt-LT"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79217005"/>
                  </a:ext>
                </a:extLst>
              </a:tr>
              <a:tr h="1428800">
                <a:tc>
                  <a:txBody>
                    <a:bodyPr/>
                    <a:lstStyle/>
                    <a:p>
                      <a:r>
                        <a:rPr lang="lt-LT" sz="1600" b="1" dirty="0">
                          <a:latin typeface="Arial" panose="020B0604020202020204" pitchFamily="34" charset="0"/>
                          <a:cs typeface="Arial" panose="020B0604020202020204" pitchFamily="34" charset="0"/>
                        </a:rPr>
                        <a:t>PO paslaugų teikėjų tinklas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Karjeros specialistų pasiskirstymas pagal lytį (proc.) (ŠVIS)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Vienam karjeros specialisto (-ės) etatui tenkantis mokinių skaičius (vnt.) (UKSIS)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Karjeros specialistų, turinčių aukštąjį išsilavinimą, tiesiogiai susijusį su PO, dalis (proc.) (UKSIS)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Karjeros specialistų, turinčių 2 m. ir mažesnę darbo patirtį, dalis (proc.) (UKSIS)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Vidutinis kvalifikacijos tobulinimui skirtų valandų skaičius (ak. val.) (UKSIS)</a:t>
                      </a:r>
                      <a:endParaRPr lang="lt-LT"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2246337"/>
                  </a:ext>
                </a:extLst>
              </a:tr>
              <a:tr h="922767">
                <a:tc>
                  <a:txBody>
                    <a:bodyPr/>
                    <a:lstStyle/>
                    <a:p>
                      <a:r>
                        <a:rPr lang="lt-LT" sz="1600" b="1" dirty="0">
                          <a:latin typeface="Arial" panose="020B0604020202020204" pitchFamily="34" charset="0"/>
                          <a:cs typeface="Arial" panose="020B0604020202020204" pitchFamily="34" charset="0"/>
                        </a:rPr>
                        <a:t>PO paslaugų prieinamumas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gavusių individualių PO paslaugų savo mokykloje, dalis (proc.) (UKSIS)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gavusių PO paslaugų mokinių grupėje savo mokykloje, dalis (proc.) (UKSIS)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gavusių PO paslaugų už mokyklos ribų, dalis (proc.) (UKSIS)</a:t>
                      </a:r>
                    </a:p>
                  </a:txBody>
                  <a:tcPr/>
                </a:tc>
                <a:extLst>
                  <a:ext uri="{0D108BD9-81ED-4DB2-BD59-A6C34878D82A}">
                    <a16:rowId xmlns:a16="http://schemas.microsoft.com/office/drawing/2014/main" val="2829178443"/>
                  </a:ext>
                </a:extLst>
              </a:tr>
              <a:tr h="327433">
                <a:tc>
                  <a:txBody>
                    <a:bodyPr/>
                    <a:lstStyle/>
                    <a:p>
                      <a:r>
                        <a:rPr lang="lt-LT" sz="1600" b="1" dirty="0">
                          <a:latin typeface="Arial" panose="020B0604020202020204" pitchFamily="34" charset="0"/>
                          <a:cs typeface="Arial" panose="020B0604020202020204" pitchFamily="34" charset="0"/>
                        </a:rPr>
                        <a:t>PO paslaugų finansavimas</a:t>
                      </a:r>
                    </a:p>
                  </a:txBody>
                  <a:tcPr/>
                </a:tc>
                <a:tc>
                  <a:txBody>
                    <a:bodyPr/>
                    <a:lstStyle/>
                    <a:p>
                      <a:pPr marL="285750" indent="-285750">
                        <a:buFont typeface="Arial" panose="020B0604020202020204" pitchFamily="34" charset="0"/>
                        <a:buChar char="•"/>
                      </a:pPr>
                      <a:r>
                        <a:rPr lang="lt-LT" sz="1400" b="0" kern="1200" dirty="0">
                          <a:solidFill>
                            <a:schemeClr val="tx1"/>
                          </a:solidFill>
                          <a:effectLst/>
                          <a:latin typeface="Arial" panose="020B0604020202020204" pitchFamily="34" charset="0"/>
                          <a:ea typeface="+mn-ea"/>
                          <a:cs typeface="Arial" panose="020B0604020202020204" pitchFamily="34" charset="0"/>
                        </a:rPr>
                        <a:t>Vidutinės vienam mokiniui tekusios PO lėšos (Eur) (UKSIS)</a:t>
                      </a:r>
                      <a:endParaRPr lang="lt-LT"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88828171"/>
                  </a:ext>
                </a:extLst>
              </a:tr>
              <a:tr h="615921">
                <a:tc>
                  <a:txBody>
                    <a:bodyPr/>
                    <a:lstStyle/>
                    <a:p>
                      <a:r>
                        <a:rPr lang="lt-LT" sz="1600" b="1" dirty="0">
                          <a:latin typeface="Arial" panose="020B0604020202020204" pitchFamily="34" charset="0"/>
                          <a:cs typeface="Arial" panose="020B0604020202020204" pitchFamily="34" charset="0"/>
                        </a:rPr>
                        <a:t>Mokinių karjeros kompetencijos</a:t>
                      </a:r>
                    </a:p>
                  </a:txBody>
                  <a:tcPr/>
                </a:tc>
                <a:tc>
                  <a:txBody>
                    <a:bodyPr/>
                    <a:lstStyle/>
                    <a:p>
                      <a:pPr marL="285750" indent="-285750">
                        <a:buFont typeface="Arial" panose="020B0604020202020204" pitchFamily="34" charset="0"/>
                        <a:buChar char="•"/>
                      </a:pPr>
                      <a:r>
                        <a:rPr lang="lt-LT" sz="1400" b="0" kern="1200" dirty="0">
                          <a:solidFill>
                            <a:schemeClr val="tx1"/>
                          </a:solidFill>
                          <a:effectLst/>
                          <a:latin typeface="Arial" panose="020B0604020202020204" pitchFamily="34" charset="0"/>
                          <a:ea typeface="+mn-ea"/>
                          <a:cs typeface="Arial" panose="020B0604020202020204" pitchFamily="34" charset="0"/>
                        </a:rPr>
                        <a:t>Mokinių, rengusių karjeros planą, dalis (proc.) (UKSIS)</a:t>
                      </a:r>
                    </a:p>
                  </a:txBody>
                  <a:tcPr/>
                </a:tc>
                <a:extLst>
                  <a:ext uri="{0D108BD9-81ED-4DB2-BD59-A6C34878D82A}">
                    <a16:rowId xmlns:a16="http://schemas.microsoft.com/office/drawing/2014/main" val="3166401442"/>
                  </a:ext>
                </a:extLst>
              </a:tr>
            </a:tbl>
          </a:graphicData>
        </a:graphic>
      </p:graphicFrame>
      <p:sp>
        <p:nvSpPr>
          <p:cNvPr id="3" name="Rectangle 2">
            <a:extLst>
              <a:ext uri="{FF2B5EF4-FFF2-40B4-BE49-F238E27FC236}">
                <a16:creationId xmlns:a16="http://schemas.microsoft.com/office/drawing/2014/main" id="{04B06F25-2F47-A88F-BFB3-DC8CEAEE8BAA}"/>
              </a:ext>
            </a:extLst>
          </p:cNvPr>
          <p:cNvSpPr/>
          <p:nvPr/>
        </p:nvSpPr>
        <p:spPr>
          <a:xfrm>
            <a:off x="1114784" y="6132604"/>
            <a:ext cx="10126173" cy="5024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lt-LT" sz="1400" i="1" dirty="0">
                <a:solidFill>
                  <a:schemeClr val="tx1"/>
                </a:solidFill>
                <a:latin typeface="Arial" panose="020B0604020202020204" pitchFamily="34" charset="0"/>
                <a:cs typeface="Arial" panose="020B0604020202020204" pitchFamily="34" charset="0"/>
              </a:rPr>
              <a:t>*</a:t>
            </a:r>
            <a:r>
              <a:rPr lang="lt-LT" sz="1200" i="1" dirty="0">
                <a:solidFill>
                  <a:schemeClr val="tx1"/>
                </a:solidFill>
                <a:latin typeface="Arial" panose="020B0604020202020204" pitchFamily="34" charset="0"/>
                <a:cs typeface="Arial" panose="020B0604020202020204" pitchFamily="34" charset="0"/>
              </a:rPr>
              <a:t>Švietimo informacinių technologijų centro** direktoriaus 2015 m. gegužės 22 d. įsakymas Nr. V1-36. </a:t>
            </a:r>
          </a:p>
          <a:p>
            <a:pPr algn="just"/>
            <a:r>
              <a:rPr lang="lt-LT" sz="1200" i="1" dirty="0">
                <a:solidFill>
                  <a:schemeClr val="tx1"/>
                </a:solidFill>
                <a:latin typeface="Arial" panose="020B0604020202020204" pitchFamily="34" charset="0"/>
                <a:cs typeface="Arial" panose="020B0604020202020204" pitchFamily="34" charset="0"/>
              </a:rPr>
              <a:t>**2020 m. rugsėjo 1 d. Švietimo informacinių technologijų centras kartu su Ugdymo plėtotės centru, Specialiosios pedagogikos ir psichologijos centru, Švietimo aprūpinimo centru, Nacionaliniu egzaminų centru, Nacionaline mokyklų vertinimo agentūra buvo reorganizuotas, sujungiant šias įstaigas ir įsteigiant Nacionalinę švietimo agentūrą (NŠA).   </a:t>
            </a:r>
          </a:p>
          <a:p>
            <a:pPr algn="just"/>
            <a:endParaRPr lang="lt-LT" sz="1400" dirty="0"/>
          </a:p>
        </p:txBody>
      </p:sp>
    </p:spTree>
    <p:extLst>
      <p:ext uri="{BB962C8B-B14F-4D97-AF65-F5344CB8AC3E}">
        <p14:creationId xmlns:p14="http://schemas.microsoft.com/office/powerpoint/2010/main" val="220621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02040" y="560327"/>
            <a:ext cx="8455605" cy="82019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Kaip sekėsi rinkti duomenis už 2022-2023 m. m.?  </a:t>
            </a:r>
          </a:p>
        </p:txBody>
      </p:sp>
      <p:sp>
        <p:nvSpPr>
          <p:cNvPr id="7" name="Text Placeholder 11">
            <a:extLst>
              <a:ext uri="{FF2B5EF4-FFF2-40B4-BE49-F238E27FC236}">
                <a16:creationId xmlns:a16="http://schemas.microsoft.com/office/drawing/2014/main" id="{080126AE-8FD3-BB97-9636-F171134CE5C6}"/>
              </a:ext>
            </a:extLst>
          </p:cNvPr>
          <p:cNvSpPr txBox="1">
            <a:spLocks/>
          </p:cNvSpPr>
          <p:nvPr/>
        </p:nvSpPr>
        <p:spPr>
          <a:xfrm>
            <a:off x="921859" y="1873304"/>
            <a:ext cx="9888897" cy="33544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192D4C"/>
                </a:solidFill>
                <a:latin typeface="Roboto Lt" pitchFamily="2" charset="0"/>
                <a:ea typeface="Roboto L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LT" sz="3200" dirty="0">
              <a:solidFill>
                <a:schemeClr val="tx1"/>
              </a:solidFill>
            </a:endParaRPr>
          </a:p>
        </p:txBody>
      </p:sp>
      <p:sp>
        <p:nvSpPr>
          <p:cNvPr id="6" name="TextBox 5">
            <a:extLst>
              <a:ext uri="{FF2B5EF4-FFF2-40B4-BE49-F238E27FC236}">
                <a16:creationId xmlns:a16="http://schemas.microsoft.com/office/drawing/2014/main" id="{07BBB9A5-F3F2-D6F2-46CB-6723B5011B32}"/>
              </a:ext>
            </a:extLst>
          </p:cNvPr>
          <p:cNvSpPr txBox="1"/>
          <p:nvPr/>
        </p:nvSpPr>
        <p:spPr>
          <a:xfrm>
            <a:off x="1196500" y="1811245"/>
            <a:ext cx="3951699" cy="4062651"/>
          </a:xfrm>
          <a:prstGeom prst="rect">
            <a:avLst/>
          </a:prstGeom>
          <a:noFill/>
        </p:spPr>
        <p:txBody>
          <a:bodyPr wrap="square">
            <a:spAutoFit/>
          </a:bodyPr>
          <a:lstStyle/>
          <a:p>
            <a:pPr marL="342900" indent="-342900" algn="just">
              <a:buFont typeface="Wingdings" panose="05000000000000000000" pitchFamily="2" charset="2"/>
              <a:buChar char="q"/>
            </a:pPr>
            <a:r>
              <a:rPr lang="lt-LT" sz="1600" kern="1200" dirty="0">
                <a:solidFill>
                  <a:srgbClr val="000000"/>
                </a:solidFill>
                <a:effectLst/>
                <a:latin typeface="Arial" panose="020B0604020202020204" pitchFamily="34" charset="0"/>
                <a:ea typeface="Times New Roman" panose="02020603050405020304" pitchFamily="18" charset="0"/>
              </a:rPr>
              <a:t>Duomenis apie teiktas PO paslaugas </a:t>
            </a:r>
            <a:r>
              <a:rPr lang="lt-LT" b="1" kern="1200" dirty="0">
                <a:solidFill>
                  <a:schemeClr val="accent2"/>
                </a:solidFill>
                <a:effectLst/>
                <a:latin typeface="Arial" panose="020B0604020202020204" pitchFamily="34" charset="0"/>
                <a:ea typeface="Times New Roman" panose="02020603050405020304" pitchFamily="18" charset="0"/>
              </a:rPr>
              <a:t>5-12 kl. </a:t>
            </a:r>
            <a:r>
              <a:rPr lang="lt-LT" sz="1600" kern="1200" dirty="0">
                <a:solidFill>
                  <a:srgbClr val="000000"/>
                </a:solidFill>
                <a:effectLst/>
                <a:latin typeface="Arial" panose="020B0604020202020204" pitchFamily="34" charset="0"/>
                <a:ea typeface="Times New Roman" panose="02020603050405020304" pitchFamily="18" charset="0"/>
              </a:rPr>
              <a:t>mokiniams </a:t>
            </a:r>
            <a:r>
              <a:rPr lang="lt-LT" b="1" kern="1200" dirty="0">
                <a:solidFill>
                  <a:schemeClr val="accent2"/>
                </a:solidFill>
                <a:effectLst/>
                <a:latin typeface="Arial" panose="020B0604020202020204" pitchFamily="34" charset="0"/>
                <a:ea typeface="Times New Roman" panose="02020603050405020304" pitchFamily="18" charset="0"/>
              </a:rPr>
              <a:t>UKSIS </a:t>
            </a:r>
            <a:r>
              <a:rPr lang="lt-LT" sz="1600" kern="1200" dirty="0">
                <a:solidFill>
                  <a:srgbClr val="000000"/>
                </a:solidFill>
                <a:effectLst/>
                <a:latin typeface="Arial" panose="020B0604020202020204" pitchFamily="34" charset="0"/>
                <a:ea typeface="Times New Roman" panose="02020603050405020304" pitchFamily="18" charset="0"/>
              </a:rPr>
              <a:t>pateikė </a:t>
            </a:r>
            <a:r>
              <a:rPr lang="lt-LT" b="1" kern="1200" dirty="0">
                <a:solidFill>
                  <a:schemeClr val="accent2"/>
                </a:solidFill>
                <a:effectLst/>
                <a:latin typeface="Arial" panose="020B0604020202020204" pitchFamily="34" charset="0"/>
                <a:ea typeface="Times New Roman" panose="02020603050405020304" pitchFamily="18" charset="0"/>
              </a:rPr>
              <a:t>669</a:t>
            </a:r>
            <a:r>
              <a:rPr lang="lt-LT" sz="1600" kern="1200" dirty="0">
                <a:solidFill>
                  <a:schemeClr val="accent2"/>
                </a:solidFill>
                <a:effectLst/>
                <a:latin typeface="Arial" panose="020B0604020202020204" pitchFamily="34" charset="0"/>
                <a:ea typeface="Times New Roman" panose="02020603050405020304" pitchFamily="18" charset="0"/>
              </a:rPr>
              <a:t> </a:t>
            </a:r>
            <a:r>
              <a:rPr lang="lt-LT" sz="1600" kern="1200" dirty="0">
                <a:solidFill>
                  <a:srgbClr val="000000"/>
                </a:solidFill>
                <a:effectLst/>
                <a:latin typeface="Arial" panose="020B0604020202020204" pitchFamily="34" charset="0"/>
                <a:ea typeface="Times New Roman" panose="02020603050405020304" pitchFamily="18" charset="0"/>
              </a:rPr>
              <a:t>švietimo įstaigos (</a:t>
            </a:r>
            <a:r>
              <a:rPr lang="lt-LT" b="1" kern="1200" dirty="0">
                <a:solidFill>
                  <a:schemeClr val="accent2"/>
                </a:solidFill>
                <a:effectLst/>
                <a:latin typeface="Arial" panose="020B0604020202020204" pitchFamily="34" charset="0"/>
                <a:ea typeface="Times New Roman" panose="02020603050405020304" pitchFamily="18" charset="0"/>
              </a:rPr>
              <a:t>79 proc. </a:t>
            </a:r>
            <a:r>
              <a:rPr lang="lt-LT" sz="1600" kern="1200" dirty="0">
                <a:solidFill>
                  <a:srgbClr val="000000"/>
                </a:solidFill>
                <a:effectLst/>
                <a:latin typeface="Arial" panose="020B0604020202020204" pitchFamily="34" charset="0"/>
                <a:ea typeface="Times New Roman" panose="02020603050405020304" pitchFamily="18" charset="0"/>
              </a:rPr>
              <a:t>visų UKSIS duomenų teikėjų). Iš jų</a:t>
            </a:r>
            <a:r>
              <a:rPr lang="lt-LT" sz="1600" kern="1200" dirty="0">
                <a:solidFill>
                  <a:schemeClr val="accent2"/>
                </a:solidFill>
                <a:effectLst/>
                <a:latin typeface="Arial" panose="020B0604020202020204" pitchFamily="34" charset="0"/>
                <a:ea typeface="Times New Roman" panose="02020603050405020304" pitchFamily="18" charset="0"/>
              </a:rPr>
              <a:t> </a:t>
            </a:r>
            <a:r>
              <a:rPr lang="lt-LT" b="1" kern="1200" dirty="0">
                <a:solidFill>
                  <a:schemeClr val="accent2"/>
                </a:solidFill>
                <a:effectLst/>
                <a:latin typeface="Arial" panose="020B0604020202020204" pitchFamily="34" charset="0"/>
                <a:ea typeface="Times New Roman" panose="02020603050405020304" pitchFamily="18" charset="0"/>
              </a:rPr>
              <a:t>629</a:t>
            </a:r>
            <a:r>
              <a:rPr lang="lt-LT" sz="1600" kern="1200" dirty="0">
                <a:solidFill>
                  <a:schemeClr val="accent2"/>
                </a:solidFill>
                <a:effectLst/>
                <a:latin typeface="Arial" panose="020B0604020202020204" pitchFamily="34" charset="0"/>
                <a:ea typeface="Times New Roman" panose="02020603050405020304" pitchFamily="18" charset="0"/>
              </a:rPr>
              <a:t> </a:t>
            </a:r>
            <a:r>
              <a:rPr lang="lt-LT" sz="1600" kern="1200" dirty="0">
                <a:solidFill>
                  <a:srgbClr val="000000"/>
                </a:solidFill>
                <a:effectLst/>
                <a:latin typeface="Arial" panose="020B0604020202020204" pitchFamily="34" charset="0"/>
                <a:ea typeface="Times New Roman" panose="02020603050405020304" pitchFamily="18" charset="0"/>
              </a:rPr>
              <a:t>bendrojo ugdymo mokyklos ir jų skyriai, ir </a:t>
            </a:r>
            <a:r>
              <a:rPr lang="lt-LT" b="1" kern="1200" dirty="0">
                <a:solidFill>
                  <a:schemeClr val="accent2"/>
                </a:solidFill>
                <a:effectLst/>
                <a:latin typeface="Arial" panose="020B0604020202020204" pitchFamily="34" charset="0"/>
                <a:ea typeface="Times New Roman" panose="02020603050405020304" pitchFamily="18" charset="0"/>
              </a:rPr>
              <a:t>40</a:t>
            </a:r>
            <a:r>
              <a:rPr lang="lt-LT" sz="1600" kern="1200" dirty="0">
                <a:solidFill>
                  <a:srgbClr val="000000"/>
                </a:solidFill>
                <a:effectLst/>
                <a:latin typeface="Arial" panose="020B0604020202020204" pitchFamily="34" charset="0"/>
                <a:ea typeface="Times New Roman" panose="02020603050405020304" pitchFamily="18" charset="0"/>
              </a:rPr>
              <a:t> profesinio mokymo įstaigų ir jų skyrių, t. y. </a:t>
            </a:r>
            <a:r>
              <a:rPr lang="lt-LT" b="1" kern="1200" dirty="0">
                <a:solidFill>
                  <a:schemeClr val="accent2"/>
                </a:solidFill>
                <a:effectLst/>
                <a:latin typeface="Arial" panose="020B0604020202020204" pitchFamily="34" charset="0"/>
                <a:ea typeface="Times New Roman" panose="02020603050405020304" pitchFamily="18" charset="0"/>
              </a:rPr>
              <a:t>57</a:t>
            </a:r>
            <a:r>
              <a:rPr lang="lt-LT" kern="1200" dirty="0">
                <a:solidFill>
                  <a:srgbClr val="000000"/>
                </a:solidFill>
                <a:effectLst/>
                <a:latin typeface="Arial" panose="020B0604020202020204" pitchFamily="34" charset="0"/>
                <a:ea typeface="Times New Roman" panose="02020603050405020304" pitchFamily="18" charset="0"/>
              </a:rPr>
              <a:t> į</a:t>
            </a:r>
            <a:r>
              <a:rPr lang="lt-LT" sz="1600" kern="1200" dirty="0">
                <a:solidFill>
                  <a:srgbClr val="000000"/>
                </a:solidFill>
                <a:effectLst/>
                <a:latin typeface="Arial" panose="020B0604020202020204" pitchFamily="34" charset="0"/>
                <a:ea typeface="Times New Roman" panose="02020603050405020304" pitchFamily="18" charset="0"/>
              </a:rPr>
              <a:t>staigomis daugiau nei už 2021-2022 m. m. </a:t>
            </a:r>
          </a:p>
          <a:p>
            <a:pPr marL="342900" indent="-342900" algn="just">
              <a:buFont typeface="Wingdings" panose="05000000000000000000" pitchFamily="2" charset="2"/>
              <a:buChar char="q"/>
            </a:pPr>
            <a:endParaRPr lang="lt-LT" sz="1600" b="1" kern="1200" dirty="0">
              <a:solidFill>
                <a:schemeClr val="accent2"/>
              </a:solidFill>
              <a:effectLst/>
              <a:latin typeface="Arial" panose="020B0604020202020204" pitchFamily="34" charset="0"/>
              <a:ea typeface="Times New Roman" panose="02020603050405020304" pitchFamily="18" charset="0"/>
            </a:endParaRPr>
          </a:p>
          <a:p>
            <a:pPr marL="342900" indent="-342900" algn="just">
              <a:buFont typeface="Wingdings" panose="05000000000000000000" pitchFamily="2" charset="2"/>
              <a:buChar char="q"/>
            </a:pPr>
            <a:r>
              <a:rPr lang="lt-LT" b="1" kern="1200" dirty="0">
                <a:solidFill>
                  <a:schemeClr val="accent2"/>
                </a:solidFill>
                <a:effectLst/>
                <a:latin typeface="Arial" panose="020B0604020202020204" pitchFamily="34" charset="0"/>
                <a:ea typeface="Times New Roman" panose="02020603050405020304" pitchFamily="18" charset="0"/>
              </a:rPr>
              <a:t>MUKIS</a:t>
            </a:r>
            <a:r>
              <a:rPr lang="lt-LT" kern="1200" dirty="0">
                <a:solidFill>
                  <a:schemeClr val="accent2"/>
                </a:solidFill>
                <a:effectLst/>
                <a:latin typeface="Arial" panose="020B0604020202020204" pitchFamily="34" charset="0"/>
                <a:ea typeface="Times New Roman" panose="02020603050405020304" pitchFamily="18" charset="0"/>
              </a:rPr>
              <a:t> </a:t>
            </a:r>
            <a:r>
              <a:rPr lang="lt-LT" b="1" kern="1200" dirty="0">
                <a:solidFill>
                  <a:schemeClr val="accent2"/>
                </a:solidFill>
                <a:effectLst/>
                <a:latin typeface="Arial" panose="020B0604020202020204" pitchFamily="34" charset="0"/>
                <a:ea typeface="Times New Roman" panose="02020603050405020304" pitchFamily="18" charset="0"/>
              </a:rPr>
              <a:t>anketą</a:t>
            </a:r>
            <a:r>
              <a:rPr lang="lt-LT" kern="1200" dirty="0">
                <a:solidFill>
                  <a:schemeClr val="accent2"/>
                </a:solidFill>
                <a:effectLst/>
                <a:latin typeface="Arial" panose="020B0604020202020204" pitchFamily="34" charset="0"/>
                <a:ea typeface="Times New Roman" panose="02020603050405020304" pitchFamily="18" charset="0"/>
              </a:rPr>
              <a:t> </a:t>
            </a:r>
            <a:r>
              <a:rPr lang="lt-LT" sz="1600" kern="1200" dirty="0">
                <a:solidFill>
                  <a:srgbClr val="000000"/>
                </a:solidFill>
                <a:effectLst/>
                <a:latin typeface="Arial" panose="020B0604020202020204" pitchFamily="34" charset="0"/>
                <a:ea typeface="Times New Roman" panose="02020603050405020304" pitchFamily="18" charset="0"/>
              </a:rPr>
              <a:t>apie PO paslaugas gaunančius </a:t>
            </a:r>
            <a:r>
              <a:rPr lang="lt-LT" b="1" kern="1200" dirty="0">
                <a:solidFill>
                  <a:schemeClr val="accent2"/>
                </a:solidFill>
                <a:effectLst/>
                <a:latin typeface="Arial" panose="020B0604020202020204" pitchFamily="34" charset="0"/>
                <a:ea typeface="Times New Roman" panose="02020603050405020304" pitchFamily="18" charset="0"/>
              </a:rPr>
              <a:t>1-4 kl. </a:t>
            </a:r>
            <a:r>
              <a:rPr lang="lt-LT" sz="1600" kern="1200" dirty="0">
                <a:solidFill>
                  <a:srgbClr val="000000"/>
                </a:solidFill>
                <a:effectLst/>
                <a:latin typeface="Arial" panose="020B0604020202020204" pitchFamily="34" charset="0"/>
                <a:ea typeface="Times New Roman" panose="02020603050405020304" pitchFamily="18" charset="0"/>
              </a:rPr>
              <a:t>mokinius užpildė </a:t>
            </a:r>
            <a:r>
              <a:rPr lang="lt-LT" b="1" kern="1200" dirty="0">
                <a:solidFill>
                  <a:schemeClr val="accent2"/>
                </a:solidFill>
                <a:effectLst/>
                <a:latin typeface="Arial" panose="020B0604020202020204" pitchFamily="34" charset="0"/>
                <a:ea typeface="Times New Roman" panose="02020603050405020304" pitchFamily="18" charset="0"/>
              </a:rPr>
              <a:t>582</a:t>
            </a:r>
            <a:r>
              <a:rPr lang="lt-LT" sz="1600" kern="1200" dirty="0">
                <a:solidFill>
                  <a:srgbClr val="000000"/>
                </a:solidFill>
                <a:effectLst/>
                <a:latin typeface="Arial" panose="020B0604020202020204" pitchFamily="34" charset="0"/>
                <a:ea typeface="Times New Roman" panose="02020603050405020304" pitchFamily="18" charset="0"/>
              </a:rPr>
              <a:t> švietimo įstaigos ir jų skyriai, vykdantys pradinio ugdymo lygmens programas. </a:t>
            </a:r>
          </a:p>
          <a:p>
            <a:pPr marL="342900" indent="-342900" algn="just">
              <a:buFont typeface="Wingdings" panose="05000000000000000000" pitchFamily="2" charset="2"/>
              <a:buChar char="q"/>
            </a:pPr>
            <a:endParaRPr lang="lt-LT" sz="1800" dirty="0">
              <a:solidFill>
                <a:srgbClr val="000000"/>
              </a:solidFill>
              <a:latin typeface="Arial" panose="020B0604020202020204" pitchFamily="34" charset="0"/>
              <a:ea typeface="Times New Roman" panose="02020603050405020304" pitchFamily="18" charset="0"/>
            </a:endParaRPr>
          </a:p>
        </p:txBody>
      </p:sp>
      <p:graphicFrame>
        <p:nvGraphicFramePr>
          <p:cNvPr id="10" name="Chart 9">
            <a:extLst>
              <a:ext uri="{FF2B5EF4-FFF2-40B4-BE49-F238E27FC236}">
                <a16:creationId xmlns:a16="http://schemas.microsoft.com/office/drawing/2014/main" id="{CAE2FDA5-2EA3-FC53-BF1E-A0DFB2EBAE9C}"/>
              </a:ext>
            </a:extLst>
          </p:cNvPr>
          <p:cNvGraphicFramePr>
            <a:graphicFrameLocks/>
          </p:cNvGraphicFramePr>
          <p:nvPr>
            <p:extLst>
              <p:ext uri="{D42A27DB-BD31-4B8C-83A1-F6EECF244321}">
                <p14:modId xmlns:p14="http://schemas.microsoft.com/office/powerpoint/2010/main" val="1986803378"/>
              </p:ext>
            </p:extLst>
          </p:nvPr>
        </p:nvGraphicFramePr>
        <p:xfrm>
          <a:off x="5422840" y="2463272"/>
          <a:ext cx="5608641" cy="275859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E04F931F-DC28-CEDE-0B07-8FE224EB4150}"/>
              </a:ext>
            </a:extLst>
          </p:cNvPr>
          <p:cNvSpPr/>
          <p:nvPr/>
        </p:nvSpPr>
        <p:spPr>
          <a:xfrm>
            <a:off x="1674777" y="5873896"/>
            <a:ext cx="8842445" cy="5958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2400" b="1" dirty="0">
                <a:solidFill>
                  <a:schemeClr val="accent2"/>
                </a:solidFill>
                <a:latin typeface="Arial" panose="020B0604020202020204" pitchFamily="34" charset="0"/>
                <a:cs typeface="Arial" panose="020B0604020202020204" pitchFamily="34" charset="0"/>
              </a:rPr>
              <a:t>DĖKOJAME VISIEMS, PATEIKUSIEMS DUOMENIS</a:t>
            </a:r>
            <a:r>
              <a:rPr lang="en-US" sz="2400" b="1" dirty="0">
                <a:solidFill>
                  <a:schemeClr val="accent2"/>
                </a:solidFill>
                <a:latin typeface="Arial" panose="020B0604020202020204" pitchFamily="34" charset="0"/>
                <a:cs typeface="Arial" panose="020B0604020202020204" pitchFamily="34" charset="0"/>
              </a:rPr>
              <a:t>!</a:t>
            </a:r>
            <a:r>
              <a:rPr lang="lt-LT" sz="2400" b="1" dirty="0">
                <a:solidFill>
                  <a:schemeClr val="accent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871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69" y="739373"/>
            <a:ext cx="9897939" cy="838199"/>
          </a:xfrm>
        </p:spPr>
        <p:txBody>
          <a:bodyPr>
            <a:normAutofit/>
          </a:bodyPr>
          <a:lstStyle/>
          <a:p>
            <a:r>
              <a:rPr lang="lt-LT" sz="2700" b="1" dirty="0">
                <a:solidFill>
                  <a:schemeClr val="accent1"/>
                </a:solidFill>
                <a:latin typeface="Arial" panose="020B0604020202020204" pitchFamily="34" charset="0"/>
                <a:cs typeface="Arial" panose="020B0604020202020204" pitchFamily="34" charset="0"/>
              </a:rPr>
              <a:t>Kiek jaunuolių anksti iškrenta iš švietimo sistemos? (1)</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C1C89C06-08F0-197C-F36A-8CA8A2C493FB}"/>
              </a:ext>
            </a:extLst>
          </p:cNvPr>
          <p:cNvGraphicFramePr>
            <a:graphicFrameLocks/>
          </p:cNvGraphicFramePr>
          <p:nvPr/>
        </p:nvGraphicFramePr>
        <p:xfrm>
          <a:off x="1035052" y="1969576"/>
          <a:ext cx="5330080" cy="42700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22CDB54F-54C3-8A16-0A3F-2145B8C22CD5}"/>
              </a:ext>
            </a:extLst>
          </p:cNvPr>
          <p:cNvGraphicFramePr>
            <a:graphicFrameLocks/>
          </p:cNvGraphicFramePr>
          <p:nvPr/>
        </p:nvGraphicFramePr>
        <p:xfrm>
          <a:off x="6515856" y="2262379"/>
          <a:ext cx="4589528" cy="3222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59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060316" y="586832"/>
            <a:ext cx="10301300" cy="864466"/>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Kiek jaunuolių anksti iškrenta iš švietimo sistemos? (2)</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646B616E-33B4-E580-8C9B-886AD3B62EBF}"/>
              </a:ext>
            </a:extLst>
          </p:cNvPr>
          <p:cNvGraphicFramePr>
            <a:graphicFrameLocks/>
          </p:cNvGraphicFramePr>
          <p:nvPr>
            <p:extLst>
              <p:ext uri="{D42A27DB-BD31-4B8C-83A1-F6EECF244321}">
                <p14:modId xmlns:p14="http://schemas.microsoft.com/office/powerpoint/2010/main" val="1678883934"/>
              </p:ext>
            </p:extLst>
          </p:nvPr>
        </p:nvGraphicFramePr>
        <p:xfrm>
          <a:off x="1788491" y="1727728"/>
          <a:ext cx="8615017" cy="4543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4548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70" y="493499"/>
            <a:ext cx="9680328" cy="1165073"/>
          </a:xfrm>
        </p:spPr>
        <p:txBody>
          <a:bodyPr>
            <a:normAutofit fontScale="90000"/>
          </a:bodyPr>
          <a:lstStyle/>
          <a:p>
            <a:r>
              <a:rPr lang="lt-LT" sz="3100" b="1" dirty="0">
                <a:solidFill>
                  <a:schemeClr val="accent1"/>
                </a:solidFill>
                <a:latin typeface="Arial" panose="020B0604020202020204" pitchFamily="34" charset="0"/>
                <a:cs typeface="Arial" panose="020B0604020202020204" pitchFamily="34" charset="0"/>
              </a:rPr>
              <a:t>Kaip pasikeitė PO paslaugų teikėjų tinklas? </a:t>
            </a:r>
            <a:br>
              <a:rPr lang="lt-LT" sz="2700" b="1" dirty="0">
                <a:solidFill>
                  <a:schemeClr val="accent1"/>
                </a:solidFill>
                <a:latin typeface="Arial" panose="020B0604020202020204" pitchFamily="34" charset="0"/>
                <a:cs typeface="Arial" panose="020B0604020202020204" pitchFamily="34" charset="0"/>
              </a:rPr>
            </a:br>
            <a:br>
              <a:rPr lang="lt-LT" sz="2800" b="1" dirty="0">
                <a:solidFill>
                  <a:schemeClr val="accent2">
                    <a:lumMod val="75000"/>
                  </a:schemeClr>
                </a:solidFill>
                <a:latin typeface="Arial" panose="020B0604020202020204" pitchFamily="34" charset="0"/>
                <a:cs typeface="Arial" panose="020B0604020202020204" pitchFamily="34" charset="0"/>
              </a:rPr>
            </a:br>
            <a:endParaRPr lang="lt-LT" sz="2400" b="1"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graphicFrame>
        <p:nvGraphicFramePr>
          <p:cNvPr id="9" name="Chart 8">
            <a:extLst>
              <a:ext uri="{FF2B5EF4-FFF2-40B4-BE49-F238E27FC236}">
                <a16:creationId xmlns:a16="http://schemas.microsoft.com/office/drawing/2014/main" id="{00277981-6F5E-0C9F-34E1-9A7F153AB612}"/>
              </a:ext>
            </a:extLst>
          </p:cNvPr>
          <p:cNvGraphicFramePr>
            <a:graphicFrameLocks/>
          </p:cNvGraphicFramePr>
          <p:nvPr>
            <p:extLst>
              <p:ext uri="{D42A27DB-BD31-4B8C-83A1-F6EECF244321}">
                <p14:modId xmlns:p14="http://schemas.microsoft.com/office/powerpoint/2010/main" val="3929179212"/>
              </p:ext>
            </p:extLst>
          </p:nvPr>
        </p:nvGraphicFramePr>
        <p:xfrm>
          <a:off x="1638316" y="4161694"/>
          <a:ext cx="4228003" cy="24717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500B183-98CE-1F77-0FBC-62CAC85D33FC}"/>
              </a:ext>
            </a:extLst>
          </p:cNvPr>
          <p:cNvGraphicFramePr>
            <a:graphicFrameLocks/>
          </p:cNvGraphicFramePr>
          <p:nvPr>
            <p:extLst>
              <p:ext uri="{D42A27DB-BD31-4B8C-83A1-F6EECF244321}">
                <p14:modId xmlns:p14="http://schemas.microsoft.com/office/powerpoint/2010/main" val="1850059435"/>
              </p:ext>
            </p:extLst>
          </p:nvPr>
        </p:nvGraphicFramePr>
        <p:xfrm>
          <a:off x="1495398" y="1323949"/>
          <a:ext cx="4432671" cy="275190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37A6CA21-50F2-7F6E-D635-48D69B467202}"/>
              </a:ext>
            </a:extLst>
          </p:cNvPr>
          <p:cNvPicPr>
            <a:picLocks noChangeAspect="1"/>
          </p:cNvPicPr>
          <p:nvPr/>
        </p:nvPicPr>
        <p:blipFill>
          <a:blip r:embed="rId4"/>
          <a:stretch>
            <a:fillRect/>
          </a:stretch>
        </p:blipFill>
        <p:spPr>
          <a:xfrm>
            <a:off x="6142567" y="2091384"/>
            <a:ext cx="4861344" cy="4105135"/>
          </a:xfrm>
          <a:prstGeom prst="rect">
            <a:avLst/>
          </a:prstGeom>
        </p:spPr>
      </p:pic>
      <p:sp>
        <p:nvSpPr>
          <p:cNvPr id="10" name="TextBox 9">
            <a:extLst>
              <a:ext uri="{FF2B5EF4-FFF2-40B4-BE49-F238E27FC236}">
                <a16:creationId xmlns:a16="http://schemas.microsoft.com/office/drawing/2014/main" id="{8D7076BF-4307-79AC-579E-D4418EC4D5E1}"/>
              </a:ext>
            </a:extLst>
          </p:cNvPr>
          <p:cNvSpPr txBox="1"/>
          <p:nvPr/>
        </p:nvSpPr>
        <p:spPr>
          <a:xfrm>
            <a:off x="5516570" y="1795660"/>
            <a:ext cx="6094378" cy="307777"/>
          </a:xfrm>
          <a:prstGeom prst="rect">
            <a:avLst/>
          </a:prstGeom>
          <a:noFill/>
        </p:spPr>
        <p:txBody>
          <a:bodyPr wrap="square">
            <a:spAutoFit/>
          </a:bodyPr>
          <a:lstStyle/>
          <a:p>
            <a:pPr algn="ctr"/>
            <a:r>
              <a:rPr lang="lt-LT" sz="1400" b="1" dirty="0">
                <a:solidFill>
                  <a:schemeClr val="tx1">
                    <a:lumMod val="65000"/>
                    <a:lumOff val="35000"/>
                  </a:schemeClr>
                </a:solidFill>
                <a:latin typeface="Arial" panose="020B0604020202020204" pitchFamily="34" charset="0"/>
                <a:cs typeface="Arial" panose="020B0604020202020204" pitchFamily="34" charset="0"/>
              </a:rPr>
              <a:t>Regioninių karjeros centrų </a:t>
            </a:r>
            <a:r>
              <a:rPr lang="lt-LT" sz="1400" b="1" i="0" dirty="0">
                <a:solidFill>
                  <a:schemeClr val="tx1">
                    <a:lumMod val="65000"/>
                    <a:lumOff val="35000"/>
                  </a:schemeClr>
                </a:solidFill>
                <a:effectLst/>
                <a:latin typeface="Arial" panose="020B0604020202020204" pitchFamily="34" charset="0"/>
              </a:rPr>
              <a:t>„Karjeras” </a:t>
            </a:r>
            <a:r>
              <a:rPr lang="lt-LT" sz="1400" b="1" dirty="0">
                <a:solidFill>
                  <a:schemeClr val="tx1">
                    <a:lumMod val="65000"/>
                    <a:lumOff val="35000"/>
                  </a:schemeClr>
                </a:solidFill>
                <a:latin typeface="Arial" panose="020B0604020202020204" pitchFamily="34" charset="0"/>
                <a:cs typeface="Arial" panose="020B0604020202020204" pitchFamily="34" charset="0"/>
              </a:rPr>
              <a:t>tinklas šalyje</a:t>
            </a:r>
          </a:p>
        </p:txBody>
      </p:sp>
    </p:spTree>
    <p:extLst>
      <p:ext uri="{BB962C8B-B14F-4D97-AF65-F5344CB8AC3E}">
        <p14:creationId xmlns:p14="http://schemas.microsoft.com/office/powerpoint/2010/main" val="4013933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044721" y="697710"/>
            <a:ext cx="10518240" cy="788863"/>
          </a:xfrm>
        </p:spPr>
        <p:txBody>
          <a:bodyPr>
            <a:normAutofit fontScale="90000"/>
          </a:bodyPr>
          <a:lstStyle/>
          <a:p>
            <a:br>
              <a:rPr lang="lt-LT" sz="3100" b="1" dirty="0">
                <a:solidFill>
                  <a:schemeClr val="accent2"/>
                </a:solidFill>
                <a:latin typeface="Arial" panose="020B0604020202020204" pitchFamily="34" charset="0"/>
                <a:cs typeface="Arial" panose="020B0604020202020204" pitchFamily="34" charset="0"/>
              </a:rPr>
            </a:br>
            <a:r>
              <a:rPr lang="lt-LT" sz="3100" b="1" dirty="0">
                <a:solidFill>
                  <a:schemeClr val="accent1"/>
                </a:solidFill>
                <a:latin typeface="Arial" panose="020B0604020202020204" pitchFamily="34" charset="0"/>
                <a:cs typeface="Arial" panose="020B0604020202020204" pitchFamily="34" charset="0"/>
              </a:rPr>
              <a:t>Koks karjeros specialistų pasirengimas teikti PO paslaugas? </a:t>
            </a:r>
            <a:r>
              <a:rPr lang="lt-LT" sz="2700" b="1" dirty="0">
                <a:solidFill>
                  <a:schemeClr val="accent1"/>
                </a:solidFill>
                <a:latin typeface="Arial" panose="020B0604020202020204" pitchFamily="34" charset="0"/>
                <a:cs typeface="Arial" panose="020B0604020202020204" pitchFamily="34" charset="0"/>
              </a:rPr>
              <a:t> </a:t>
            </a:r>
            <a:br>
              <a:rPr lang="lt-LT" sz="3100" b="1" dirty="0">
                <a:solidFill>
                  <a:schemeClr val="tx1"/>
                </a:solidFill>
                <a:latin typeface="Arial" panose="020B0604020202020204" pitchFamily="34" charset="0"/>
                <a:cs typeface="Arial" panose="020B0604020202020204" pitchFamily="34" charset="0"/>
              </a:rPr>
            </a:br>
            <a:br>
              <a:rPr lang="lt-LT" sz="2400" b="1" dirty="0">
                <a:solidFill>
                  <a:schemeClr val="tx1"/>
                </a:solidFill>
                <a:latin typeface="Arial" panose="020B0604020202020204" pitchFamily="34" charset="0"/>
                <a:cs typeface="Arial" panose="020B0604020202020204" pitchFamily="34" charset="0"/>
              </a:rPr>
            </a:br>
            <a:endParaRPr lang="lt-LT" sz="2000" b="1"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03911" y="2284544"/>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9" name="Chart 8">
            <a:extLst>
              <a:ext uri="{FF2B5EF4-FFF2-40B4-BE49-F238E27FC236}">
                <a16:creationId xmlns:a16="http://schemas.microsoft.com/office/drawing/2014/main" id="{91288DE1-6CDF-9DFA-08B9-3C5767B2324F}"/>
              </a:ext>
            </a:extLst>
          </p:cNvPr>
          <p:cNvGraphicFramePr>
            <a:graphicFrameLocks/>
          </p:cNvGraphicFramePr>
          <p:nvPr>
            <p:extLst>
              <p:ext uri="{D42A27DB-BD31-4B8C-83A1-F6EECF244321}">
                <p14:modId xmlns:p14="http://schemas.microsoft.com/office/powerpoint/2010/main" val="1671661388"/>
              </p:ext>
            </p:extLst>
          </p:nvPr>
        </p:nvGraphicFramePr>
        <p:xfrm>
          <a:off x="1140559" y="1584810"/>
          <a:ext cx="4412437" cy="24717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E4DEA33C-E5B2-BA96-08B5-9516CB27150A}"/>
              </a:ext>
            </a:extLst>
          </p:cNvPr>
          <p:cNvGraphicFramePr>
            <a:graphicFrameLocks/>
          </p:cNvGraphicFramePr>
          <p:nvPr>
            <p:extLst>
              <p:ext uri="{D42A27DB-BD31-4B8C-83A1-F6EECF244321}">
                <p14:modId xmlns:p14="http://schemas.microsoft.com/office/powerpoint/2010/main" val="4107664082"/>
              </p:ext>
            </p:extLst>
          </p:nvPr>
        </p:nvGraphicFramePr>
        <p:xfrm>
          <a:off x="6175613" y="2103437"/>
          <a:ext cx="4875828" cy="3857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31CC4355-CE72-5B44-C7EB-BA47AB7DB1AD}"/>
              </a:ext>
            </a:extLst>
          </p:cNvPr>
          <p:cNvGraphicFramePr>
            <a:graphicFrameLocks/>
          </p:cNvGraphicFramePr>
          <p:nvPr>
            <p:extLst>
              <p:ext uri="{D42A27DB-BD31-4B8C-83A1-F6EECF244321}">
                <p14:modId xmlns:p14="http://schemas.microsoft.com/office/powerpoint/2010/main" val="1146041797"/>
              </p:ext>
            </p:extLst>
          </p:nvPr>
        </p:nvGraphicFramePr>
        <p:xfrm>
          <a:off x="1390483" y="4127763"/>
          <a:ext cx="4162513" cy="26590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531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70" y="420487"/>
            <a:ext cx="9680328" cy="1165073"/>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Kiek mokinių gavo PO paslaugas?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7A8C4994-2F4B-1997-6D8B-9307AF54804E}"/>
              </a:ext>
            </a:extLst>
          </p:cNvPr>
          <p:cNvGraphicFramePr>
            <a:graphicFrameLocks/>
          </p:cNvGraphicFramePr>
          <p:nvPr>
            <p:extLst>
              <p:ext uri="{D42A27DB-BD31-4B8C-83A1-F6EECF244321}">
                <p14:modId xmlns:p14="http://schemas.microsoft.com/office/powerpoint/2010/main" val="3183161022"/>
              </p:ext>
            </p:extLst>
          </p:nvPr>
        </p:nvGraphicFramePr>
        <p:xfrm>
          <a:off x="5700408" y="1967626"/>
          <a:ext cx="5097293" cy="38419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E8408F1-7A25-0A7D-7A24-7DDF4DADD650}"/>
              </a:ext>
            </a:extLst>
          </p:cNvPr>
          <p:cNvGraphicFramePr>
            <a:graphicFrameLocks/>
          </p:cNvGraphicFramePr>
          <p:nvPr>
            <p:extLst>
              <p:ext uri="{D42A27DB-BD31-4B8C-83A1-F6EECF244321}">
                <p14:modId xmlns:p14="http://schemas.microsoft.com/office/powerpoint/2010/main" val="4124038726"/>
              </p:ext>
            </p:extLst>
          </p:nvPr>
        </p:nvGraphicFramePr>
        <p:xfrm>
          <a:off x="1140558" y="1681997"/>
          <a:ext cx="4296915" cy="44132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671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7108fe-728a-4403-99e0-ad7ff8c8cab3">
      <Terms xmlns="http://schemas.microsoft.com/office/infopath/2007/PartnerControls"/>
    </lcf76f155ced4ddcb4097134ff3c332f>
    <TaxCatchAll xmlns="1b0a61a9-c0d1-478f-a31a-4039f029bb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185CA9726FD94FA2F576F8F14BE75A" ma:contentTypeVersion="11" ma:contentTypeDescription="Create a new document." ma:contentTypeScope="" ma:versionID="9ac9c16efb86b54b39f5b803d4a84de4">
  <xsd:schema xmlns:xsd="http://www.w3.org/2001/XMLSchema" xmlns:xs="http://www.w3.org/2001/XMLSchema" xmlns:p="http://schemas.microsoft.com/office/2006/metadata/properties" xmlns:ns2="c87108fe-728a-4403-99e0-ad7ff8c8cab3" xmlns:ns3="1b0a61a9-c0d1-478f-a31a-4039f029bba4" targetNamespace="http://schemas.microsoft.com/office/2006/metadata/properties" ma:root="true" ma:fieldsID="12350e70efe9283a89a5510f3a46fcc7" ns2:_="" ns3:_="">
    <xsd:import namespace="c87108fe-728a-4403-99e0-ad7ff8c8cab3"/>
    <xsd:import namespace="1b0a61a9-c0d1-478f-a31a-4039f029bb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108fe-728a-4403-99e0-ad7ff8c8c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7744316-5294-4e85-944f-0c3a0c1f307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0a61a9-c0d1-478f-a31a-4039f029bba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c4d58d-d2ec-4c61-9f6b-7865431b2a3e}" ma:internalName="TaxCatchAll" ma:showField="CatchAllData" ma:web="1b0a61a9-c0d1-478f-a31a-4039f029bb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5F38C-FE8D-42A0-9F69-0CEBEE604329}">
  <ds:schemaRefs>
    <ds:schemaRef ds:uri="http://schemas.microsoft.com/sharepoint/v3/contenttype/forms"/>
  </ds:schemaRefs>
</ds:datastoreItem>
</file>

<file path=customXml/itemProps2.xml><?xml version="1.0" encoding="utf-8"?>
<ds:datastoreItem xmlns:ds="http://schemas.openxmlformats.org/officeDocument/2006/customXml" ds:itemID="{087AE1EB-8F9A-47EA-9161-06E44FD1A24C}">
  <ds:schemaRefs>
    <ds:schemaRef ds:uri="http://schemas.microsoft.com/office/2006/metadata/properties"/>
    <ds:schemaRef ds:uri="http://schemas.microsoft.com/office/infopath/2007/PartnerControls"/>
    <ds:schemaRef ds:uri="c87108fe-728a-4403-99e0-ad7ff8c8cab3"/>
    <ds:schemaRef ds:uri="1b0a61a9-c0d1-478f-a31a-4039f029bba4"/>
  </ds:schemaRefs>
</ds:datastoreItem>
</file>

<file path=customXml/itemProps3.xml><?xml version="1.0" encoding="utf-8"?>
<ds:datastoreItem xmlns:ds="http://schemas.openxmlformats.org/officeDocument/2006/customXml" ds:itemID="{69CB8902-CF69-4BA2-863F-584F27937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108fe-728a-4403-99e0-ad7ff8c8cab3"/>
    <ds:schemaRef ds:uri="1b0a61a9-c0d1-478f-a31a-4039f029bb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4018</TotalTime>
  <Words>1556</Words>
  <Application>Microsoft Office PowerPoint</Application>
  <PresentationFormat>Widescreen</PresentationFormat>
  <Paragraphs>200</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Roboto Lt</vt:lpstr>
      <vt:lpstr>Roboto Th</vt:lpstr>
      <vt:lpstr>Times New Roman</vt:lpstr>
      <vt:lpstr>Wingdings</vt:lpstr>
      <vt:lpstr>Office Theme</vt:lpstr>
      <vt:lpstr>PowerPoint Presentation</vt:lpstr>
      <vt:lpstr>Nacionalinė PO paslaugų stebėsena</vt:lpstr>
      <vt:lpstr>Stebėsenos rodikliai*  </vt:lpstr>
      <vt:lpstr>Kaip sekėsi rinkti duomenis už 2022-2023 m. m.?  </vt:lpstr>
      <vt:lpstr>Kiek jaunuolių anksti iškrenta iš švietimo sistemos? (1)</vt:lpstr>
      <vt:lpstr>Kiek jaunuolių anksti iškrenta iš švietimo sistemos? (2)</vt:lpstr>
      <vt:lpstr>Kaip pasikeitė PO paslaugų teikėjų tinklas?   </vt:lpstr>
      <vt:lpstr> Koks karjeros specialistų pasirengimas teikti PO paslaugas?    </vt:lpstr>
      <vt:lpstr>Kiek mokinių gavo PO paslaugas? </vt:lpstr>
      <vt:lpstr>Kokių PO paslaugų gavo mokiniai? (1)</vt:lpstr>
      <vt:lpstr>Kokių PO paslaugų gavo mokiniai? (2)</vt:lpstr>
      <vt:lpstr>Kokių PO paslaugų gavo mokiniai? (3) </vt:lpstr>
      <vt:lpstr>Kiek lėšų investuota į PO?  </vt:lpstr>
      <vt:lpstr>Kiek lėšų investuota į PO? (2) </vt:lpstr>
      <vt:lpstr>Ar mokiniai domisi karjeros planavimu? </vt:lpstr>
      <vt:lpstr>Kuo galime džiaugtis?    </vt:lpstr>
      <vt:lpstr>Kur rasti bendrosios PO būklės už 2022-2023 m. m. ataskaitą?</vt:lpstr>
      <vt:lpstr>Bendraukime ir bendradarbiaukime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Kareivaitė</dc:creator>
  <cp:lastModifiedBy>Vitalija Paurienė</cp:lastModifiedBy>
  <cp:revision>233</cp:revision>
  <dcterms:created xsi:type="dcterms:W3CDTF">2023-10-22T13:15:41Z</dcterms:created>
  <dcterms:modified xsi:type="dcterms:W3CDTF">2024-10-27T09:31:45Z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0x01010006185CA9726FD94FA2F576F8F14BE75A</vt:lpwstr>
  </property>
</Properties>
</file>