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65" r:id="rId5"/>
    <p:sldId id="344" r:id="rId6"/>
    <p:sldId id="339" r:id="rId7"/>
    <p:sldId id="390" r:id="rId8"/>
    <p:sldId id="391" r:id="rId9"/>
    <p:sldId id="299" r:id="rId10"/>
    <p:sldId id="392" r:id="rId11"/>
    <p:sldId id="311" r:id="rId12"/>
    <p:sldId id="395" r:id="rId13"/>
    <p:sldId id="343" r:id="rId14"/>
    <p:sldId id="340" r:id="rId15"/>
    <p:sldId id="377" r:id="rId16"/>
    <p:sldId id="341" r:id="rId17"/>
    <p:sldId id="347" r:id="rId18"/>
    <p:sldId id="396" r:id="rId19"/>
    <p:sldId id="400" r:id="rId20"/>
    <p:sldId id="399" r:id="rId21"/>
    <p:sldId id="324" r:id="rId22"/>
    <p:sldId id="346" r:id="rId23"/>
    <p:sldId id="389" r:id="rId24"/>
    <p:sldId id="289" r:id="rId25"/>
  </p:sldIdLst>
  <p:sldSz cx="12192000" cy="6858000"/>
  <p:notesSz cx="7010400" cy="9296400"/>
  <p:defaultTex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2D4C"/>
    <a:srgbClr val="FF99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22072F-B33C-BB4D-BF3A-493C73ED6336}" v="1406" dt="2023-10-23T10:48:48.006"/>
    <p1510:client id="{0FB50099-A906-F152-3BC6-EFD8138F642E}" v="3" dt="2023-10-23T08:50:12.6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6327"/>
  </p:normalViewPr>
  <p:slideViewPr>
    <p:cSldViewPr snapToGrid="0">
      <p:cViewPr varScale="1">
        <p:scale>
          <a:sx n="92" d="100"/>
          <a:sy n="92" d="100"/>
        </p:scale>
        <p:origin x="307" y="6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6A0A9F9-4CA2-4C5E-AB02-E3801D54220F}" type="datetimeFigureOut">
              <a:rPr lang="en-US" smtClean="0"/>
              <a:t>9/23/2026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26AF3B2-74E6-428B-B9D4-D8C9B0A64F41}" type="slidenum">
              <a:rPr lang="en-US" smtClean="0"/>
              <a:t>‹#›</a:t>
            </a:fld>
            <a:endParaRPr lang="en-US"/>
          </a:p>
        </p:txBody>
      </p:sp>
    </p:spTree>
    <p:extLst>
      <p:ext uri="{BB962C8B-B14F-4D97-AF65-F5344CB8AC3E}">
        <p14:creationId xmlns:p14="http://schemas.microsoft.com/office/powerpoint/2010/main" val="155404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AF3B2-74E6-428B-B9D4-D8C9B0A64F41}" type="slidenum">
              <a:rPr lang="en-US" smtClean="0"/>
              <a:t>4</a:t>
            </a:fld>
            <a:endParaRPr lang="en-US"/>
          </a:p>
        </p:txBody>
      </p:sp>
    </p:spTree>
    <p:extLst>
      <p:ext uri="{BB962C8B-B14F-4D97-AF65-F5344CB8AC3E}">
        <p14:creationId xmlns:p14="http://schemas.microsoft.com/office/powerpoint/2010/main" val="3278008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AF3B2-74E6-428B-B9D4-D8C9B0A64F41}" type="slidenum">
              <a:rPr lang="en-US" smtClean="0"/>
              <a:t>21</a:t>
            </a:fld>
            <a:endParaRPr lang="en-US"/>
          </a:p>
        </p:txBody>
      </p:sp>
    </p:spTree>
    <p:extLst>
      <p:ext uri="{BB962C8B-B14F-4D97-AF65-F5344CB8AC3E}">
        <p14:creationId xmlns:p14="http://schemas.microsoft.com/office/powerpoint/2010/main" val="2236606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AE385-F816-B093-5DD4-9697D87B507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LT"/>
          </a:p>
        </p:txBody>
      </p:sp>
      <p:sp>
        <p:nvSpPr>
          <p:cNvPr id="3" name="Subtitle 2">
            <a:extLst>
              <a:ext uri="{FF2B5EF4-FFF2-40B4-BE49-F238E27FC236}">
                <a16:creationId xmlns:a16="http://schemas.microsoft.com/office/drawing/2014/main" id="{F51E3198-DB00-A23B-3F72-725640F1AC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LT"/>
          </a:p>
        </p:txBody>
      </p:sp>
      <p:sp>
        <p:nvSpPr>
          <p:cNvPr id="4" name="Date Placeholder 3">
            <a:extLst>
              <a:ext uri="{FF2B5EF4-FFF2-40B4-BE49-F238E27FC236}">
                <a16:creationId xmlns:a16="http://schemas.microsoft.com/office/drawing/2014/main" id="{9D2844E4-6170-0B8F-9330-E6DE39C19EFE}"/>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5" name="Footer Placeholder 4">
            <a:extLst>
              <a:ext uri="{FF2B5EF4-FFF2-40B4-BE49-F238E27FC236}">
                <a16:creationId xmlns:a16="http://schemas.microsoft.com/office/drawing/2014/main" id="{EAE6C227-DA46-1421-E8C5-3C20DBD3FA13}"/>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2F8BD598-21F0-C2FC-5626-80DF9966F09A}"/>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10" name="Picture 9" descr="A colorful dots on a white background&#10;&#10;Description automatically generated">
            <a:extLst>
              <a:ext uri="{FF2B5EF4-FFF2-40B4-BE49-F238E27FC236}">
                <a16:creationId xmlns:a16="http://schemas.microsoft.com/office/drawing/2014/main" id="{4E0D3676-9626-0F83-A665-594857CBEE2E}"/>
              </a:ext>
            </a:extLst>
          </p:cNvPr>
          <p:cNvPicPr>
            <a:picLocks noChangeAspect="1"/>
          </p:cNvPicPr>
          <p:nvPr userDrawn="1"/>
        </p:nvPicPr>
        <p:blipFill>
          <a:blip r:embed="rId2"/>
          <a:stretch>
            <a:fillRect/>
          </a:stretch>
        </p:blipFill>
        <p:spPr>
          <a:xfrm>
            <a:off x="-348718" y="-53853"/>
            <a:ext cx="12671346" cy="7127632"/>
          </a:xfrm>
          <a:prstGeom prst="rect">
            <a:avLst/>
          </a:prstGeom>
        </p:spPr>
      </p:pic>
    </p:spTree>
    <p:extLst>
      <p:ext uri="{BB962C8B-B14F-4D97-AF65-F5344CB8AC3E}">
        <p14:creationId xmlns:p14="http://schemas.microsoft.com/office/powerpoint/2010/main" val="1532232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CD2E7-B807-8AA4-1CE8-8DC5288BB0FA}"/>
              </a:ext>
            </a:extLst>
          </p:cNvPr>
          <p:cNvSpPr>
            <a:spLocks noGrp="1"/>
          </p:cNvSpPr>
          <p:nvPr>
            <p:ph type="title"/>
          </p:nvPr>
        </p:nvSpPr>
        <p:spPr>
          <a:xfrm>
            <a:off x="838200" y="681037"/>
            <a:ext cx="10515600" cy="1009651"/>
          </a:xfrm>
        </p:spPr>
        <p:txBody>
          <a:bodyPr/>
          <a:lstStyle>
            <a:lvl1pPr>
              <a:defRPr>
                <a:solidFill>
                  <a:srgbClr val="192D4C"/>
                </a:solidFill>
                <a:latin typeface="Roboto Lt" pitchFamily="2" charset="0"/>
                <a:ea typeface="Roboto Lt" pitchFamily="2" charset="0"/>
              </a:defRPr>
            </a:lvl1pPr>
          </a:lstStyle>
          <a:p>
            <a:r>
              <a:rPr lang="en-GB" dirty="0"/>
              <a:t>Click to edit Master title style</a:t>
            </a:r>
            <a:endParaRPr lang="en-LT" dirty="0"/>
          </a:p>
        </p:txBody>
      </p:sp>
      <p:sp>
        <p:nvSpPr>
          <p:cNvPr id="3" name="Content Placeholder 2">
            <a:extLst>
              <a:ext uri="{FF2B5EF4-FFF2-40B4-BE49-F238E27FC236}">
                <a16:creationId xmlns:a16="http://schemas.microsoft.com/office/drawing/2014/main" id="{102545F5-7E14-7FCD-0BE2-275CF0312466}"/>
              </a:ext>
            </a:extLst>
          </p:cNvPr>
          <p:cNvSpPr>
            <a:spLocks noGrp="1"/>
          </p:cNvSpPr>
          <p:nvPr>
            <p:ph idx="1"/>
          </p:nvPr>
        </p:nvSpPr>
        <p:spPr/>
        <p:txBody>
          <a:bodyPr/>
          <a:lstStyle>
            <a:lvl1pPr>
              <a:defRPr b="0" i="0">
                <a:solidFill>
                  <a:srgbClr val="192D4C"/>
                </a:solidFill>
                <a:latin typeface="Roboto Th" pitchFamily="2" charset="0"/>
                <a:ea typeface="Roboto Th" pitchFamily="2" charset="0"/>
              </a:defRPr>
            </a:lvl1pPr>
            <a:lvl2pPr>
              <a:defRPr b="0" i="0">
                <a:solidFill>
                  <a:srgbClr val="192D4C"/>
                </a:solidFill>
                <a:latin typeface="Roboto Th" pitchFamily="2" charset="0"/>
                <a:ea typeface="Roboto Th" pitchFamily="2" charset="0"/>
              </a:defRPr>
            </a:lvl2pPr>
            <a:lvl3pPr>
              <a:defRPr b="0" i="0">
                <a:solidFill>
                  <a:srgbClr val="192D4C"/>
                </a:solidFill>
                <a:latin typeface="Roboto Th" pitchFamily="2" charset="0"/>
                <a:ea typeface="Roboto Th" pitchFamily="2" charset="0"/>
              </a:defRPr>
            </a:lvl3pPr>
            <a:lvl4pPr>
              <a:defRPr b="0" i="0">
                <a:solidFill>
                  <a:srgbClr val="192D4C"/>
                </a:solidFill>
                <a:latin typeface="Roboto Th" pitchFamily="2" charset="0"/>
                <a:ea typeface="Roboto Th" pitchFamily="2" charset="0"/>
              </a:defRPr>
            </a:lvl4pPr>
            <a:lvl5pPr>
              <a:defRPr b="0" i="0">
                <a:solidFill>
                  <a:srgbClr val="192D4C"/>
                </a:solidFill>
                <a:latin typeface="Roboto Th" pitchFamily="2" charset="0"/>
                <a:ea typeface="Roboto Th"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LT" dirty="0"/>
          </a:p>
        </p:txBody>
      </p:sp>
      <p:sp>
        <p:nvSpPr>
          <p:cNvPr id="4" name="Date Placeholder 3">
            <a:extLst>
              <a:ext uri="{FF2B5EF4-FFF2-40B4-BE49-F238E27FC236}">
                <a16:creationId xmlns:a16="http://schemas.microsoft.com/office/drawing/2014/main" id="{A57943FF-173A-AE2C-0204-262539A3B9E6}"/>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5" name="Footer Placeholder 4">
            <a:extLst>
              <a:ext uri="{FF2B5EF4-FFF2-40B4-BE49-F238E27FC236}">
                <a16:creationId xmlns:a16="http://schemas.microsoft.com/office/drawing/2014/main" id="{6EF930A9-2FF7-BCDD-9BC4-E9A2061CBC4B}"/>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4837E804-A8EE-C29E-08C0-F9D171E6F398}"/>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7" name="Picture 6">
            <a:extLst>
              <a:ext uri="{FF2B5EF4-FFF2-40B4-BE49-F238E27FC236}">
                <a16:creationId xmlns:a16="http://schemas.microsoft.com/office/drawing/2014/main" id="{7956ACB7-F549-B2B9-E726-16F8B956493F}"/>
              </a:ext>
            </a:extLst>
          </p:cNvPr>
          <p:cNvPicPr>
            <a:picLocks noChangeAspect="1"/>
          </p:cNvPicPr>
          <p:nvPr userDrawn="1"/>
        </p:nvPicPr>
        <p:blipFill>
          <a:blip r:embed="rId2"/>
          <a:stretch>
            <a:fillRect/>
          </a:stretch>
        </p:blipFill>
        <p:spPr>
          <a:xfrm>
            <a:off x="10237305" y="136525"/>
            <a:ext cx="1593022" cy="406168"/>
          </a:xfrm>
          <a:prstGeom prst="rect">
            <a:avLst/>
          </a:prstGeom>
        </p:spPr>
      </p:pic>
    </p:spTree>
    <p:extLst>
      <p:ext uri="{BB962C8B-B14F-4D97-AF65-F5344CB8AC3E}">
        <p14:creationId xmlns:p14="http://schemas.microsoft.com/office/powerpoint/2010/main" val="1578340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425A21F-77E7-AA4D-2692-85F7D2FB88EB}"/>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5" name="Footer Placeholder 4">
            <a:extLst>
              <a:ext uri="{FF2B5EF4-FFF2-40B4-BE49-F238E27FC236}">
                <a16:creationId xmlns:a16="http://schemas.microsoft.com/office/drawing/2014/main" id="{95B135C7-9D38-AEA9-415A-679C40D8D756}"/>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9F6A0AF3-B9DE-9777-C1BD-031F24A7E12D}"/>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11" name="Picture 10">
            <a:extLst>
              <a:ext uri="{FF2B5EF4-FFF2-40B4-BE49-F238E27FC236}">
                <a16:creationId xmlns:a16="http://schemas.microsoft.com/office/drawing/2014/main" id="{C2A6CB38-30BA-33E4-AC1B-024BCC555790}"/>
              </a:ext>
            </a:extLst>
          </p:cNvPr>
          <p:cNvPicPr>
            <a:picLocks noChangeAspect="1"/>
          </p:cNvPicPr>
          <p:nvPr userDrawn="1"/>
        </p:nvPicPr>
        <p:blipFill>
          <a:blip r:embed="rId3"/>
          <a:stretch>
            <a:fillRect/>
          </a:stretch>
        </p:blipFill>
        <p:spPr>
          <a:xfrm>
            <a:off x="10237305" y="136525"/>
            <a:ext cx="1593022" cy="406168"/>
          </a:xfrm>
          <a:prstGeom prst="rect">
            <a:avLst/>
          </a:prstGeom>
        </p:spPr>
      </p:pic>
      <p:sp>
        <p:nvSpPr>
          <p:cNvPr id="14" name="Title 1">
            <a:extLst>
              <a:ext uri="{FF2B5EF4-FFF2-40B4-BE49-F238E27FC236}">
                <a16:creationId xmlns:a16="http://schemas.microsoft.com/office/drawing/2014/main" id="{6D75D3DB-98F9-C3AE-E834-FAC900D8F6C8}"/>
              </a:ext>
            </a:extLst>
          </p:cNvPr>
          <p:cNvSpPr>
            <a:spLocks noGrp="1"/>
          </p:cNvSpPr>
          <p:nvPr>
            <p:ph type="title"/>
          </p:nvPr>
        </p:nvSpPr>
        <p:spPr>
          <a:xfrm>
            <a:off x="459060" y="3220173"/>
            <a:ext cx="6213090" cy="762601"/>
          </a:xfrm>
        </p:spPr>
        <p:txBody>
          <a:bodyPr>
            <a:normAutofit/>
          </a:bodyPr>
          <a:lstStyle>
            <a:lvl1pPr>
              <a:defRPr sz="3600">
                <a:solidFill>
                  <a:srgbClr val="192D4C"/>
                </a:solidFill>
                <a:latin typeface="Roboto Lt" pitchFamily="2" charset="0"/>
                <a:ea typeface="Roboto Lt" pitchFamily="2" charset="0"/>
              </a:defRPr>
            </a:lvl1pPr>
          </a:lstStyle>
          <a:p>
            <a:r>
              <a:rPr lang="en-GB" dirty="0"/>
              <a:t>Click to edit Master title style</a:t>
            </a:r>
            <a:endParaRPr lang="en-LT" dirty="0"/>
          </a:p>
        </p:txBody>
      </p:sp>
      <p:sp>
        <p:nvSpPr>
          <p:cNvPr id="15" name="Text Placeholder 17">
            <a:extLst>
              <a:ext uri="{FF2B5EF4-FFF2-40B4-BE49-F238E27FC236}">
                <a16:creationId xmlns:a16="http://schemas.microsoft.com/office/drawing/2014/main" id="{0F00B56D-3BC7-168F-E80E-73C34FE032BD}"/>
              </a:ext>
            </a:extLst>
          </p:cNvPr>
          <p:cNvSpPr>
            <a:spLocks noGrp="1"/>
          </p:cNvSpPr>
          <p:nvPr>
            <p:ph type="body" sz="quarter" idx="15"/>
          </p:nvPr>
        </p:nvSpPr>
        <p:spPr>
          <a:xfrm>
            <a:off x="459058" y="3982774"/>
            <a:ext cx="5060795" cy="1844675"/>
          </a:xfrm>
        </p:spPr>
        <p:txBody>
          <a:bodyPr/>
          <a:lstStyle>
            <a:lvl1pPr marL="0" indent="0">
              <a:buNone/>
              <a:defRPr b="0" i="0">
                <a:latin typeface="Roboto Th" pitchFamily="2" charset="0"/>
                <a:ea typeface="Roboto Th" pitchFamily="2" charset="0"/>
              </a:defRPr>
            </a:lvl1pPr>
          </a:lstStyle>
          <a:p>
            <a:pPr lvl="0"/>
            <a:endParaRPr lang="en-LT" dirty="0"/>
          </a:p>
        </p:txBody>
      </p:sp>
      <p:sp>
        <p:nvSpPr>
          <p:cNvPr id="16" name="Picture Placeholder 22">
            <a:extLst>
              <a:ext uri="{FF2B5EF4-FFF2-40B4-BE49-F238E27FC236}">
                <a16:creationId xmlns:a16="http://schemas.microsoft.com/office/drawing/2014/main" id="{86931323-539A-D386-38FB-7387F3437176}"/>
              </a:ext>
            </a:extLst>
          </p:cNvPr>
          <p:cNvSpPr>
            <a:spLocks noGrp="1"/>
          </p:cNvSpPr>
          <p:nvPr>
            <p:ph type="pic" sz="quarter" idx="16"/>
          </p:nvPr>
        </p:nvSpPr>
        <p:spPr>
          <a:xfrm>
            <a:off x="6570617" y="1985554"/>
            <a:ext cx="7590212" cy="7537507"/>
          </a:xfrm>
          <a:prstGeom prst="ellipse">
            <a:avLst/>
          </a:prstGeom>
        </p:spPr>
        <p:txBody>
          <a:bodyPr/>
          <a:lstStyle/>
          <a:p>
            <a:endParaRPr lang="en-LT"/>
          </a:p>
        </p:txBody>
      </p:sp>
    </p:spTree>
    <p:extLst>
      <p:ext uri="{BB962C8B-B14F-4D97-AF65-F5344CB8AC3E}">
        <p14:creationId xmlns:p14="http://schemas.microsoft.com/office/powerpoint/2010/main" val="923522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4F9E3-152E-1EB9-461D-B69F2AED8A94}"/>
              </a:ext>
            </a:extLst>
          </p:cNvPr>
          <p:cNvSpPr>
            <a:spLocks noGrp="1"/>
          </p:cNvSpPr>
          <p:nvPr>
            <p:ph type="title"/>
          </p:nvPr>
        </p:nvSpPr>
        <p:spPr>
          <a:xfrm>
            <a:off x="459060" y="3220173"/>
            <a:ext cx="6213090" cy="762601"/>
          </a:xfrm>
        </p:spPr>
        <p:txBody>
          <a:bodyPr>
            <a:normAutofit/>
          </a:bodyPr>
          <a:lstStyle>
            <a:lvl1pPr>
              <a:defRPr sz="3600">
                <a:solidFill>
                  <a:srgbClr val="192D4C"/>
                </a:solidFill>
                <a:latin typeface="Roboto Lt" pitchFamily="2" charset="0"/>
                <a:ea typeface="Roboto Lt" pitchFamily="2" charset="0"/>
              </a:defRPr>
            </a:lvl1pPr>
          </a:lstStyle>
          <a:p>
            <a:r>
              <a:rPr lang="en-GB" dirty="0"/>
              <a:t>Click to edit Master title style</a:t>
            </a:r>
            <a:endParaRPr lang="en-LT" dirty="0"/>
          </a:p>
        </p:txBody>
      </p:sp>
      <p:sp>
        <p:nvSpPr>
          <p:cNvPr id="5" name="Date Placeholder 4">
            <a:extLst>
              <a:ext uri="{FF2B5EF4-FFF2-40B4-BE49-F238E27FC236}">
                <a16:creationId xmlns:a16="http://schemas.microsoft.com/office/drawing/2014/main" id="{3822FEB7-0E98-C207-78C2-287DE0301A0D}"/>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6" name="Footer Placeholder 5">
            <a:extLst>
              <a:ext uri="{FF2B5EF4-FFF2-40B4-BE49-F238E27FC236}">
                <a16:creationId xmlns:a16="http://schemas.microsoft.com/office/drawing/2014/main" id="{F8B8ACB6-CC37-A808-19C9-4556048CA784}"/>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73B5FD30-E2A1-DA75-F29D-33E335D0ADDA}"/>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12" name="Picture 11">
            <a:extLst>
              <a:ext uri="{FF2B5EF4-FFF2-40B4-BE49-F238E27FC236}">
                <a16:creationId xmlns:a16="http://schemas.microsoft.com/office/drawing/2014/main" id="{32AABC19-49E4-CE8A-43B2-76C2425D1EC6}"/>
              </a:ext>
            </a:extLst>
          </p:cNvPr>
          <p:cNvPicPr>
            <a:picLocks noChangeAspect="1"/>
          </p:cNvPicPr>
          <p:nvPr userDrawn="1"/>
        </p:nvPicPr>
        <p:blipFill>
          <a:blip r:embed="rId3"/>
          <a:stretch>
            <a:fillRect/>
          </a:stretch>
        </p:blipFill>
        <p:spPr>
          <a:xfrm>
            <a:off x="10237305" y="136525"/>
            <a:ext cx="1593022" cy="406168"/>
          </a:xfrm>
          <a:prstGeom prst="rect">
            <a:avLst/>
          </a:prstGeom>
        </p:spPr>
      </p:pic>
      <p:sp>
        <p:nvSpPr>
          <p:cNvPr id="16" name="Picture Placeholder 15">
            <a:extLst>
              <a:ext uri="{FF2B5EF4-FFF2-40B4-BE49-F238E27FC236}">
                <a16:creationId xmlns:a16="http://schemas.microsoft.com/office/drawing/2014/main" id="{D349E36E-1E93-BCF7-08E6-793D32E28CAB}"/>
              </a:ext>
            </a:extLst>
          </p:cNvPr>
          <p:cNvSpPr>
            <a:spLocks noGrp="1"/>
          </p:cNvSpPr>
          <p:nvPr>
            <p:ph type="pic" sz="quarter" idx="14"/>
          </p:nvPr>
        </p:nvSpPr>
        <p:spPr>
          <a:xfrm>
            <a:off x="939073" y="-1301582"/>
            <a:ext cx="4110330" cy="4110330"/>
          </a:xfrm>
          <a:prstGeom prst="ellipse">
            <a:avLst/>
          </a:prstGeom>
        </p:spPr>
        <p:txBody>
          <a:bodyPr/>
          <a:lstStyle/>
          <a:p>
            <a:endParaRPr lang="en-LT"/>
          </a:p>
        </p:txBody>
      </p:sp>
      <p:sp>
        <p:nvSpPr>
          <p:cNvPr id="18" name="Text Placeholder 17">
            <a:extLst>
              <a:ext uri="{FF2B5EF4-FFF2-40B4-BE49-F238E27FC236}">
                <a16:creationId xmlns:a16="http://schemas.microsoft.com/office/drawing/2014/main" id="{89EBC014-A27E-E41C-6A59-2DC661B0511E}"/>
              </a:ext>
            </a:extLst>
          </p:cNvPr>
          <p:cNvSpPr>
            <a:spLocks noGrp="1"/>
          </p:cNvSpPr>
          <p:nvPr>
            <p:ph type="body" sz="quarter" idx="15"/>
          </p:nvPr>
        </p:nvSpPr>
        <p:spPr>
          <a:xfrm>
            <a:off x="459058" y="3982774"/>
            <a:ext cx="5060795" cy="1844675"/>
          </a:xfrm>
        </p:spPr>
        <p:txBody>
          <a:bodyPr/>
          <a:lstStyle>
            <a:lvl1pPr marL="0" indent="0">
              <a:buNone/>
              <a:defRPr b="0" i="0">
                <a:latin typeface="Roboto Th" pitchFamily="2" charset="0"/>
                <a:ea typeface="Roboto Th" pitchFamily="2" charset="0"/>
              </a:defRPr>
            </a:lvl1pPr>
          </a:lstStyle>
          <a:p>
            <a:pPr lvl="0"/>
            <a:endParaRPr lang="en-LT" dirty="0"/>
          </a:p>
        </p:txBody>
      </p:sp>
      <p:sp>
        <p:nvSpPr>
          <p:cNvPr id="23" name="Picture Placeholder 22">
            <a:extLst>
              <a:ext uri="{FF2B5EF4-FFF2-40B4-BE49-F238E27FC236}">
                <a16:creationId xmlns:a16="http://schemas.microsoft.com/office/drawing/2014/main" id="{A2A1DB65-EE0C-858A-9E78-87111D0B7198}"/>
              </a:ext>
            </a:extLst>
          </p:cNvPr>
          <p:cNvSpPr>
            <a:spLocks noGrp="1"/>
          </p:cNvSpPr>
          <p:nvPr>
            <p:ph type="pic" sz="quarter" idx="16"/>
          </p:nvPr>
        </p:nvSpPr>
        <p:spPr>
          <a:xfrm>
            <a:off x="6544491" y="1965029"/>
            <a:ext cx="7599612" cy="7597221"/>
          </a:xfrm>
          <a:prstGeom prst="ellipse">
            <a:avLst/>
          </a:prstGeom>
        </p:spPr>
        <p:txBody>
          <a:bodyPr/>
          <a:lstStyle/>
          <a:p>
            <a:endParaRPr lang="en-LT"/>
          </a:p>
        </p:txBody>
      </p:sp>
    </p:spTree>
    <p:extLst>
      <p:ext uri="{BB962C8B-B14F-4D97-AF65-F5344CB8AC3E}">
        <p14:creationId xmlns:p14="http://schemas.microsoft.com/office/powerpoint/2010/main" val="1128273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30BD-764B-6323-0864-ED96CC001060}"/>
              </a:ext>
            </a:extLst>
          </p:cNvPr>
          <p:cNvSpPr>
            <a:spLocks noGrp="1"/>
          </p:cNvSpPr>
          <p:nvPr>
            <p:ph type="title"/>
          </p:nvPr>
        </p:nvSpPr>
        <p:spPr>
          <a:xfrm>
            <a:off x="839788" y="365125"/>
            <a:ext cx="10515600" cy="1325563"/>
          </a:xfrm>
        </p:spPr>
        <p:txBody>
          <a:bodyPr/>
          <a:lstStyle/>
          <a:p>
            <a:r>
              <a:rPr lang="en-GB"/>
              <a:t>Click to edit Master title style</a:t>
            </a:r>
            <a:endParaRPr lang="en-LT"/>
          </a:p>
        </p:txBody>
      </p:sp>
      <p:sp>
        <p:nvSpPr>
          <p:cNvPr id="3" name="Text Placeholder 2">
            <a:extLst>
              <a:ext uri="{FF2B5EF4-FFF2-40B4-BE49-F238E27FC236}">
                <a16:creationId xmlns:a16="http://schemas.microsoft.com/office/drawing/2014/main" id="{667CFFDE-3695-8FA1-1CFE-97D18A9949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39E20DD-0BAC-8A64-AFCB-C7BA353DB81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5" name="Text Placeholder 4">
            <a:extLst>
              <a:ext uri="{FF2B5EF4-FFF2-40B4-BE49-F238E27FC236}">
                <a16:creationId xmlns:a16="http://schemas.microsoft.com/office/drawing/2014/main" id="{931DBB87-C5FF-1A5F-69AE-66D0B7AD20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C316C29-97CE-4DB3-3313-ACF6D1A9AA8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7" name="Date Placeholder 6">
            <a:extLst>
              <a:ext uri="{FF2B5EF4-FFF2-40B4-BE49-F238E27FC236}">
                <a16:creationId xmlns:a16="http://schemas.microsoft.com/office/drawing/2014/main" id="{0FBF3248-5C2C-08C8-C20F-DB63A3B26BA3}"/>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8" name="Footer Placeholder 7">
            <a:extLst>
              <a:ext uri="{FF2B5EF4-FFF2-40B4-BE49-F238E27FC236}">
                <a16:creationId xmlns:a16="http://schemas.microsoft.com/office/drawing/2014/main" id="{FCCC8612-2AC2-48A2-439D-78F79A115237}"/>
              </a:ext>
            </a:extLst>
          </p:cNvPr>
          <p:cNvSpPr>
            <a:spLocks noGrp="1"/>
          </p:cNvSpPr>
          <p:nvPr>
            <p:ph type="ftr" sz="quarter" idx="11"/>
          </p:nvPr>
        </p:nvSpPr>
        <p:spPr/>
        <p:txBody>
          <a:bodyPr/>
          <a:lstStyle/>
          <a:p>
            <a:endParaRPr lang="en-LT"/>
          </a:p>
        </p:txBody>
      </p:sp>
      <p:sp>
        <p:nvSpPr>
          <p:cNvPr id="9" name="Slide Number Placeholder 8">
            <a:extLst>
              <a:ext uri="{FF2B5EF4-FFF2-40B4-BE49-F238E27FC236}">
                <a16:creationId xmlns:a16="http://schemas.microsoft.com/office/drawing/2014/main" id="{2385FBE1-D346-8C92-7C4F-F7A4D29ECF12}"/>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10" name="Picture 9">
            <a:extLst>
              <a:ext uri="{FF2B5EF4-FFF2-40B4-BE49-F238E27FC236}">
                <a16:creationId xmlns:a16="http://schemas.microsoft.com/office/drawing/2014/main" id="{3F8E219B-7D6A-18BB-1C39-4EED187FDCC7}"/>
              </a:ext>
            </a:extLst>
          </p:cNvPr>
          <p:cNvPicPr>
            <a:picLocks noChangeAspect="1"/>
          </p:cNvPicPr>
          <p:nvPr userDrawn="1"/>
        </p:nvPicPr>
        <p:blipFill>
          <a:blip r:embed="rId2"/>
          <a:stretch>
            <a:fillRect/>
          </a:stretch>
        </p:blipFill>
        <p:spPr>
          <a:xfrm>
            <a:off x="10237305" y="136525"/>
            <a:ext cx="1593022" cy="406168"/>
          </a:xfrm>
          <a:prstGeom prst="rect">
            <a:avLst/>
          </a:prstGeom>
        </p:spPr>
      </p:pic>
    </p:spTree>
    <p:extLst>
      <p:ext uri="{BB962C8B-B14F-4D97-AF65-F5344CB8AC3E}">
        <p14:creationId xmlns:p14="http://schemas.microsoft.com/office/powerpoint/2010/main" val="253458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99D45B-6926-1B5A-F3CE-C73DBBA9D4D6}"/>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3" name="Footer Placeholder 2">
            <a:extLst>
              <a:ext uri="{FF2B5EF4-FFF2-40B4-BE49-F238E27FC236}">
                <a16:creationId xmlns:a16="http://schemas.microsoft.com/office/drawing/2014/main" id="{888F0CC7-3FEC-32C4-4B7B-8255069BC727}"/>
              </a:ext>
            </a:extLst>
          </p:cNvPr>
          <p:cNvSpPr>
            <a:spLocks noGrp="1"/>
          </p:cNvSpPr>
          <p:nvPr>
            <p:ph type="ftr" sz="quarter" idx="11"/>
          </p:nvPr>
        </p:nvSpPr>
        <p:spPr/>
        <p:txBody>
          <a:bodyPr/>
          <a:lstStyle/>
          <a:p>
            <a:endParaRPr lang="en-LT"/>
          </a:p>
        </p:txBody>
      </p:sp>
      <p:sp>
        <p:nvSpPr>
          <p:cNvPr id="4" name="Slide Number Placeholder 3">
            <a:extLst>
              <a:ext uri="{FF2B5EF4-FFF2-40B4-BE49-F238E27FC236}">
                <a16:creationId xmlns:a16="http://schemas.microsoft.com/office/drawing/2014/main" id="{06A06BF7-84C6-6DEF-DF34-3D080D64D6CA}"/>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5" name="Picture 4">
            <a:extLst>
              <a:ext uri="{FF2B5EF4-FFF2-40B4-BE49-F238E27FC236}">
                <a16:creationId xmlns:a16="http://schemas.microsoft.com/office/drawing/2014/main" id="{BEAADF99-E806-8FE9-1382-10CDB3F3CEE9}"/>
              </a:ext>
            </a:extLst>
          </p:cNvPr>
          <p:cNvPicPr>
            <a:picLocks noChangeAspect="1"/>
          </p:cNvPicPr>
          <p:nvPr userDrawn="1"/>
        </p:nvPicPr>
        <p:blipFill>
          <a:blip r:embed="rId3"/>
          <a:stretch>
            <a:fillRect/>
          </a:stretch>
        </p:blipFill>
        <p:spPr>
          <a:xfrm>
            <a:off x="10237305" y="136525"/>
            <a:ext cx="1593022" cy="406168"/>
          </a:xfrm>
          <a:prstGeom prst="rect">
            <a:avLst/>
          </a:prstGeom>
        </p:spPr>
      </p:pic>
      <p:sp>
        <p:nvSpPr>
          <p:cNvPr id="9" name="Text Placeholder 8">
            <a:extLst>
              <a:ext uri="{FF2B5EF4-FFF2-40B4-BE49-F238E27FC236}">
                <a16:creationId xmlns:a16="http://schemas.microsoft.com/office/drawing/2014/main" id="{919CD50E-A2BA-A1B6-A111-B38BBD9A17B9}"/>
              </a:ext>
            </a:extLst>
          </p:cNvPr>
          <p:cNvSpPr>
            <a:spLocks noGrp="1"/>
          </p:cNvSpPr>
          <p:nvPr>
            <p:ph type="body" sz="quarter" idx="13" hasCustomPrompt="1"/>
          </p:nvPr>
        </p:nvSpPr>
        <p:spPr>
          <a:xfrm>
            <a:off x="1381758" y="2599200"/>
            <a:ext cx="1040295" cy="664700"/>
          </a:xfrm>
        </p:spPr>
        <p:txBody>
          <a:bodyPr>
            <a:normAutofit/>
          </a:bodyPr>
          <a:lstStyle>
            <a:lvl2pPr marL="457200" indent="0" algn="ctr">
              <a:buNone/>
              <a:defRPr sz="4000">
                <a:latin typeface="Roboto Lt" pitchFamily="2" charset="0"/>
                <a:ea typeface="Roboto Lt" pitchFamily="2" charset="0"/>
              </a:defRPr>
            </a:lvl2pPr>
          </a:lstStyle>
          <a:p>
            <a:pPr lvl="1"/>
            <a:r>
              <a:rPr lang="en-LT" dirty="0"/>
              <a:t>1</a:t>
            </a:r>
          </a:p>
        </p:txBody>
      </p:sp>
      <p:sp>
        <p:nvSpPr>
          <p:cNvPr id="10" name="Text Placeholder 8">
            <a:extLst>
              <a:ext uri="{FF2B5EF4-FFF2-40B4-BE49-F238E27FC236}">
                <a16:creationId xmlns:a16="http://schemas.microsoft.com/office/drawing/2014/main" id="{7DE7FADE-3DD7-40AF-6273-A40E867388FA}"/>
              </a:ext>
            </a:extLst>
          </p:cNvPr>
          <p:cNvSpPr>
            <a:spLocks noGrp="1"/>
          </p:cNvSpPr>
          <p:nvPr>
            <p:ph type="body" sz="quarter" idx="14" hasCustomPrompt="1"/>
          </p:nvPr>
        </p:nvSpPr>
        <p:spPr>
          <a:xfrm>
            <a:off x="5474533" y="2599200"/>
            <a:ext cx="1130531" cy="664700"/>
          </a:xfrm>
        </p:spPr>
        <p:txBody>
          <a:bodyPr>
            <a:normAutofit/>
          </a:bodyPr>
          <a:lstStyle>
            <a:lvl2pPr marL="457200" indent="0">
              <a:buNone/>
              <a:defRPr sz="4000">
                <a:latin typeface="Roboto Lt" pitchFamily="2" charset="0"/>
                <a:ea typeface="Roboto Lt" pitchFamily="2" charset="0"/>
              </a:defRPr>
            </a:lvl2pPr>
          </a:lstStyle>
          <a:p>
            <a:pPr lvl="1"/>
            <a:r>
              <a:rPr lang="en-LT" dirty="0"/>
              <a:t>2</a:t>
            </a:r>
          </a:p>
        </p:txBody>
      </p:sp>
      <p:sp>
        <p:nvSpPr>
          <p:cNvPr id="11" name="Text Placeholder 8">
            <a:extLst>
              <a:ext uri="{FF2B5EF4-FFF2-40B4-BE49-F238E27FC236}">
                <a16:creationId xmlns:a16="http://schemas.microsoft.com/office/drawing/2014/main" id="{45AA1E32-BAC0-B4E6-CCE7-AB7E050B715C}"/>
              </a:ext>
            </a:extLst>
          </p:cNvPr>
          <p:cNvSpPr>
            <a:spLocks noGrp="1"/>
          </p:cNvSpPr>
          <p:nvPr>
            <p:ph type="body" sz="quarter" idx="15" hasCustomPrompt="1"/>
          </p:nvPr>
        </p:nvSpPr>
        <p:spPr>
          <a:xfrm>
            <a:off x="9736286" y="2599200"/>
            <a:ext cx="847899" cy="664700"/>
          </a:xfrm>
        </p:spPr>
        <p:txBody>
          <a:bodyPr>
            <a:normAutofit/>
          </a:bodyPr>
          <a:lstStyle>
            <a:lvl2pPr marL="457200" indent="0">
              <a:buNone/>
              <a:defRPr sz="4000">
                <a:latin typeface="Roboto Lt" pitchFamily="2" charset="0"/>
                <a:ea typeface="Roboto Lt" pitchFamily="2" charset="0"/>
              </a:defRPr>
            </a:lvl2pPr>
          </a:lstStyle>
          <a:p>
            <a:pPr lvl="1"/>
            <a:r>
              <a:rPr lang="en-LT" dirty="0"/>
              <a:t>3</a:t>
            </a:r>
          </a:p>
        </p:txBody>
      </p:sp>
      <p:sp>
        <p:nvSpPr>
          <p:cNvPr id="13" name="Text Placeholder 12">
            <a:extLst>
              <a:ext uri="{FF2B5EF4-FFF2-40B4-BE49-F238E27FC236}">
                <a16:creationId xmlns:a16="http://schemas.microsoft.com/office/drawing/2014/main" id="{01AE47BD-FE26-6B01-B657-A0D4822C5FED}"/>
              </a:ext>
            </a:extLst>
          </p:cNvPr>
          <p:cNvSpPr>
            <a:spLocks noGrp="1"/>
          </p:cNvSpPr>
          <p:nvPr>
            <p:ph type="body" sz="quarter" idx="16"/>
          </p:nvPr>
        </p:nvSpPr>
        <p:spPr>
          <a:xfrm>
            <a:off x="1079500" y="3263900"/>
            <a:ext cx="2046085" cy="1730375"/>
          </a:xfrm>
        </p:spPr>
        <p:txBody>
          <a:bodyPr>
            <a:normAutofit/>
          </a:bodyPr>
          <a:lstStyle>
            <a:lvl1pPr marL="0" indent="0" algn="ctr">
              <a:buNone/>
              <a:defRPr sz="2400" b="0" i="0">
                <a:latin typeface="Roboto Th" pitchFamily="2" charset="0"/>
                <a:ea typeface="Roboto Th" pitchFamily="2" charset="0"/>
              </a:defRPr>
            </a:lvl1pPr>
          </a:lstStyle>
          <a:p>
            <a:pPr lvl="0"/>
            <a:r>
              <a:rPr lang="en-GB" dirty="0"/>
              <a:t>Click to edit Master text styles</a:t>
            </a:r>
          </a:p>
        </p:txBody>
      </p:sp>
      <p:sp>
        <p:nvSpPr>
          <p:cNvPr id="14" name="Text Placeholder 12">
            <a:extLst>
              <a:ext uri="{FF2B5EF4-FFF2-40B4-BE49-F238E27FC236}">
                <a16:creationId xmlns:a16="http://schemas.microsoft.com/office/drawing/2014/main" id="{EF06F3E7-DDBC-7958-52BA-5FF57115194E}"/>
              </a:ext>
            </a:extLst>
          </p:cNvPr>
          <p:cNvSpPr>
            <a:spLocks noGrp="1"/>
          </p:cNvSpPr>
          <p:nvPr>
            <p:ph type="body" sz="quarter" idx="17"/>
          </p:nvPr>
        </p:nvSpPr>
        <p:spPr>
          <a:xfrm>
            <a:off x="5072957" y="3263900"/>
            <a:ext cx="2046085" cy="1730375"/>
          </a:xfrm>
        </p:spPr>
        <p:txBody>
          <a:bodyPr>
            <a:normAutofit/>
          </a:bodyPr>
          <a:lstStyle>
            <a:lvl1pPr marL="0" indent="0" algn="ctr">
              <a:buNone/>
              <a:defRPr sz="2400" b="0" i="0">
                <a:latin typeface="Roboto Th" pitchFamily="2" charset="0"/>
                <a:ea typeface="Roboto Th" pitchFamily="2" charset="0"/>
              </a:defRPr>
            </a:lvl1pPr>
          </a:lstStyle>
          <a:p>
            <a:pPr lvl="0"/>
            <a:r>
              <a:rPr lang="en-GB" dirty="0"/>
              <a:t>Click to edit Master text styles</a:t>
            </a:r>
          </a:p>
        </p:txBody>
      </p:sp>
      <p:sp>
        <p:nvSpPr>
          <p:cNvPr id="15" name="Text Placeholder 12">
            <a:extLst>
              <a:ext uri="{FF2B5EF4-FFF2-40B4-BE49-F238E27FC236}">
                <a16:creationId xmlns:a16="http://schemas.microsoft.com/office/drawing/2014/main" id="{7DFDB45C-46CE-6B65-9825-F35ECE0C24AF}"/>
              </a:ext>
            </a:extLst>
          </p:cNvPr>
          <p:cNvSpPr>
            <a:spLocks noGrp="1"/>
          </p:cNvSpPr>
          <p:nvPr>
            <p:ph type="body" sz="quarter" idx="18"/>
          </p:nvPr>
        </p:nvSpPr>
        <p:spPr>
          <a:xfrm>
            <a:off x="9307715" y="3263900"/>
            <a:ext cx="2046085" cy="1730375"/>
          </a:xfrm>
        </p:spPr>
        <p:txBody>
          <a:bodyPr>
            <a:normAutofit/>
          </a:bodyPr>
          <a:lstStyle>
            <a:lvl1pPr marL="0" indent="0" algn="ctr">
              <a:buNone/>
              <a:defRPr sz="2400" b="0" i="0">
                <a:latin typeface="Roboto Th" pitchFamily="2" charset="0"/>
                <a:ea typeface="Roboto Th" pitchFamily="2" charset="0"/>
              </a:defRPr>
            </a:lvl1pPr>
          </a:lstStyle>
          <a:p>
            <a:pPr lvl="0"/>
            <a:r>
              <a:rPr lang="en-GB" dirty="0"/>
              <a:t>Click to edit Master text styles</a:t>
            </a:r>
          </a:p>
        </p:txBody>
      </p:sp>
      <p:sp>
        <p:nvSpPr>
          <p:cNvPr id="17" name="Text Placeholder 16">
            <a:extLst>
              <a:ext uri="{FF2B5EF4-FFF2-40B4-BE49-F238E27FC236}">
                <a16:creationId xmlns:a16="http://schemas.microsoft.com/office/drawing/2014/main" id="{AE7D9157-6DA5-D31E-AC27-B444A569F77A}"/>
              </a:ext>
            </a:extLst>
          </p:cNvPr>
          <p:cNvSpPr>
            <a:spLocks noGrp="1"/>
          </p:cNvSpPr>
          <p:nvPr>
            <p:ph type="body" sz="quarter" idx="19"/>
          </p:nvPr>
        </p:nvSpPr>
        <p:spPr>
          <a:xfrm>
            <a:off x="1079500" y="1374907"/>
            <a:ext cx="10274300" cy="891943"/>
          </a:xfrm>
        </p:spPr>
        <p:txBody>
          <a:bodyPr>
            <a:normAutofit/>
          </a:bodyPr>
          <a:lstStyle>
            <a:lvl1pPr marL="0" indent="0">
              <a:buNone/>
              <a:defRPr sz="4800">
                <a:solidFill>
                  <a:srgbClr val="192D4C"/>
                </a:solidFill>
                <a:latin typeface="Roboto Lt" pitchFamily="2" charset="0"/>
                <a:ea typeface="Roboto Lt" pitchFamily="2" charset="0"/>
              </a:defRPr>
            </a:lvl1pPr>
            <a:lvl2pPr marL="457200" indent="0">
              <a:buNone/>
              <a:defRPr/>
            </a:lvl2pPr>
          </a:lstStyle>
          <a:p>
            <a:pPr lvl="0"/>
            <a:r>
              <a:rPr lang="en-GB" dirty="0"/>
              <a:t>Click to edit Master text styles</a:t>
            </a:r>
          </a:p>
        </p:txBody>
      </p:sp>
    </p:spTree>
    <p:extLst>
      <p:ext uri="{BB962C8B-B14F-4D97-AF65-F5344CB8AC3E}">
        <p14:creationId xmlns:p14="http://schemas.microsoft.com/office/powerpoint/2010/main" val="967634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11C63-087F-9C83-C1CC-27D8144C5389}"/>
              </a:ext>
            </a:extLst>
          </p:cNvPr>
          <p:cNvSpPr>
            <a:spLocks noGrp="1"/>
          </p:cNvSpPr>
          <p:nvPr>
            <p:ph type="title"/>
          </p:nvPr>
        </p:nvSpPr>
        <p:spPr>
          <a:xfrm>
            <a:off x="1238250" y="365125"/>
            <a:ext cx="10115550" cy="1325563"/>
          </a:xfrm>
        </p:spPr>
        <p:txBody>
          <a:bodyPr/>
          <a:lstStyle>
            <a:lvl1pPr>
              <a:defRPr>
                <a:solidFill>
                  <a:srgbClr val="192D4C"/>
                </a:solidFill>
                <a:latin typeface="Roboto Lt" pitchFamily="2" charset="0"/>
                <a:ea typeface="Roboto Lt" pitchFamily="2" charset="0"/>
              </a:defRPr>
            </a:lvl1pPr>
          </a:lstStyle>
          <a:p>
            <a:r>
              <a:rPr lang="en-GB" dirty="0"/>
              <a:t>Click to edit Master title style</a:t>
            </a:r>
            <a:endParaRPr lang="en-LT" dirty="0"/>
          </a:p>
        </p:txBody>
      </p:sp>
      <p:sp>
        <p:nvSpPr>
          <p:cNvPr id="3" name="Date Placeholder 2">
            <a:extLst>
              <a:ext uri="{FF2B5EF4-FFF2-40B4-BE49-F238E27FC236}">
                <a16:creationId xmlns:a16="http://schemas.microsoft.com/office/drawing/2014/main" id="{1DDC6154-CB62-D757-44E4-4907BF354E10}"/>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4" name="Footer Placeholder 3">
            <a:extLst>
              <a:ext uri="{FF2B5EF4-FFF2-40B4-BE49-F238E27FC236}">
                <a16:creationId xmlns:a16="http://schemas.microsoft.com/office/drawing/2014/main" id="{49248C52-6F5B-0D79-7BDF-C329A98193B9}"/>
              </a:ext>
            </a:extLst>
          </p:cNvPr>
          <p:cNvSpPr>
            <a:spLocks noGrp="1"/>
          </p:cNvSpPr>
          <p:nvPr>
            <p:ph type="ftr" sz="quarter" idx="11"/>
          </p:nvPr>
        </p:nvSpPr>
        <p:spPr/>
        <p:txBody>
          <a:bodyPr/>
          <a:lstStyle/>
          <a:p>
            <a:endParaRPr lang="en-LT"/>
          </a:p>
        </p:txBody>
      </p:sp>
      <p:sp>
        <p:nvSpPr>
          <p:cNvPr id="5" name="Slide Number Placeholder 4">
            <a:extLst>
              <a:ext uri="{FF2B5EF4-FFF2-40B4-BE49-F238E27FC236}">
                <a16:creationId xmlns:a16="http://schemas.microsoft.com/office/drawing/2014/main" id="{969CC990-D796-731A-75C4-E335A77917D0}"/>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8" name="Picture 7">
            <a:extLst>
              <a:ext uri="{FF2B5EF4-FFF2-40B4-BE49-F238E27FC236}">
                <a16:creationId xmlns:a16="http://schemas.microsoft.com/office/drawing/2014/main" id="{3E522DB4-23D7-0F40-7850-92D378785744}"/>
              </a:ext>
            </a:extLst>
          </p:cNvPr>
          <p:cNvPicPr>
            <a:picLocks noChangeAspect="1"/>
          </p:cNvPicPr>
          <p:nvPr userDrawn="1"/>
        </p:nvPicPr>
        <p:blipFill>
          <a:blip r:embed="rId3"/>
          <a:stretch>
            <a:fillRect/>
          </a:stretch>
        </p:blipFill>
        <p:spPr>
          <a:xfrm>
            <a:off x="10237305" y="136525"/>
            <a:ext cx="1593022" cy="406168"/>
          </a:xfrm>
          <a:prstGeom prst="rect">
            <a:avLst/>
          </a:prstGeom>
        </p:spPr>
      </p:pic>
      <p:sp>
        <p:nvSpPr>
          <p:cNvPr id="10" name="Picture Placeholder 9">
            <a:extLst>
              <a:ext uri="{FF2B5EF4-FFF2-40B4-BE49-F238E27FC236}">
                <a16:creationId xmlns:a16="http://schemas.microsoft.com/office/drawing/2014/main" id="{1E52B931-DCB1-9DF9-B176-13383806EE6A}"/>
              </a:ext>
            </a:extLst>
          </p:cNvPr>
          <p:cNvSpPr>
            <a:spLocks noGrp="1"/>
          </p:cNvSpPr>
          <p:nvPr>
            <p:ph type="pic" sz="quarter" idx="13"/>
          </p:nvPr>
        </p:nvSpPr>
        <p:spPr>
          <a:xfrm>
            <a:off x="1238250" y="1919289"/>
            <a:ext cx="2800350" cy="4241780"/>
          </a:xfrm>
          <a:prstGeom prst="roundRect">
            <a:avLst/>
          </a:prstGeom>
        </p:spPr>
        <p:txBody>
          <a:bodyPr/>
          <a:lstStyle/>
          <a:p>
            <a:endParaRPr lang="en-LT"/>
          </a:p>
        </p:txBody>
      </p:sp>
      <p:sp>
        <p:nvSpPr>
          <p:cNvPr id="11" name="Picture Placeholder 9">
            <a:extLst>
              <a:ext uri="{FF2B5EF4-FFF2-40B4-BE49-F238E27FC236}">
                <a16:creationId xmlns:a16="http://schemas.microsoft.com/office/drawing/2014/main" id="{3DB7F33A-C83E-0091-5459-C56D5F16C55D}"/>
              </a:ext>
            </a:extLst>
          </p:cNvPr>
          <p:cNvSpPr>
            <a:spLocks noGrp="1"/>
          </p:cNvSpPr>
          <p:nvPr>
            <p:ph type="pic" sz="quarter" idx="14"/>
          </p:nvPr>
        </p:nvSpPr>
        <p:spPr>
          <a:xfrm>
            <a:off x="4650524" y="1919289"/>
            <a:ext cx="2800350" cy="4241780"/>
          </a:xfrm>
          <a:prstGeom prst="roundRect">
            <a:avLst/>
          </a:prstGeom>
        </p:spPr>
        <p:txBody>
          <a:bodyPr/>
          <a:lstStyle/>
          <a:p>
            <a:endParaRPr lang="en-LT"/>
          </a:p>
        </p:txBody>
      </p:sp>
      <p:sp>
        <p:nvSpPr>
          <p:cNvPr id="12" name="Picture Placeholder 9">
            <a:extLst>
              <a:ext uri="{FF2B5EF4-FFF2-40B4-BE49-F238E27FC236}">
                <a16:creationId xmlns:a16="http://schemas.microsoft.com/office/drawing/2014/main" id="{83B5F5F7-2ABC-F743-4C5E-2FC48CCACB38}"/>
              </a:ext>
            </a:extLst>
          </p:cNvPr>
          <p:cNvSpPr>
            <a:spLocks noGrp="1"/>
          </p:cNvSpPr>
          <p:nvPr>
            <p:ph type="pic" sz="quarter" idx="15"/>
          </p:nvPr>
        </p:nvSpPr>
        <p:spPr>
          <a:xfrm>
            <a:off x="8107402" y="1919289"/>
            <a:ext cx="2800350" cy="4241780"/>
          </a:xfrm>
          <a:prstGeom prst="roundRect">
            <a:avLst/>
          </a:prstGeom>
        </p:spPr>
        <p:txBody>
          <a:bodyPr/>
          <a:lstStyle/>
          <a:p>
            <a:endParaRPr lang="en-LT"/>
          </a:p>
        </p:txBody>
      </p:sp>
    </p:spTree>
    <p:extLst>
      <p:ext uri="{BB962C8B-B14F-4D97-AF65-F5344CB8AC3E}">
        <p14:creationId xmlns:p14="http://schemas.microsoft.com/office/powerpoint/2010/main" val="4216389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11C63-087F-9C83-C1CC-27D8144C5389}"/>
              </a:ext>
            </a:extLst>
          </p:cNvPr>
          <p:cNvSpPr>
            <a:spLocks noGrp="1"/>
          </p:cNvSpPr>
          <p:nvPr>
            <p:ph type="title"/>
          </p:nvPr>
        </p:nvSpPr>
        <p:spPr/>
        <p:txBody>
          <a:bodyPr/>
          <a:lstStyle>
            <a:lvl1pPr>
              <a:defRPr>
                <a:solidFill>
                  <a:srgbClr val="192D4C"/>
                </a:solidFill>
                <a:latin typeface="Roboto Lt" pitchFamily="2" charset="0"/>
                <a:ea typeface="Roboto Lt" pitchFamily="2" charset="0"/>
              </a:defRPr>
            </a:lvl1pPr>
          </a:lstStyle>
          <a:p>
            <a:r>
              <a:rPr lang="en-GB" dirty="0"/>
              <a:t>Click to edit Master title style</a:t>
            </a:r>
            <a:endParaRPr lang="en-LT" dirty="0"/>
          </a:p>
        </p:txBody>
      </p:sp>
      <p:sp>
        <p:nvSpPr>
          <p:cNvPr id="3" name="Date Placeholder 2">
            <a:extLst>
              <a:ext uri="{FF2B5EF4-FFF2-40B4-BE49-F238E27FC236}">
                <a16:creationId xmlns:a16="http://schemas.microsoft.com/office/drawing/2014/main" id="{1DDC6154-CB62-D757-44E4-4907BF354E10}"/>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4" name="Footer Placeholder 3">
            <a:extLst>
              <a:ext uri="{FF2B5EF4-FFF2-40B4-BE49-F238E27FC236}">
                <a16:creationId xmlns:a16="http://schemas.microsoft.com/office/drawing/2014/main" id="{49248C52-6F5B-0D79-7BDF-C329A98193B9}"/>
              </a:ext>
            </a:extLst>
          </p:cNvPr>
          <p:cNvSpPr>
            <a:spLocks noGrp="1"/>
          </p:cNvSpPr>
          <p:nvPr>
            <p:ph type="ftr" sz="quarter" idx="11"/>
          </p:nvPr>
        </p:nvSpPr>
        <p:spPr/>
        <p:txBody>
          <a:bodyPr/>
          <a:lstStyle/>
          <a:p>
            <a:endParaRPr lang="en-LT"/>
          </a:p>
        </p:txBody>
      </p:sp>
      <p:sp>
        <p:nvSpPr>
          <p:cNvPr id="5" name="Slide Number Placeholder 4">
            <a:extLst>
              <a:ext uri="{FF2B5EF4-FFF2-40B4-BE49-F238E27FC236}">
                <a16:creationId xmlns:a16="http://schemas.microsoft.com/office/drawing/2014/main" id="{969CC990-D796-731A-75C4-E335A77917D0}"/>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8" name="Picture 7">
            <a:extLst>
              <a:ext uri="{FF2B5EF4-FFF2-40B4-BE49-F238E27FC236}">
                <a16:creationId xmlns:a16="http://schemas.microsoft.com/office/drawing/2014/main" id="{3E522DB4-23D7-0F40-7850-92D378785744}"/>
              </a:ext>
            </a:extLst>
          </p:cNvPr>
          <p:cNvPicPr>
            <a:picLocks noChangeAspect="1"/>
          </p:cNvPicPr>
          <p:nvPr userDrawn="1"/>
        </p:nvPicPr>
        <p:blipFill>
          <a:blip r:embed="rId3"/>
          <a:stretch>
            <a:fillRect/>
          </a:stretch>
        </p:blipFill>
        <p:spPr>
          <a:xfrm>
            <a:off x="10237305" y="136525"/>
            <a:ext cx="1593022" cy="406168"/>
          </a:xfrm>
          <a:prstGeom prst="rect">
            <a:avLst/>
          </a:prstGeom>
        </p:spPr>
      </p:pic>
      <p:sp>
        <p:nvSpPr>
          <p:cNvPr id="7" name="Chart Placeholder 6">
            <a:extLst>
              <a:ext uri="{FF2B5EF4-FFF2-40B4-BE49-F238E27FC236}">
                <a16:creationId xmlns:a16="http://schemas.microsoft.com/office/drawing/2014/main" id="{B53049D0-3D9D-23B3-9B59-FFF6F3B42776}"/>
              </a:ext>
            </a:extLst>
          </p:cNvPr>
          <p:cNvSpPr>
            <a:spLocks noGrp="1"/>
          </p:cNvSpPr>
          <p:nvPr>
            <p:ph type="chart" sz="quarter" idx="13"/>
          </p:nvPr>
        </p:nvSpPr>
        <p:spPr>
          <a:xfrm>
            <a:off x="838200" y="2102253"/>
            <a:ext cx="4895335" cy="3533603"/>
          </a:xfrm>
        </p:spPr>
        <p:txBody>
          <a:bodyPr/>
          <a:lstStyle/>
          <a:p>
            <a:endParaRPr lang="en-LT"/>
          </a:p>
        </p:txBody>
      </p:sp>
      <p:sp>
        <p:nvSpPr>
          <p:cNvPr id="10" name="Chart Placeholder 6">
            <a:extLst>
              <a:ext uri="{FF2B5EF4-FFF2-40B4-BE49-F238E27FC236}">
                <a16:creationId xmlns:a16="http://schemas.microsoft.com/office/drawing/2014/main" id="{5A080184-600C-6637-5933-A27DC780E428}"/>
              </a:ext>
            </a:extLst>
          </p:cNvPr>
          <p:cNvSpPr>
            <a:spLocks noGrp="1"/>
          </p:cNvSpPr>
          <p:nvPr>
            <p:ph type="chart" sz="quarter" idx="14"/>
          </p:nvPr>
        </p:nvSpPr>
        <p:spPr>
          <a:xfrm>
            <a:off x="6460524" y="2102253"/>
            <a:ext cx="4895335" cy="3533603"/>
          </a:xfrm>
        </p:spPr>
        <p:txBody>
          <a:bodyPr/>
          <a:lstStyle/>
          <a:p>
            <a:endParaRPr lang="en-LT"/>
          </a:p>
        </p:txBody>
      </p:sp>
    </p:spTree>
    <p:extLst>
      <p:ext uri="{BB962C8B-B14F-4D97-AF65-F5344CB8AC3E}">
        <p14:creationId xmlns:p14="http://schemas.microsoft.com/office/powerpoint/2010/main" val="1799051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0B9BD-B1A4-9A8C-1947-577BF9DD279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Content Placeholder 2">
            <a:extLst>
              <a:ext uri="{FF2B5EF4-FFF2-40B4-BE49-F238E27FC236}">
                <a16:creationId xmlns:a16="http://schemas.microsoft.com/office/drawing/2014/main" id="{778AE7EF-1DA0-3E2C-FD07-A0C985BB6D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Text Placeholder 3">
            <a:extLst>
              <a:ext uri="{FF2B5EF4-FFF2-40B4-BE49-F238E27FC236}">
                <a16:creationId xmlns:a16="http://schemas.microsoft.com/office/drawing/2014/main" id="{26603305-CB05-4559-BC3B-01EA82D3BD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EDE8F13-D862-7423-6CCB-6D1F01AD5004}"/>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6" name="Footer Placeholder 5">
            <a:extLst>
              <a:ext uri="{FF2B5EF4-FFF2-40B4-BE49-F238E27FC236}">
                <a16:creationId xmlns:a16="http://schemas.microsoft.com/office/drawing/2014/main" id="{D7F718CF-F8BD-C8F5-770D-234B2622086E}"/>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D1F530C9-41C2-5C42-9CA3-F9D7AB3663A7}"/>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8" name="Picture 7">
            <a:extLst>
              <a:ext uri="{FF2B5EF4-FFF2-40B4-BE49-F238E27FC236}">
                <a16:creationId xmlns:a16="http://schemas.microsoft.com/office/drawing/2014/main" id="{73B4CC93-2E8F-74CB-2F73-CBA11C58A984}"/>
              </a:ext>
            </a:extLst>
          </p:cNvPr>
          <p:cNvPicPr>
            <a:picLocks noChangeAspect="1"/>
          </p:cNvPicPr>
          <p:nvPr userDrawn="1"/>
        </p:nvPicPr>
        <p:blipFill>
          <a:blip r:embed="rId2"/>
          <a:stretch>
            <a:fillRect/>
          </a:stretch>
        </p:blipFill>
        <p:spPr>
          <a:xfrm>
            <a:off x="10237305" y="136525"/>
            <a:ext cx="1593022" cy="406168"/>
          </a:xfrm>
          <a:prstGeom prst="rect">
            <a:avLst/>
          </a:prstGeom>
        </p:spPr>
      </p:pic>
    </p:spTree>
    <p:extLst>
      <p:ext uri="{BB962C8B-B14F-4D97-AF65-F5344CB8AC3E}">
        <p14:creationId xmlns:p14="http://schemas.microsoft.com/office/powerpoint/2010/main" val="304118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1DB22-FF4A-4F6D-39A2-CDCCA56EE92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Picture Placeholder 2">
            <a:extLst>
              <a:ext uri="{FF2B5EF4-FFF2-40B4-BE49-F238E27FC236}">
                <a16:creationId xmlns:a16="http://schemas.microsoft.com/office/drawing/2014/main" id="{91C32BB1-C7C9-3533-58B1-428C47E4DE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
        <p:nvSpPr>
          <p:cNvPr id="4" name="Text Placeholder 3">
            <a:extLst>
              <a:ext uri="{FF2B5EF4-FFF2-40B4-BE49-F238E27FC236}">
                <a16:creationId xmlns:a16="http://schemas.microsoft.com/office/drawing/2014/main" id="{DE8578D3-9D24-FF55-57EF-7D5E46E25E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56F6A2-7A0F-BD69-744C-1614C60E6930}"/>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6" name="Footer Placeholder 5">
            <a:extLst>
              <a:ext uri="{FF2B5EF4-FFF2-40B4-BE49-F238E27FC236}">
                <a16:creationId xmlns:a16="http://schemas.microsoft.com/office/drawing/2014/main" id="{C508CF13-C7B4-36CA-3DD9-B225876DF5B6}"/>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6586390F-30B9-D9B2-BAB5-6D8C1894F82F}"/>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8" name="Picture 7">
            <a:extLst>
              <a:ext uri="{FF2B5EF4-FFF2-40B4-BE49-F238E27FC236}">
                <a16:creationId xmlns:a16="http://schemas.microsoft.com/office/drawing/2014/main" id="{14DCC358-8327-1873-C51D-A8FA96E97041}"/>
              </a:ext>
            </a:extLst>
          </p:cNvPr>
          <p:cNvPicPr>
            <a:picLocks noChangeAspect="1"/>
          </p:cNvPicPr>
          <p:nvPr userDrawn="1"/>
        </p:nvPicPr>
        <p:blipFill>
          <a:blip r:embed="rId2"/>
          <a:stretch>
            <a:fillRect/>
          </a:stretch>
        </p:blipFill>
        <p:spPr>
          <a:xfrm>
            <a:off x="10237305" y="136525"/>
            <a:ext cx="1593022" cy="406168"/>
          </a:xfrm>
          <a:prstGeom prst="rect">
            <a:avLst/>
          </a:prstGeom>
        </p:spPr>
      </p:pic>
    </p:spTree>
    <p:extLst>
      <p:ext uri="{BB962C8B-B14F-4D97-AF65-F5344CB8AC3E}">
        <p14:creationId xmlns:p14="http://schemas.microsoft.com/office/powerpoint/2010/main" val="825139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D147D-BB97-B634-C219-DFE8094458EF}"/>
              </a:ext>
            </a:extLst>
          </p:cNvPr>
          <p:cNvSpPr>
            <a:spLocks noGrp="1"/>
          </p:cNvSpPr>
          <p:nvPr>
            <p:ph type="title"/>
          </p:nvPr>
        </p:nvSpPr>
        <p:spPr/>
        <p:txBody>
          <a:bodyPr/>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271662B4-31B9-0104-1BF2-3CEA2C64731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114CF92D-5D18-C252-6AB5-730089BE3A68}"/>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5" name="Footer Placeholder 4">
            <a:extLst>
              <a:ext uri="{FF2B5EF4-FFF2-40B4-BE49-F238E27FC236}">
                <a16:creationId xmlns:a16="http://schemas.microsoft.com/office/drawing/2014/main" id="{684F8023-DE3F-91D5-6009-EEB8504B703F}"/>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A67DD4C6-4B3E-9B7A-D383-4930D9382D39}"/>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7" name="Picture 6">
            <a:extLst>
              <a:ext uri="{FF2B5EF4-FFF2-40B4-BE49-F238E27FC236}">
                <a16:creationId xmlns:a16="http://schemas.microsoft.com/office/drawing/2014/main" id="{027E72BF-48FE-8D29-6C0F-189E5561760C}"/>
              </a:ext>
            </a:extLst>
          </p:cNvPr>
          <p:cNvPicPr>
            <a:picLocks noChangeAspect="1"/>
          </p:cNvPicPr>
          <p:nvPr userDrawn="1"/>
        </p:nvPicPr>
        <p:blipFill>
          <a:blip r:embed="rId2"/>
          <a:stretch>
            <a:fillRect/>
          </a:stretch>
        </p:blipFill>
        <p:spPr>
          <a:xfrm>
            <a:off x="10237305" y="136525"/>
            <a:ext cx="1593022" cy="406168"/>
          </a:xfrm>
          <a:prstGeom prst="rect">
            <a:avLst/>
          </a:prstGeom>
        </p:spPr>
      </p:pic>
    </p:spTree>
    <p:extLst>
      <p:ext uri="{BB962C8B-B14F-4D97-AF65-F5344CB8AC3E}">
        <p14:creationId xmlns:p14="http://schemas.microsoft.com/office/powerpoint/2010/main" val="720803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EF68AB-8F89-90E6-2010-E7605619869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2B22B9DF-F9FC-FF06-8FA4-0C03321CC37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B4DB2C51-7EC9-C599-9E06-0157BAFA6459}"/>
              </a:ext>
            </a:extLst>
          </p:cNvPr>
          <p:cNvSpPr>
            <a:spLocks noGrp="1"/>
          </p:cNvSpPr>
          <p:nvPr>
            <p:ph type="dt" sz="half" idx="10"/>
          </p:nvPr>
        </p:nvSpPr>
        <p:spPr/>
        <p:txBody>
          <a:bodyPr/>
          <a:lstStyle/>
          <a:p>
            <a:fld id="{2562BD1F-AEFC-1947-9A06-3FCA250F8F77}" type="datetimeFigureOut">
              <a:rPr lang="en-LT" smtClean="0"/>
              <a:t>09/23/2026</a:t>
            </a:fld>
            <a:endParaRPr lang="en-LT"/>
          </a:p>
        </p:txBody>
      </p:sp>
      <p:sp>
        <p:nvSpPr>
          <p:cNvPr id="5" name="Footer Placeholder 4">
            <a:extLst>
              <a:ext uri="{FF2B5EF4-FFF2-40B4-BE49-F238E27FC236}">
                <a16:creationId xmlns:a16="http://schemas.microsoft.com/office/drawing/2014/main" id="{6E55CC3C-7D07-3883-9971-1241574D81F1}"/>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2A2047E7-03D8-4254-DC56-DEA04623E5F5}"/>
              </a:ext>
            </a:extLst>
          </p:cNvPr>
          <p:cNvSpPr>
            <a:spLocks noGrp="1"/>
          </p:cNvSpPr>
          <p:nvPr>
            <p:ph type="sldNum" sz="quarter" idx="12"/>
          </p:nvPr>
        </p:nvSpPr>
        <p:spPr/>
        <p:txBody>
          <a:bodyPr/>
          <a:lstStyle/>
          <a:p>
            <a:fld id="{46B0ED6E-1867-4E49-A09E-B49565F88D5F}" type="slidenum">
              <a:rPr lang="en-LT" smtClean="0"/>
              <a:t>‹#›</a:t>
            </a:fld>
            <a:endParaRPr lang="en-LT"/>
          </a:p>
        </p:txBody>
      </p:sp>
      <p:pic>
        <p:nvPicPr>
          <p:cNvPr id="7" name="Picture 6">
            <a:extLst>
              <a:ext uri="{FF2B5EF4-FFF2-40B4-BE49-F238E27FC236}">
                <a16:creationId xmlns:a16="http://schemas.microsoft.com/office/drawing/2014/main" id="{5E0DC166-CDAC-3253-042C-4F4DA724CC7D}"/>
              </a:ext>
            </a:extLst>
          </p:cNvPr>
          <p:cNvPicPr>
            <a:picLocks noChangeAspect="1"/>
          </p:cNvPicPr>
          <p:nvPr userDrawn="1"/>
        </p:nvPicPr>
        <p:blipFill>
          <a:blip r:embed="rId2"/>
          <a:stretch>
            <a:fillRect/>
          </a:stretch>
        </p:blipFill>
        <p:spPr>
          <a:xfrm>
            <a:off x="10237305" y="136525"/>
            <a:ext cx="1593022" cy="406168"/>
          </a:xfrm>
          <a:prstGeom prst="rect">
            <a:avLst/>
          </a:prstGeom>
        </p:spPr>
      </p:pic>
    </p:spTree>
    <p:extLst>
      <p:ext uri="{BB962C8B-B14F-4D97-AF65-F5344CB8AC3E}">
        <p14:creationId xmlns:p14="http://schemas.microsoft.com/office/powerpoint/2010/main" val="913310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8DE42A-860E-19FA-D56D-B26D7B8F79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LT"/>
          </a:p>
        </p:txBody>
      </p:sp>
      <p:sp>
        <p:nvSpPr>
          <p:cNvPr id="3" name="Text Placeholder 2">
            <a:extLst>
              <a:ext uri="{FF2B5EF4-FFF2-40B4-BE49-F238E27FC236}">
                <a16:creationId xmlns:a16="http://schemas.microsoft.com/office/drawing/2014/main" id="{2C740D15-C639-1814-43D7-1FC656E348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8725E465-E938-63FF-D7FB-35B176C8A4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2BD1F-AEFC-1947-9A06-3FCA250F8F77}" type="datetimeFigureOut">
              <a:rPr lang="en-LT" smtClean="0"/>
              <a:t>09/23/2026</a:t>
            </a:fld>
            <a:endParaRPr lang="en-LT"/>
          </a:p>
        </p:txBody>
      </p:sp>
      <p:sp>
        <p:nvSpPr>
          <p:cNvPr id="5" name="Footer Placeholder 4">
            <a:extLst>
              <a:ext uri="{FF2B5EF4-FFF2-40B4-BE49-F238E27FC236}">
                <a16:creationId xmlns:a16="http://schemas.microsoft.com/office/drawing/2014/main" id="{1807B4D6-6613-84D9-1F19-677FCBEE25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LT"/>
          </a:p>
        </p:txBody>
      </p:sp>
      <p:sp>
        <p:nvSpPr>
          <p:cNvPr id="6" name="Slide Number Placeholder 5">
            <a:extLst>
              <a:ext uri="{FF2B5EF4-FFF2-40B4-BE49-F238E27FC236}">
                <a16:creationId xmlns:a16="http://schemas.microsoft.com/office/drawing/2014/main" id="{94D47DE6-CAA8-2AE3-9CE9-20A0F5B81C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B0ED6E-1867-4E49-A09E-B49565F88D5F}" type="slidenum">
              <a:rPr lang="en-LT" smtClean="0"/>
              <a:t>‹#›</a:t>
            </a:fld>
            <a:endParaRPr lang="en-LT"/>
          </a:p>
        </p:txBody>
      </p:sp>
    </p:spTree>
    <p:extLst>
      <p:ext uri="{BB962C8B-B14F-4D97-AF65-F5344CB8AC3E}">
        <p14:creationId xmlns:p14="http://schemas.microsoft.com/office/powerpoint/2010/main" val="2413261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4"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geliune.adomaityte@linesa.lt" TargetMode="External"/><Relationship Id="rId7" Type="http://schemas.openxmlformats.org/officeDocument/2006/relationships/hyperlink" Target="https://mukis.lt/bendra-informacija/projektai-1/karjeros-planavimo-sistemos-mokiniams-pletra" TargetMode="Externa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hyperlink" Target="https://mukis.lt/konsultacijos"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https://mukis.lt/uploads/documents/files/Metodin%C4%97s%20rekomendacijos%20karjeros%20specialistams/%C5%A0eimos%20profesij%C5%B3%20medis.pdf" TargetMode="External"/><Relationship Id="rId18" Type="http://schemas.openxmlformats.org/officeDocument/2006/relationships/hyperlink" Target="https://mukis.lt/uploads/documents/files/Kryptis%20-%20profesij%C5%B3%20pasaulis%202025/2026%20Kryptis%20-%20profesij%C5%B3%20pasaulis/2026_ATMINTIN%C4%96%20T%C4%96VAMSGLOB%C4%96JAMS.pdf" TargetMode="External"/><Relationship Id="rId26" Type="http://schemas.openxmlformats.org/officeDocument/2006/relationships/hyperlink" Target="https://mukis.lt/uploads/documents/files/4K/0901_R01_TERMOMETRAS.pdf" TargetMode="External"/><Relationship Id="rId3" Type="http://schemas.openxmlformats.org/officeDocument/2006/relationships/image" Target="../media/image13.png"/><Relationship Id="rId21" Type="http://schemas.openxmlformats.org/officeDocument/2006/relationships/hyperlink" Target="https://mukis.lt/uploads/documents/files/4K/0901_T01_SMART.pdf" TargetMode="External"/><Relationship Id="rId7" Type="http://schemas.openxmlformats.org/officeDocument/2006/relationships/hyperlink" Target="https://mukis.lt/uploads/documents/files/Metodin%C4%97s%20rekomendacijos%20karjeros%20specialistams/MUKIS%20klausimai%20s%C4%97kmingai%20karjerai.pdf" TargetMode="External"/><Relationship Id="rId12" Type="http://schemas.openxmlformats.org/officeDocument/2006/relationships/image" Target="../media/image17.png"/><Relationship Id="rId17" Type="http://schemas.openxmlformats.org/officeDocument/2006/relationships/hyperlink" Target="https://mukis.lt/uploads/documents/files/Kryptis%20-%20profesij%C5%B3%20pasaulis%202025/2026%20Kryptis%20-%20profesij%C5%B3%20pasaulis/2026_Atmintin%C4%97%20mokytojai(-ui).pdf" TargetMode="External"/><Relationship Id="rId25" Type="http://schemas.openxmlformats.org/officeDocument/2006/relationships/hyperlink" Target="https://mukis.lt/uploads/documents/files/4K/0901_T05_ZINGSNIAI.pdf" TargetMode="External"/><Relationship Id="rId2" Type="http://schemas.openxmlformats.org/officeDocument/2006/relationships/image" Target="../media/image12.png"/><Relationship Id="rId16" Type="http://schemas.openxmlformats.org/officeDocument/2006/relationships/hyperlink" Target="https://mukis.lt/uploads/documents/files/Patarimai%20ir%20rekomendacijos%20mokiniams/MUKIS%20atmintin%C4%97%20karjeros%20renginyje.pdf" TargetMode="External"/><Relationship Id="rId20" Type="http://schemas.openxmlformats.org/officeDocument/2006/relationships/image" Target="../media/image21.png"/><Relationship Id="rId29" Type="http://schemas.openxmlformats.org/officeDocument/2006/relationships/hyperlink" Target="https://mukis.lt/uploads/documents/files/4K/0901_R04_GIBBS.pdf" TargetMode="External"/><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hyperlink" Target="https://mukis.lt/uploads/documents/files/Metodin%C4%97s%20rekomendacijos%20karjeros%20specialistams/10%20karjeros%20mit%C5%B3.pdf" TargetMode="External"/><Relationship Id="rId24" Type="http://schemas.openxmlformats.org/officeDocument/2006/relationships/hyperlink" Target="https://mukis.lt/uploads/documents/files/4K/0901_T04_ABC.pdf" TargetMode="External"/><Relationship Id="rId32" Type="http://schemas.openxmlformats.org/officeDocument/2006/relationships/hyperlink" Target="https://mukis.lt/uploads/documents/files/Patarimai%20ir%20rekomendacijos%20t%C4%97vams/atmintine%20t%C4%97vams_maketuota.pdf" TargetMode="External"/><Relationship Id="rId5" Type="http://schemas.openxmlformats.org/officeDocument/2006/relationships/hyperlink" Target="https://mukis.lt/uploads/documents/files/Metodin%C4%97s%20rekomendacijos%20karjeros%20specialistams/MUKIS%20ilgoji%20atmintin%C4%97%20(2025-2026%20m.%20m.).pdf" TargetMode="External"/><Relationship Id="rId15" Type="http://schemas.openxmlformats.org/officeDocument/2006/relationships/image" Target="../media/image19.png"/><Relationship Id="rId23" Type="http://schemas.openxmlformats.org/officeDocument/2006/relationships/hyperlink" Target="https://mukis.lt/uploads/documents/files/4K/0901_T03_EISENHOVER.pdf" TargetMode="External"/><Relationship Id="rId28" Type="http://schemas.openxmlformats.org/officeDocument/2006/relationships/hyperlink" Target="https://mukis.lt/uploads/documents/files/4K/0901_R03_MOZAIKA.pdf" TargetMode="External"/><Relationship Id="rId10" Type="http://schemas.openxmlformats.org/officeDocument/2006/relationships/image" Target="../media/image16.png"/><Relationship Id="rId19" Type="http://schemas.openxmlformats.org/officeDocument/2006/relationships/image" Target="../media/image20.png"/><Relationship Id="rId31" Type="http://schemas.openxmlformats.org/officeDocument/2006/relationships/image" Target="../media/image22.png"/><Relationship Id="rId4" Type="http://schemas.openxmlformats.org/officeDocument/2006/relationships/hyperlink" Target="https://mukis.lt/uploads/documents/files/Mukis%20kalendorius%202026.pdf" TargetMode="External"/><Relationship Id="rId9" Type="http://schemas.openxmlformats.org/officeDocument/2006/relationships/hyperlink" Target="https://mukis.lt/uploads/documents/files/Metodin%C4%97s%20rekomendacijos%20karjeros%20specialistams/Karjeros%20kalendorius%202026.pdf" TargetMode="External"/><Relationship Id="rId14" Type="http://schemas.openxmlformats.org/officeDocument/2006/relationships/image" Target="../media/image18.png"/><Relationship Id="rId22" Type="http://schemas.openxmlformats.org/officeDocument/2006/relationships/hyperlink" Target="https://mukis.lt/uploads/documents/files/4K/0901_T02_MEDIS.pdf" TargetMode="External"/><Relationship Id="rId27" Type="http://schemas.openxmlformats.org/officeDocument/2006/relationships/hyperlink" Target="https://mukis.lt/uploads/documents/files/4K/0901_R02_PATIRTIS.pdf" TargetMode="External"/><Relationship Id="rId30" Type="http://schemas.openxmlformats.org/officeDocument/2006/relationships/hyperlink" Target="https://mukis.lt/uploads/documents/files/4K/0901_R05_CARL.pdf"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mukis.lt/karjeros-specialistams/metodine-pagalba/karjeros-salis-2" TargetMode="External"/><Relationship Id="rId3" Type="http://schemas.openxmlformats.org/officeDocument/2006/relationships/hyperlink" Target="https://mukis.lt/mokiniams/karjeros-vadovas-mokiniams" TargetMode="External"/><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hyperlink" Target="https://mukis.lt/karjeros-specialistams/metodine-pagalba/mokytojo-knygos-1" TargetMode="External"/><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mailto:admin@mukis.lt" TargetMode="Externa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hyperlink" Target="mailto:rasa.krakauskiene@linesa.lt" TargetMode="External"/><Relationship Id="rId2" Type="http://schemas.openxmlformats.org/officeDocument/2006/relationships/hyperlink" Target="https://mukis.lt/renginiai-1" TargetMode="Externa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hyperlink" Target="https://mukis.lt/karjeros-specialistams/kvalifikacijos-tobulinimas/ilgalaikes-kvalifikacijos-tobulinimo-programos" TargetMode="External"/><Relationship Id="rId2" Type="http://schemas.openxmlformats.org/officeDocument/2006/relationships/hyperlink" Target="https://www.e-tar.lt/portal/lt/legalAct/21926e50c45d11ec8d9390588bf2de65" TargetMode="Externa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hyperlink" Target="mailto:rasa.krakauskiene@linesa.lt" TargetMode="External"/><Relationship Id="rId4" Type="http://schemas.openxmlformats.org/officeDocument/2006/relationships/hyperlink" Target="https://mukis.lt/users/login"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mukis.lt/users/login" TargetMode="External"/><Relationship Id="rId2" Type="http://schemas.openxmlformats.org/officeDocument/2006/relationships/hyperlink" Target="https://mukis.lt/karjeros-specialistams/kvalifikacijos-tobulinimas/nuotolines-kvalifikacijos-tobulinimo-programos-3" TargetMode="Externa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hyperlink" Target="https://mukis.lt/renginiai/rekomendacijos-stojantiems-i-uzsienio-universitetus-ka-svarbu-zinoti?date=2176755" TargetMode="External"/><Relationship Id="rId3" Type="http://schemas.openxmlformats.org/officeDocument/2006/relationships/hyperlink" Target="https://mukis.lt/renginiai/rekomendaciju-stojantiems-i-uzsienio-universitetus-rasymo-dirbtuves-5?date=2176738" TargetMode="External"/><Relationship Id="rId7" Type="http://schemas.openxmlformats.org/officeDocument/2006/relationships/hyperlink" Target="https://mukis.lt/renginiai/studijos-jav-idomus-faktai-1?date=2176756" TargetMode="External"/><Relationship Id="rId2" Type="http://schemas.openxmlformats.org/officeDocument/2006/relationships/hyperlink" Target="https://mukis.lt/renginiai-1" TargetMode="External"/><Relationship Id="rId1" Type="http://schemas.openxmlformats.org/officeDocument/2006/relationships/slideLayout" Target="../slideLayouts/slideLayout2.xml"/><Relationship Id="rId6" Type="http://schemas.openxmlformats.org/officeDocument/2006/relationships/hyperlink" Target="https://mukis.lt/renginiai/euroguidance-ir-europass-irankiai-karjeros-specialistams-ka-svarbu-zinoti?date=2176828" TargetMode="External"/><Relationship Id="rId11" Type="http://schemas.openxmlformats.org/officeDocument/2006/relationships/image" Target="../media/image39.png"/><Relationship Id="rId5" Type="http://schemas.openxmlformats.org/officeDocument/2006/relationships/hyperlink" Target="https://mukis.lt/renginiai/mukis-turinys-pradinukams?date=2176779" TargetMode="External"/><Relationship Id="rId10" Type="http://schemas.openxmlformats.org/officeDocument/2006/relationships/image" Target="../media/image38.png"/><Relationship Id="rId4" Type="http://schemas.openxmlformats.org/officeDocument/2006/relationships/hyperlink" Target="https://mukis.lt/renginiai/socialines-pilietines-veiklos-aktualijos-ka-svarbu-zinoti-konsultuojant-mokinius?date=2176760" TargetMode="External"/><Relationship Id="rId9" Type="http://schemas.openxmlformats.org/officeDocument/2006/relationships/hyperlink" Target="https://mukis.lt/renginiai/savanoryste-saves-pazinimui-ir-gebejimu-isbandymui-3?date=2176789"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hyperlink" Target="https://mukis.lt/renginiai-1" TargetMode="External"/><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hyperlink" Target="https://mukis.lt/naujienos" TargetMode="External"/><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www.seseliavimas.lt/" TargetMode="External"/><Relationship Id="rId1" Type="http://schemas.openxmlformats.org/officeDocument/2006/relationships/slideLayout" Target="../slideLayouts/slideLayout5.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mukis.lt/renginiai-1" TargetMode="Externa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1.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hyperlink" Target="https://start-as.lt/" TargetMode="External"/><Relationship Id="rId2" Type="http://schemas.openxmlformats.org/officeDocument/2006/relationships/hyperlink" Target="https://tavopinkodas.lt/" TargetMode="External"/><Relationship Id="rId1" Type="http://schemas.openxmlformats.org/officeDocument/2006/relationships/slideLayout" Target="../slideLayouts/slideLayout5.xml"/><Relationship Id="rId5" Type="http://schemas.openxmlformats.org/officeDocument/2006/relationships/image" Target="../media/image58.png"/><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hyperlink" Target="mailto:indra.gasianceviene@linesa.lt" TargetMode="External"/><Relationship Id="rId2" Type="http://schemas.openxmlformats.org/officeDocument/2006/relationships/hyperlink" Target="https://mukis.lt/karjeros-specialistams/karjeros-paslaugos/profesinis-veiklinimas-5/nacionaline-profesinio-veiklinimo-iniciatyva-kryptis-profesiju-pasaulis" TargetMode="Externa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hyperlink" Target="https://mukis.lt/uploads/documents/files/Kryptis%20-%20profesij%C5%B3%20pasaulis%202025/2026%20Kryptis%20-%20profesij%C5%B3%20pasaulis/2026%20Geroji%20patirtis%20failais/Kryptis%20-%20Profesij%C5%B3%20pasaulis%202026%20%20(1).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mukis.lt/users/login" TargetMode="External"/><Relationship Id="rId7" Type="http://schemas.openxmlformats.org/officeDocument/2006/relationships/hyperlink" Target="https://mukis.lt/karjeros-specialistams/stebesena" TargetMode="External"/><Relationship Id="rId2" Type="http://schemas.openxmlformats.org/officeDocument/2006/relationships/hyperlink" Target="https://mukis.lt/bendra-informacija/projektai-1/karjeros-planavimo-sistemos-mokiniams-pletra" TargetMode="Externa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hyperlink" Target="mailto:admin@mukis.lt" TargetMode="External"/><Relationship Id="rId4" Type="http://schemas.openxmlformats.org/officeDocument/2006/relationships/hyperlink" Target="mailto:evelina.kriauzaite@linesa.l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hyperlink" Target="https://mukis.lt/karjeros-specialistams/kvalifikacijos-tobulinimas/renginiu-archyvas" TargetMode="External"/><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8" Type="http://schemas.openxmlformats.org/officeDocument/2006/relationships/image" Target="../media/image75.sv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svg"/><Relationship Id="rId17" Type="http://schemas.openxmlformats.org/officeDocument/2006/relationships/hyperlink" Target="https://mukis.lt/bendra-informacija/projektai-1/karjeros-planavimo-sistemos-mokiniams-pletra" TargetMode="External"/><Relationship Id="rId2" Type="http://schemas.openxmlformats.org/officeDocument/2006/relationships/image" Target="../media/image69.jpg"/><Relationship Id="rId16" Type="http://schemas.openxmlformats.org/officeDocument/2006/relationships/image" Target="../media/image83.svg"/><Relationship Id="rId1" Type="http://schemas.openxmlformats.org/officeDocument/2006/relationships/slideLayout" Target="../slideLayouts/slideLayout2.xml"/><Relationship Id="rId6" Type="http://schemas.openxmlformats.org/officeDocument/2006/relationships/image" Target="../media/image73.sv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 Id="rId14" Type="http://schemas.openxmlformats.org/officeDocument/2006/relationships/image" Target="../media/image81.svg"/></Relationships>
</file>

<file path=ppt/slides/_rels/slide19.xml.rels><?xml version="1.0" encoding="UTF-8" standalone="yes"?>
<Relationships xmlns="http://schemas.openxmlformats.org/package/2006/relationships"><Relationship Id="rId3" Type="http://schemas.openxmlformats.org/officeDocument/2006/relationships/hyperlink" Target="https://mukis.lt/bendra-informacija/projektai-1/profesinis-ugdymas-prieinamas-visiems-1" TargetMode="External"/><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mukis.lt/naujienos" TargetMode="External"/><Relationship Id="rId3" Type="http://schemas.openxmlformats.org/officeDocument/2006/relationships/image" Target="../media/image86.png"/><Relationship Id="rId7" Type="http://schemas.openxmlformats.org/officeDocument/2006/relationships/image" Target="../media/image88.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hyperlink" Target="https://www.linkedin.com/company/mukis/" TargetMode="External"/><Relationship Id="rId5" Type="http://schemas.openxmlformats.org/officeDocument/2006/relationships/hyperlink" Target="https://www.facebook.com/people/MUKIS/61556135182305/" TargetMode="External"/><Relationship Id="rId10" Type="http://schemas.openxmlformats.org/officeDocument/2006/relationships/image" Target="../media/image90.png"/><Relationship Id="rId4" Type="http://schemas.openxmlformats.org/officeDocument/2006/relationships/image" Target="../media/image87.png"/><Relationship Id="rId9" Type="http://schemas.openxmlformats.org/officeDocument/2006/relationships/image" Target="../media/image89.png"/></Relationships>
</file>

<file path=ppt/slides/_rels/slide21.xml.rels><?xml version="1.0" encoding="UTF-8" standalone="yes"?>
<Relationships xmlns="http://schemas.openxmlformats.org/package/2006/relationships"><Relationship Id="rId3" Type="http://schemas.openxmlformats.org/officeDocument/2006/relationships/hyperlink" Target="mailto:info@mukis.l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2.jpeg"/><Relationship Id="rId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logo with colorful dots&#10;&#10;Description automatically generated">
            <a:extLst>
              <a:ext uri="{FF2B5EF4-FFF2-40B4-BE49-F238E27FC236}">
                <a16:creationId xmlns:a16="http://schemas.microsoft.com/office/drawing/2014/main" id="{04C53552-B9ED-8494-1345-A91C01E1CBEE}"/>
              </a:ext>
            </a:extLst>
          </p:cNvPr>
          <p:cNvPicPr>
            <a:picLocks noChangeAspect="1"/>
          </p:cNvPicPr>
          <p:nvPr/>
        </p:nvPicPr>
        <p:blipFill>
          <a:blip r:embed="rId2"/>
          <a:stretch>
            <a:fillRect/>
          </a:stretch>
        </p:blipFill>
        <p:spPr>
          <a:xfrm>
            <a:off x="-737094" y="3138163"/>
            <a:ext cx="5867508" cy="5867508"/>
          </a:xfrm>
          <a:prstGeom prst="rect">
            <a:avLst/>
          </a:prstGeom>
        </p:spPr>
      </p:pic>
      <p:sp>
        <p:nvSpPr>
          <p:cNvPr id="2" name="TextBox 1">
            <a:extLst>
              <a:ext uri="{FF2B5EF4-FFF2-40B4-BE49-F238E27FC236}">
                <a16:creationId xmlns:a16="http://schemas.microsoft.com/office/drawing/2014/main" id="{6D20F5DB-D59A-ABA1-F91A-AD82F9380234}"/>
              </a:ext>
            </a:extLst>
          </p:cNvPr>
          <p:cNvSpPr txBox="1"/>
          <p:nvPr/>
        </p:nvSpPr>
        <p:spPr>
          <a:xfrm>
            <a:off x="371212" y="3138163"/>
            <a:ext cx="9300689" cy="24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b="1" dirty="0">
                <a:solidFill>
                  <a:schemeClr val="accent1"/>
                </a:solidFill>
                <a:latin typeface="Arial" panose="020B0604020202020204" pitchFamily="34" charset="0"/>
                <a:ea typeface="Calibri"/>
                <a:cs typeface="Arial" panose="020B0604020202020204" pitchFamily="34" charset="0"/>
              </a:rPr>
              <a:t>Profesinis orientavimas mokyklose 2026-2027 m. m.:</a:t>
            </a:r>
          </a:p>
          <a:p>
            <a:r>
              <a:rPr lang="lt-LT" sz="2800" b="1" dirty="0">
                <a:solidFill>
                  <a:schemeClr val="accent1"/>
                </a:solidFill>
                <a:latin typeface="Arial" panose="020B0604020202020204" pitchFamily="34" charset="0"/>
                <a:ea typeface="Calibri"/>
                <a:cs typeface="Arial" panose="020B0604020202020204" pitchFamily="34" charset="0"/>
              </a:rPr>
              <a:t>ką svarbu žinoti? </a:t>
            </a:r>
          </a:p>
          <a:p>
            <a:pPr>
              <a:spcBef>
                <a:spcPts val="600"/>
              </a:spcBef>
            </a:pPr>
            <a:endParaRPr lang="lt-LT" b="1" dirty="0">
              <a:latin typeface="Roboto Th"/>
              <a:ea typeface="Calibri"/>
              <a:cs typeface="Calibri"/>
            </a:endParaRPr>
          </a:p>
          <a:p>
            <a:pPr>
              <a:spcBef>
                <a:spcPts val="600"/>
              </a:spcBef>
            </a:pPr>
            <a:r>
              <a:rPr lang="lt-LT" dirty="0">
                <a:latin typeface="Roboto Th"/>
                <a:ea typeface="Calibri"/>
                <a:cs typeface="Calibri"/>
              </a:rPr>
              <a:t>LINEŠA</a:t>
            </a:r>
            <a:r>
              <a:rPr lang="en-US" dirty="0">
                <a:latin typeface="Roboto Th"/>
                <a:ea typeface="Calibri"/>
                <a:cs typeface="Calibri"/>
              </a:rPr>
              <a:t> </a:t>
            </a:r>
            <a:r>
              <a:rPr lang="lt-LT" dirty="0">
                <a:latin typeface="Roboto Th"/>
                <a:ea typeface="Calibri"/>
                <a:cs typeface="Calibri"/>
              </a:rPr>
              <a:t>Ugdymo karjerai skyrius</a:t>
            </a:r>
          </a:p>
          <a:p>
            <a:pPr>
              <a:spcBef>
                <a:spcPts val="600"/>
              </a:spcBef>
            </a:pPr>
            <a:r>
              <a:rPr lang="lt-LT" dirty="0">
                <a:latin typeface="Roboto Th"/>
                <a:ea typeface="Calibri"/>
                <a:cs typeface="Calibri"/>
              </a:rPr>
              <a:t>2025.09.</a:t>
            </a:r>
            <a:r>
              <a:rPr lang="en-US" dirty="0">
                <a:latin typeface="Roboto Th"/>
                <a:ea typeface="Calibri"/>
                <a:cs typeface="Calibri"/>
              </a:rPr>
              <a:t>22</a:t>
            </a:r>
            <a:endParaRPr lang="lt-LT" dirty="0">
              <a:latin typeface="Roboto Th"/>
              <a:ea typeface="Calibri"/>
              <a:cs typeface="Calibri"/>
            </a:endParaRPr>
          </a:p>
          <a:p>
            <a:endParaRPr lang="lt-LT" sz="2800" b="1" dirty="0">
              <a:solidFill>
                <a:schemeClr val="accent1">
                  <a:lumMod val="75000"/>
                </a:schemeClr>
              </a:solidFill>
              <a:latin typeface="Roboto Th"/>
              <a:ea typeface="Calibri"/>
              <a:cs typeface="Calibri"/>
            </a:endParaRPr>
          </a:p>
        </p:txBody>
      </p:sp>
    </p:spTree>
    <p:extLst>
      <p:ext uri="{BB962C8B-B14F-4D97-AF65-F5344CB8AC3E}">
        <p14:creationId xmlns:p14="http://schemas.microsoft.com/office/powerpoint/2010/main" val="1238725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A9E09-129C-AC3A-7735-CC4457D77E5E}"/>
              </a:ext>
            </a:extLst>
          </p:cNvPr>
          <p:cNvSpPr>
            <a:spLocks noGrp="1"/>
          </p:cNvSpPr>
          <p:nvPr>
            <p:ph type="title"/>
          </p:nvPr>
        </p:nvSpPr>
        <p:spPr>
          <a:xfrm>
            <a:off x="582543" y="1371083"/>
            <a:ext cx="5591952" cy="388781"/>
          </a:xfrm>
        </p:spPr>
        <p:txBody>
          <a:bodyPr>
            <a:normAutofit fontScale="90000"/>
          </a:bodyPr>
          <a:lstStyle/>
          <a:p>
            <a:pPr algn="ctr"/>
            <a:br>
              <a:rPr lang="lt-LT" sz="4000" b="1" dirty="0">
                <a:solidFill>
                  <a:srgbClr val="FF9900"/>
                </a:solidFill>
                <a:latin typeface="Arial" panose="020B0604020202020204" pitchFamily="34" charset="0"/>
                <a:cs typeface="Arial" panose="020B0604020202020204" pitchFamily="34" charset="0"/>
              </a:rPr>
            </a:br>
            <a:r>
              <a:rPr lang="lt-LT" sz="2200" b="1" dirty="0">
                <a:solidFill>
                  <a:schemeClr val="bg1"/>
                </a:solidFill>
                <a:highlight>
                  <a:srgbClr val="FF9900"/>
                </a:highlight>
                <a:latin typeface="Arial" panose="020B0604020202020204" pitchFamily="34" charset="0"/>
                <a:cs typeface="Arial" panose="020B0604020202020204" pitchFamily="34" charset="0"/>
              </a:rPr>
              <a:t>MUKIS</a:t>
            </a:r>
            <a:r>
              <a:rPr lang="lt-LT" sz="2000" dirty="0">
                <a:highlight>
                  <a:srgbClr val="FF9900"/>
                </a:highlight>
                <a:latin typeface="Arial" panose="020B0604020202020204" pitchFamily="34" charset="0"/>
                <a:cs typeface="Arial" panose="020B0604020202020204" pitchFamily="34" charset="0"/>
              </a:rPr>
              <a:t> </a:t>
            </a:r>
            <a:r>
              <a:rPr lang="lt-LT" sz="2000" b="1" dirty="0">
                <a:solidFill>
                  <a:schemeClr val="tx1"/>
                </a:solidFill>
                <a:highlight>
                  <a:srgbClr val="FF9900"/>
                </a:highlight>
                <a:latin typeface="Arial" panose="020B0604020202020204" pitchFamily="34" charset="0"/>
                <a:cs typeface="Arial" panose="020B0604020202020204" pitchFamily="34" charset="0"/>
              </a:rPr>
              <a:t>konsultavimo karjerai linija 8-12 kl. mokiniams ir jų tėvams (globėjams) </a:t>
            </a:r>
            <a:endParaRPr lang="en-US" sz="2000" b="1" dirty="0">
              <a:solidFill>
                <a:schemeClr val="tx1"/>
              </a:solidFill>
              <a:highlight>
                <a:srgbClr val="FF9900"/>
              </a:highlight>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2820891B-FB30-0C5A-7E06-F1B65BE94B80}"/>
              </a:ext>
            </a:extLst>
          </p:cNvPr>
          <p:cNvPicPr>
            <a:picLocks noChangeAspect="1"/>
          </p:cNvPicPr>
          <p:nvPr/>
        </p:nvPicPr>
        <p:blipFill>
          <a:blip r:embed="rId2"/>
          <a:stretch>
            <a:fillRect/>
          </a:stretch>
        </p:blipFill>
        <p:spPr>
          <a:xfrm>
            <a:off x="1530573" y="2182183"/>
            <a:ext cx="3878773" cy="2527589"/>
          </a:xfrm>
          <a:prstGeom prst="rect">
            <a:avLst/>
          </a:prstGeom>
        </p:spPr>
      </p:pic>
      <p:sp>
        <p:nvSpPr>
          <p:cNvPr id="6" name="Text Placeholder 7">
            <a:extLst>
              <a:ext uri="{FF2B5EF4-FFF2-40B4-BE49-F238E27FC236}">
                <a16:creationId xmlns:a16="http://schemas.microsoft.com/office/drawing/2014/main" id="{524A7AEB-82B1-538F-6259-5C5F8F2942FE}"/>
              </a:ext>
            </a:extLst>
          </p:cNvPr>
          <p:cNvSpPr txBox="1">
            <a:spLocks/>
          </p:cNvSpPr>
          <p:nvPr/>
        </p:nvSpPr>
        <p:spPr>
          <a:xfrm>
            <a:off x="6886809" y="1461878"/>
            <a:ext cx="5001491" cy="69416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lt-LT" sz="1800" b="1" dirty="0">
                <a:highlight>
                  <a:srgbClr val="FF9900"/>
                </a:highlight>
                <a:latin typeface="Arial" panose="020B0604020202020204" pitchFamily="34" charset="0"/>
                <a:cs typeface="Arial" panose="020B0604020202020204" pitchFamily="34" charset="0"/>
              </a:rPr>
              <a:t>Individualios konsultacijos pradedantiems </a:t>
            </a:r>
          </a:p>
          <a:p>
            <a:pPr marL="0" indent="0" algn="ctr">
              <a:spcBef>
                <a:spcPts val="0"/>
              </a:spcBef>
              <a:buNone/>
            </a:pPr>
            <a:r>
              <a:rPr lang="lt-LT" sz="1800" b="1" dirty="0">
                <a:highlight>
                  <a:srgbClr val="FF9900"/>
                </a:highlight>
                <a:latin typeface="Arial" panose="020B0604020202020204" pitchFamily="34" charset="0"/>
                <a:cs typeface="Arial" panose="020B0604020202020204" pitchFamily="34" charset="0"/>
              </a:rPr>
              <a:t>karjeros specialistams</a:t>
            </a:r>
            <a:endParaRPr lang="en-US" sz="1800" b="1" dirty="0">
              <a:highlight>
                <a:srgbClr val="FF9900"/>
              </a:highlight>
              <a:latin typeface="Arial" panose="020B0604020202020204" pitchFamily="34" charset="0"/>
              <a:cs typeface="Arial" panose="020B0604020202020204" pitchFamily="34" charset="0"/>
            </a:endParaRPr>
          </a:p>
        </p:txBody>
      </p:sp>
      <p:sp>
        <p:nvSpPr>
          <p:cNvPr id="7" name="Text Placeholder 7">
            <a:extLst>
              <a:ext uri="{FF2B5EF4-FFF2-40B4-BE49-F238E27FC236}">
                <a16:creationId xmlns:a16="http://schemas.microsoft.com/office/drawing/2014/main" id="{8164E649-14D3-518C-755E-DF21120FDC3C}"/>
              </a:ext>
            </a:extLst>
          </p:cNvPr>
          <p:cNvSpPr txBox="1">
            <a:spLocks/>
          </p:cNvSpPr>
          <p:nvPr/>
        </p:nvSpPr>
        <p:spPr>
          <a:xfrm>
            <a:off x="7504467" y="5960291"/>
            <a:ext cx="4105938" cy="8919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4800" kern="1200">
                <a:solidFill>
                  <a:srgbClr val="192D4C"/>
                </a:solidFill>
                <a:latin typeface="Roboto Lt" pitchFamily="2" charset="0"/>
                <a:ea typeface="Roboto Lt"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latin typeface="Arial" panose="020B0604020202020204" pitchFamily="34" charset="0"/>
                <a:cs typeface="Arial" panose="020B0604020202020204" pitchFamily="34" charset="0"/>
              </a:rPr>
              <a:t>D</a:t>
            </a:r>
            <a:r>
              <a:rPr lang="lt-LT" sz="1600" b="1" dirty="0">
                <a:latin typeface="Arial" panose="020B0604020202020204" pitchFamily="34" charset="0"/>
                <a:cs typeface="Arial" panose="020B0604020202020204" pitchFamily="34" charset="0"/>
              </a:rPr>
              <a:t>ėl individualios konsultacijos kreiptis: </a:t>
            </a:r>
            <a:r>
              <a:rPr lang="lt-LT" sz="1600" b="1" dirty="0">
                <a:solidFill>
                  <a:srgbClr val="FF99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geli</a:t>
            </a:r>
            <a:r>
              <a:rPr lang="en-US" sz="1600" b="1" dirty="0">
                <a:solidFill>
                  <a:srgbClr val="FF99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u</a:t>
            </a:r>
            <a:r>
              <a:rPr lang="lt-LT" sz="1600" b="1" dirty="0">
                <a:solidFill>
                  <a:srgbClr val="FF99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ne.adomaityte</a:t>
            </a:r>
            <a:r>
              <a:rPr lang="en-US" sz="1600" b="1" dirty="0">
                <a:solidFill>
                  <a:srgbClr val="FF99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@linesa.lt</a:t>
            </a:r>
            <a:r>
              <a:rPr lang="lt-LT" sz="1600" b="1" dirty="0">
                <a:solidFill>
                  <a:srgbClr val="FF9900"/>
                </a:solidFill>
                <a:latin typeface="Arial" panose="020B0604020202020204" pitchFamily="34" charset="0"/>
                <a:cs typeface="Arial" panose="020B0604020202020204" pitchFamily="34" charset="0"/>
              </a:rPr>
              <a:t> </a:t>
            </a:r>
            <a:endParaRPr lang="en-US" sz="1600" b="1" dirty="0">
              <a:solidFill>
                <a:srgbClr val="FF9900"/>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F9F8B78F-1CEF-C389-8730-0896EB61F00D}"/>
              </a:ext>
            </a:extLst>
          </p:cNvPr>
          <p:cNvPicPr>
            <a:picLocks noChangeAspect="1"/>
          </p:cNvPicPr>
          <p:nvPr/>
        </p:nvPicPr>
        <p:blipFill>
          <a:blip r:embed="rId4"/>
          <a:stretch>
            <a:fillRect/>
          </a:stretch>
        </p:blipFill>
        <p:spPr>
          <a:xfrm>
            <a:off x="7979416" y="2088527"/>
            <a:ext cx="2935794" cy="3691087"/>
          </a:xfrm>
          <a:prstGeom prst="rect">
            <a:avLst/>
          </a:prstGeom>
        </p:spPr>
      </p:pic>
      <p:sp>
        <p:nvSpPr>
          <p:cNvPr id="12" name="TextBox 11">
            <a:extLst>
              <a:ext uri="{FF2B5EF4-FFF2-40B4-BE49-F238E27FC236}">
                <a16:creationId xmlns:a16="http://schemas.microsoft.com/office/drawing/2014/main" id="{882FB203-0BC1-75F5-4D7D-232A6055143C}"/>
              </a:ext>
            </a:extLst>
          </p:cNvPr>
          <p:cNvSpPr txBox="1"/>
          <p:nvPr/>
        </p:nvSpPr>
        <p:spPr>
          <a:xfrm>
            <a:off x="1993411" y="4709772"/>
            <a:ext cx="2770216"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hlinkClick r:id="rId5"/>
              </a:rPr>
              <a:t>https://mukis.lt/konsultacijos</a:t>
            </a:r>
            <a:r>
              <a:rPr lang="lt-LT"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AAE0307B-84B2-0B60-7BD0-3FAC5370F5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0573" y="5198907"/>
            <a:ext cx="4159110" cy="87352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D1CBCB12-3046-7A28-A1D9-C59280B26E6A}"/>
              </a:ext>
            </a:extLst>
          </p:cNvPr>
          <p:cNvSpPr/>
          <p:nvPr/>
        </p:nvSpPr>
        <p:spPr>
          <a:xfrm>
            <a:off x="684157" y="231837"/>
            <a:ext cx="5388727" cy="791889"/>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3600" b="1" dirty="0">
                <a:solidFill>
                  <a:srgbClr val="FF9900"/>
                </a:solidFill>
                <a:latin typeface="Arial" panose="020B0604020202020204" pitchFamily="34" charset="0"/>
                <a:cs typeface="Arial" panose="020B0604020202020204" pitchFamily="34" charset="0"/>
              </a:rPr>
              <a:t>MUKIS</a:t>
            </a:r>
            <a:r>
              <a:rPr lang="lt-LT" sz="3200" b="1" dirty="0">
                <a:solidFill>
                  <a:schemeClr val="bg1"/>
                </a:solidFill>
                <a:latin typeface="Arial" panose="020B0604020202020204" pitchFamily="34" charset="0"/>
                <a:cs typeface="Arial" panose="020B0604020202020204" pitchFamily="34" charset="0"/>
              </a:rPr>
              <a:t> konsultacijos </a:t>
            </a:r>
            <a:endParaRPr lang="en-US" sz="3200" b="1"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1D547EF-1EDA-D5E1-432B-010F00C1298E}"/>
              </a:ext>
            </a:extLst>
          </p:cNvPr>
          <p:cNvSpPr txBox="1"/>
          <p:nvPr/>
        </p:nvSpPr>
        <p:spPr>
          <a:xfrm>
            <a:off x="684157" y="6151006"/>
            <a:ext cx="6592145" cy="338554"/>
          </a:xfrm>
          <a:prstGeom prst="rect">
            <a:avLst/>
          </a:prstGeom>
          <a:noFill/>
        </p:spPr>
        <p:txBody>
          <a:bodyPr wrap="square">
            <a:spAutoFit/>
          </a:bodyPr>
          <a:lstStyle/>
          <a:p>
            <a:r>
              <a:rPr lang="lt-LT" sz="1600" b="1" dirty="0">
                <a:latin typeface="Arial" panose="020B0604020202020204" pitchFamily="34" charset="0"/>
                <a:cs typeface="Arial" panose="020B0604020202020204" pitchFamily="34" charset="0"/>
              </a:rPr>
              <a:t>ES projektas „</a:t>
            </a:r>
            <a:r>
              <a:rPr lang="lt-LT" sz="1600" b="1" dirty="0">
                <a:latin typeface="Arial" panose="020B0604020202020204" pitchFamily="34" charset="0"/>
                <a:cs typeface="Arial" panose="020B0604020202020204" pitchFamily="34" charset="0"/>
                <a:hlinkClick r:id="rId7"/>
              </a:rPr>
              <a:t>Karjeros planavimo sistemos mokiniams plėtra</a:t>
            </a:r>
            <a:r>
              <a:rPr lang="lt-LT" sz="1600" b="1" dirty="0">
                <a:latin typeface="Arial" panose="020B0604020202020204" pitchFamily="34" charset="0"/>
                <a:cs typeface="Arial" panose="020B0604020202020204" pitchFamily="34" charset="0"/>
              </a:rPr>
              <a:t>” </a:t>
            </a: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4298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7BCA3B-7859-5D48-7D41-2C149F46DB53}"/>
              </a:ext>
            </a:extLst>
          </p:cNvPr>
          <p:cNvPicPr>
            <a:picLocks noChangeAspect="1"/>
          </p:cNvPicPr>
          <p:nvPr/>
        </p:nvPicPr>
        <p:blipFill>
          <a:blip r:embed="rId2"/>
          <a:stretch>
            <a:fillRect/>
          </a:stretch>
        </p:blipFill>
        <p:spPr>
          <a:xfrm>
            <a:off x="458920" y="1091341"/>
            <a:ext cx="1259208" cy="1724996"/>
          </a:xfrm>
          <a:prstGeom prst="rect">
            <a:avLst/>
          </a:prstGeom>
        </p:spPr>
      </p:pic>
      <p:pic>
        <p:nvPicPr>
          <p:cNvPr id="9" name="Picture 8">
            <a:extLst>
              <a:ext uri="{FF2B5EF4-FFF2-40B4-BE49-F238E27FC236}">
                <a16:creationId xmlns:a16="http://schemas.microsoft.com/office/drawing/2014/main" id="{98B790CB-B84A-8292-B771-BFF1DB279152}"/>
              </a:ext>
            </a:extLst>
          </p:cNvPr>
          <p:cNvPicPr>
            <a:picLocks noChangeAspect="1"/>
          </p:cNvPicPr>
          <p:nvPr/>
        </p:nvPicPr>
        <p:blipFill>
          <a:blip r:embed="rId3"/>
          <a:stretch>
            <a:fillRect/>
          </a:stretch>
        </p:blipFill>
        <p:spPr>
          <a:xfrm>
            <a:off x="1921626" y="1078771"/>
            <a:ext cx="1244366" cy="1733840"/>
          </a:xfrm>
          <a:prstGeom prst="rect">
            <a:avLst/>
          </a:prstGeom>
        </p:spPr>
      </p:pic>
      <p:sp>
        <p:nvSpPr>
          <p:cNvPr id="13" name="TextBox 12">
            <a:extLst>
              <a:ext uri="{FF2B5EF4-FFF2-40B4-BE49-F238E27FC236}">
                <a16:creationId xmlns:a16="http://schemas.microsoft.com/office/drawing/2014/main" id="{E500188D-0BAB-0BEE-9AA7-C77A47F60633}"/>
              </a:ext>
            </a:extLst>
          </p:cNvPr>
          <p:cNvSpPr txBox="1"/>
          <p:nvPr/>
        </p:nvSpPr>
        <p:spPr>
          <a:xfrm>
            <a:off x="1911939" y="2803009"/>
            <a:ext cx="1704592"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Atsisiųsti PDF</a:t>
            </a:r>
            <a:endParaRPr lang="en-US" sz="1200" b="1" dirty="0">
              <a:solidFill>
                <a:srgbClr val="00B050"/>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5DF6E87A-A24B-FB0A-2E0B-BA893AB16099}"/>
              </a:ext>
            </a:extLst>
          </p:cNvPr>
          <p:cNvSpPr txBox="1"/>
          <p:nvPr/>
        </p:nvSpPr>
        <p:spPr>
          <a:xfrm>
            <a:off x="451846" y="2809694"/>
            <a:ext cx="1561902"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Atsisiųsti PDF</a:t>
            </a:r>
            <a:endParaRPr lang="en-US" sz="1200" b="1" dirty="0">
              <a:solidFill>
                <a:srgbClr val="00B050"/>
              </a:solidFill>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8891A14A-2952-D201-D534-113A454DAF76}"/>
              </a:ext>
            </a:extLst>
          </p:cNvPr>
          <p:cNvPicPr>
            <a:picLocks noChangeAspect="1"/>
          </p:cNvPicPr>
          <p:nvPr/>
        </p:nvPicPr>
        <p:blipFill>
          <a:blip r:embed="rId6"/>
          <a:stretch>
            <a:fillRect/>
          </a:stretch>
        </p:blipFill>
        <p:spPr>
          <a:xfrm>
            <a:off x="6485502" y="1048046"/>
            <a:ext cx="1222831" cy="1818422"/>
          </a:xfrm>
          <a:prstGeom prst="rect">
            <a:avLst/>
          </a:prstGeom>
        </p:spPr>
      </p:pic>
      <p:sp>
        <p:nvSpPr>
          <p:cNvPr id="21" name="TextBox 20">
            <a:extLst>
              <a:ext uri="{FF2B5EF4-FFF2-40B4-BE49-F238E27FC236}">
                <a16:creationId xmlns:a16="http://schemas.microsoft.com/office/drawing/2014/main" id="{458964A4-7898-0712-047B-A6163F564FE4}"/>
              </a:ext>
            </a:extLst>
          </p:cNvPr>
          <p:cNvSpPr txBox="1"/>
          <p:nvPr/>
        </p:nvSpPr>
        <p:spPr>
          <a:xfrm>
            <a:off x="6485502" y="2839973"/>
            <a:ext cx="1276009"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E18D5290-08A0-AD10-9B5F-5FE209F41EB0}"/>
              </a:ext>
            </a:extLst>
          </p:cNvPr>
          <p:cNvPicPr>
            <a:picLocks noChangeAspect="1"/>
          </p:cNvPicPr>
          <p:nvPr/>
        </p:nvPicPr>
        <p:blipFill>
          <a:blip r:embed="rId8"/>
          <a:stretch>
            <a:fillRect/>
          </a:stretch>
        </p:blipFill>
        <p:spPr>
          <a:xfrm>
            <a:off x="3485617" y="1065396"/>
            <a:ext cx="1244366" cy="1760588"/>
          </a:xfrm>
          <a:prstGeom prst="rect">
            <a:avLst/>
          </a:prstGeom>
        </p:spPr>
      </p:pic>
      <p:sp>
        <p:nvSpPr>
          <p:cNvPr id="25" name="TextBox 24">
            <a:extLst>
              <a:ext uri="{FF2B5EF4-FFF2-40B4-BE49-F238E27FC236}">
                <a16:creationId xmlns:a16="http://schemas.microsoft.com/office/drawing/2014/main" id="{71FE5123-B0DC-7BF6-CD45-D6414F7E2303}"/>
              </a:ext>
            </a:extLst>
          </p:cNvPr>
          <p:cNvSpPr txBox="1"/>
          <p:nvPr/>
        </p:nvSpPr>
        <p:spPr>
          <a:xfrm>
            <a:off x="3482485" y="2802627"/>
            <a:ext cx="1695796"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Atsisiųsti PDF</a:t>
            </a:r>
            <a:endParaRPr lang="lt-LT" sz="1200" b="1" dirty="0">
              <a:solidFill>
                <a:srgbClr val="00B050"/>
              </a:solidFill>
              <a:latin typeface="Arial" panose="020B0604020202020204" pitchFamily="34" charset="0"/>
              <a:cs typeface="Arial" panose="020B0604020202020204" pitchFamily="34" charset="0"/>
            </a:endParaRPr>
          </a:p>
        </p:txBody>
      </p:sp>
      <p:pic>
        <p:nvPicPr>
          <p:cNvPr id="27" name="Picture 26">
            <a:extLst>
              <a:ext uri="{FF2B5EF4-FFF2-40B4-BE49-F238E27FC236}">
                <a16:creationId xmlns:a16="http://schemas.microsoft.com/office/drawing/2014/main" id="{6E6BB07E-AE80-97E2-5E86-FE678DA6213B}"/>
              </a:ext>
            </a:extLst>
          </p:cNvPr>
          <p:cNvPicPr>
            <a:picLocks noChangeAspect="1"/>
          </p:cNvPicPr>
          <p:nvPr/>
        </p:nvPicPr>
        <p:blipFill>
          <a:blip r:embed="rId10"/>
          <a:stretch>
            <a:fillRect/>
          </a:stretch>
        </p:blipFill>
        <p:spPr>
          <a:xfrm>
            <a:off x="4982446" y="1091341"/>
            <a:ext cx="1252215" cy="1776901"/>
          </a:xfrm>
          <a:prstGeom prst="rect">
            <a:avLst/>
          </a:prstGeom>
        </p:spPr>
      </p:pic>
      <p:sp>
        <p:nvSpPr>
          <p:cNvPr id="29" name="TextBox 28">
            <a:extLst>
              <a:ext uri="{FF2B5EF4-FFF2-40B4-BE49-F238E27FC236}">
                <a16:creationId xmlns:a16="http://schemas.microsoft.com/office/drawing/2014/main" id="{99AE422D-E265-CBE4-BDFB-BB290DDE2282}"/>
              </a:ext>
            </a:extLst>
          </p:cNvPr>
          <p:cNvSpPr txBox="1"/>
          <p:nvPr/>
        </p:nvSpPr>
        <p:spPr>
          <a:xfrm>
            <a:off x="4977047" y="2825984"/>
            <a:ext cx="1276009"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Atsisiųsti PDF</a:t>
            </a:r>
            <a:endParaRPr lang="lt-LT" sz="1200" b="1" dirty="0">
              <a:solidFill>
                <a:srgbClr val="00B050"/>
              </a:solidFill>
              <a:latin typeface="Arial" panose="020B0604020202020204" pitchFamily="34" charset="0"/>
              <a:cs typeface="Arial" panose="020B0604020202020204" pitchFamily="34" charset="0"/>
            </a:endParaRPr>
          </a:p>
        </p:txBody>
      </p:sp>
      <p:pic>
        <p:nvPicPr>
          <p:cNvPr id="31" name="Picture 30">
            <a:extLst>
              <a:ext uri="{FF2B5EF4-FFF2-40B4-BE49-F238E27FC236}">
                <a16:creationId xmlns:a16="http://schemas.microsoft.com/office/drawing/2014/main" id="{C9BFD37B-9838-F3BB-56A3-669E024769FE}"/>
              </a:ext>
            </a:extLst>
          </p:cNvPr>
          <p:cNvPicPr>
            <a:picLocks noChangeAspect="1"/>
          </p:cNvPicPr>
          <p:nvPr/>
        </p:nvPicPr>
        <p:blipFill>
          <a:blip r:embed="rId12"/>
          <a:stretch>
            <a:fillRect/>
          </a:stretch>
        </p:blipFill>
        <p:spPr>
          <a:xfrm>
            <a:off x="9459690" y="1091342"/>
            <a:ext cx="2424381" cy="1691796"/>
          </a:xfrm>
          <a:prstGeom prst="rect">
            <a:avLst/>
          </a:prstGeom>
        </p:spPr>
      </p:pic>
      <p:sp>
        <p:nvSpPr>
          <p:cNvPr id="33" name="TextBox 32">
            <a:extLst>
              <a:ext uri="{FF2B5EF4-FFF2-40B4-BE49-F238E27FC236}">
                <a16:creationId xmlns:a16="http://schemas.microsoft.com/office/drawing/2014/main" id="{F84EDD86-C5D0-4C8D-7CB3-7FFE959258A4}"/>
              </a:ext>
            </a:extLst>
          </p:cNvPr>
          <p:cNvSpPr txBox="1"/>
          <p:nvPr/>
        </p:nvSpPr>
        <p:spPr>
          <a:xfrm>
            <a:off x="10041348" y="2783138"/>
            <a:ext cx="1704592"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Atsisiųsti PDF</a:t>
            </a:r>
            <a:endParaRPr lang="en-US" sz="1200" b="1" dirty="0">
              <a:solidFill>
                <a:srgbClr val="00B050"/>
              </a:solidFill>
              <a:latin typeface="Arial" panose="020B0604020202020204" pitchFamily="34" charset="0"/>
              <a:cs typeface="Arial" panose="020B0604020202020204" pitchFamily="34" charset="0"/>
            </a:endParaRPr>
          </a:p>
        </p:txBody>
      </p:sp>
      <p:pic>
        <p:nvPicPr>
          <p:cNvPr id="44" name="Picture 43">
            <a:extLst>
              <a:ext uri="{FF2B5EF4-FFF2-40B4-BE49-F238E27FC236}">
                <a16:creationId xmlns:a16="http://schemas.microsoft.com/office/drawing/2014/main" id="{15B159E6-7ECF-C793-2EA6-B40E57A882A0}"/>
              </a:ext>
            </a:extLst>
          </p:cNvPr>
          <p:cNvPicPr>
            <a:picLocks noChangeAspect="1"/>
          </p:cNvPicPr>
          <p:nvPr/>
        </p:nvPicPr>
        <p:blipFill>
          <a:blip r:embed="rId14"/>
          <a:stretch>
            <a:fillRect/>
          </a:stretch>
        </p:blipFill>
        <p:spPr>
          <a:xfrm>
            <a:off x="569770" y="3218246"/>
            <a:ext cx="2549134" cy="3172000"/>
          </a:xfrm>
          <a:prstGeom prst="rect">
            <a:avLst/>
          </a:prstGeom>
        </p:spPr>
      </p:pic>
      <p:pic>
        <p:nvPicPr>
          <p:cNvPr id="46" name="Picture 45">
            <a:extLst>
              <a:ext uri="{FF2B5EF4-FFF2-40B4-BE49-F238E27FC236}">
                <a16:creationId xmlns:a16="http://schemas.microsoft.com/office/drawing/2014/main" id="{B1230A7B-4499-FEF4-64E7-92C8D40AB94A}"/>
              </a:ext>
            </a:extLst>
          </p:cNvPr>
          <p:cNvPicPr>
            <a:picLocks noChangeAspect="1"/>
          </p:cNvPicPr>
          <p:nvPr/>
        </p:nvPicPr>
        <p:blipFill>
          <a:blip r:embed="rId15"/>
          <a:stretch>
            <a:fillRect/>
          </a:stretch>
        </p:blipFill>
        <p:spPr>
          <a:xfrm>
            <a:off x="7939349" y="1039302"/>
            <a:ext cx="1273277" cy="1743836"/>
          </a:xfrm>
          <a:prstGeom prst="rect">
            <a:avLst/>
          </a:prstGeom>
        </p:spPr>
      </p:pic>
      <p:sp>
        <p:nvSpPr>
          <p:cNvPr id="48" name="TextBox 47">
            <a:extLst>
              <a:ext uri="{FF2B5EF4-FFF2-40B4-BE49-F238E27FC236}">
                <a16:creationId xmlns:a16="http://schemas.microsoft.com/office/drawing/2014/main" id="{F81BC292-C408-F989-EB6E-728CEDD6EDD8}"/>
              </a:ext>
            </a:extLst>
          </p:cNvPr>
          <p:cNvSpPr txBox="1"/>
          <p:nvPr/>
        </p:nvSpPr>
        <p:spPr>
          <a:xfrm>
            <a:off x="8017413" y="2803009"/>
            <a:ext cx="1561902"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16">
                  <a:extLst>
                    <a:ext uri="{A12FA001-AC4F-418D-AE19-62706E023703}">
                      <ahyp:hlinkClr xmlns:ahyp="http://schemas.microsoft.com/office/drawing/2018/hyperlinkcolor" val="tx"/>
                    </a:ext>
                  </a:extLst>
                </a:hlinkClick>
              </a:rPr>
              <a:t>Atsisiųsti PDF</a:t>
            </a:r>
            <a:endParaRPr lang="lt-LT" sz="1200" b="1" dirty="0">
              <a:solidFill>
                <a:srgbClr val="00B050"/>
              </a:solidFill>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0B68ECD4-10CD-4C23-3E16-B1FAD6E40DBA}"/>
              </a:ext>
            </a:extLst>
          </p:cNvPr>
          <p:cNvSpPr txBox="1"/>
          <p:nvPr/>
        </p:nvSpPr>
        <p:spPr>
          <a:xfrm>
            <a:off x="569770" y="6369269"/>
            <a:ext cx="1405660"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17">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DE0E8585-EDCE-4402-3EEF-C5575319BBB8}"/>
              </a:ext>
            </a:extLst>
          </p:cNvPr>
          <p:cNvSpPr txBox="1"/>
          <p:nvPr/>
        </p:nvSpPr>
        <p:spPr>
          <a:xfrm>
            <a:off x="1859786" y="6369270"/>
            <a:ext cx="1405660"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18">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53" name="Rectangle: Rounded Corners 52">
            <a:extLst>
              <a:ext uri="{FF2B5EF4-FFF2-40B4-BE49-F238E27FC236}">
                <a16:creationId xmlns:a16="http://schemas.microsoft.com/office/drawing/2014/main" id="{DD80E552-03BC-6F49-89BE-34FF9868F4EF}"/>
              </a:ext>
            </a:extLst>
          </p:cNvPr>
          <p:cNvSpPr/>
          <p:nvPr/>
        </p:nvSpPr>
        <p:spPr>
          <a:xfrm>
            <a:off x="324196" y="96183"/>
            <a:ext cx="8888430" cy="783774"/>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3200" b="1" dirty="0">
                <a:solidFill>
                  <a:schemeClr val="bg1"/>
                </a:solidFill>
                <a:latin typeface="Arial" panose="020B0604020202020204" pitchFamily="34" charset="0"/>
                <a:cs typeface="Arial" panose="020B0604020202020204" pitchFamily="34" charset="0"/>
              </a:rPr>
              <a:t>Aktualios </a:t>
            </a:r>
            <a:r>
              <a:rPr lang="lt-LT" sz="3600" b="1" dirty="0">
                <a:solidFill>
                  <a:srgbClr val="FF9900"/>
                </a:solidFill>
                <a:latin typeface="Arial" panose="020B0604020202020204" pitchFamily="34" charset="0"/>
                <a:cs typeface="Arial" panose="020B0604020202020204" pitchFamily="34" charset="0"/>
              </a:rPr>
              <a:t>MUKIS</a:t>
            </a:r>
            <a:r>
              <a:rPr lang="lt-LT" sz="3200" b="1" dirty="0">
                <a:solidFill>
                  <a:schemeClr val="bg1"/>
                </a:solidFill>
                <a:latin typeface="Arial" panose="020B0604020202020204" pitchFamily="34" charset="0"/>
                <a:cs typeface="Arial" panose="020B0604020202020204" pitchFamily="34" charset="0"/>
              </a:rPr>
              <a:t> metodinės priemonės  </a:t>
            </a:r>
            <a:endParaRPr lang="en-US" sz="3200" b="1"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B00C136-37FA-FD83-903C-A2020ED83C2E}"/>
              </a:ext>
            </a:extLst>
          </p:cNvPr>
          <p:cNvPicPr>
            <a:picLocks noChangeAspect="1"/>
          </p:cNvPicPr>
          <p:nvPr/>
        </p:nvPicPr>
        <p:blipFill>
          <a:blip r:embed="rId19"/>
          <a:stretch>
            <a:fillRect/>
          </a:stretch>
        </p:blipFill>
        <p:spPr>
          <a:xfrm>
            <a:off x="3507824" y="3202077"/>
            <a:ext cx="5554060" cy="1592984"/>
          </a:xfrm>
          <a:prstGeom prst="rect">
            <a:avLst/>
          </a:prstGeom>
        </p:spPr>
      </p:pic>
      <p:pic>
        <p:nvPicPr>
          <p:cNvPr id="6" name="Picture 5">
            <a:extLst>
              <a:ext uri="{FF2B5EF4-FFF2-40B4-BE49-F238E27FC236}">
                <a16:creationId xmlns:a16="http://schemas.microsoft.com/office/drawing/2014/main" id="{C3079874-C750-8FB0-88C9-B399A5EAA70F}"/>
              </a:ext>
            </a:extLst>
          </p:cNvPr>
          <p:cNvPicPr>
            <a:picLocks noChangeAspect="1"/>
          </p:cNvPicPr>
          <p:nvPr/>
        </p:nvPicPr>
        <p:blipFill>
          <a:blip r:embed="rId20"/>
          <a:stretch>
            <a:fillRect/>
          </a:stretch>
        </p:blipFill>
        <p:spPr>
          <a:xfrm>
            <a:off x="3507824" y="5032078"/>
            <a:ext cx="5601624" cy="1619895"/>
          </a:xfrm>
          <a:prstGeom prst="rect">
            <a:avLst/>
          </a:prstGeom>
        </p:spPr>
      </p:pic>
      <p:sp>
        <p:nvSpPr>
          <p:cNvPr id="12" name="TextBox 11">
            <a:extLst>
              <a:ext uri="{FF2B5EF4-FFF2-40B4-BE49-F238E27FC236}">
                <a16:creationId xmlns:a16="http://schemas.microsoft.com/office/drawing/2014/main" id="{272708FE-6011-7090-DB96-29361B27EF74}"/>
              </a:ext>
            </a:extLst>
          </p:cNvPr>
          <p:cNvSpPr txBox="1"/>
          <p:nvPr/>
        </p:nvSpPr>
        <p:spPr>
          <a:xfrm>
            <a:off x="3420164" y="4773384"/>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21">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C5BD155-B7AC-6745-1CF5-58EF7D881C5F}"/>
              </a:ext>
            </a:extLst>
          </p:cNvPr>
          <p:cNvSpPr txBox="1"/>
          <p:nvPr/>
        </p:nvSpPr>
        <p:spPr>
          <a:xfrm>
            <a:off x="4574251" y="4760918"/>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22">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2FC9DB62-0E73-9BD0-7F91-0CBA63B52873}"/>
              </a:ext>
            </a:extLst>
          </p:cNvPr>
          <p:cNvSpPr txBox="1"/>
          <p:nvPr/>
        </p:nvSpPr>
        <p:spPr>
          <a:xfrm>
            <a:off x="5728338" y="4760019"/>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23">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7A5A8B2E-9540-F449-AF62-CAEDD2F9531B}"/>
              </a:ext>
            </a:extLst>
          </p:cNvPr>
          <p:cNvSpPr txBox="1"/>
          <p:nvPr/>
        </p:nvSpPr>
        <p:spPr>
          <a:xfrm>
            <a:off x="6830693" y="4755523"/>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24">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2963A75A-A644-29B8-65D1-18142C725827}"/>
              </a:ext>
            </a:extLst>
          </p:cNvPr>
          <p:cNvSpPr txBox="1"/>
          <p:nvPr/>
        </p:nvSpPr>
        <p:spPr>
          <a:xfrm>
            <a:off x="7933048" y="4766601"/>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25">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53287EB7-B851-1E1A-8C0C-8B5CD3C800E4}"/>
              </a:ext>
            </a:extLst>
          </p:cNvPr>
          <p:cNvSpPr txBox="1"/>
          <p:nvPr/>
        </p:nvSpPr>
        <p:spPr>
          <a:xfrm>
            <a:off x="3420163" y="6583686"/>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26">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EB247189-A396-ACBF-D1B7-DD04C9612736}"/>
              </a:ext>
            </a:extLst>
          </p:cNvPr>
          <p:cNvSpPr txBox="1"/>
          <p:nvPr/>
        </p:nvSpPr>
        <p:spPr>
          <a:xfrm>
            <a:off x="4574251" y="6583686"/>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27">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75EB8E71-A44F-8317-F93D-C476D957EEA6}"/>
              </a:ext>
            </a:extLst>
          </p:cNvPr>
          <p:cNvSpPr txBox="1"/>
          <p:nvPr/>
        </p:nvSpPr>
        <p:spPr>
          <a:xfrm>
            <a:off x="5697342" y="6594960"/>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28">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603DD2F7-D5C0-A263-E8CD-26E6FFEBC6B8}"/>
              </a:ext>
            </a:extLst>
          </p:cNvPr>
          <p:cNvSpPr txBox="1"/>
          <p:nvPr/>
        </p:nvSpPr>
        <p:spPr>
          <a:xfrm>
            <a:off x="6815885" y="6583686"/>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29">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A7279869-8B04-F71A-91C7-F9A6C86F5EB8}"/>
              </a:ext>
            </a:extLst>
          </p:cNvPr>
          <p:cNvSpPr txBox="1"/>
          <p:nvPr/>
        </p:nvSpPr>
        <p:spPr>
          <a:xfrm>
            <a:off x="7958366" y="6584585"/>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30">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pic>
        <p:nvPicPr>
          <p:cNvPr id="36" name="Picture 35">
            <a:extLst>
              <a:ext uri="{FF2B5EF4-FFF2-40B4-BE49-F238E27FC236}">
                <a16:creationId xmlns:a16="http://schemas.microsoft.com/office/drawing/2014/main" id="{4CFBD403-2E13-C790-023C-3CC885FCBB3A}"/>
              </a:ext>
            </a:extLst>
          </p:cNvPr>
          <p:cNvPicPr>
            <a:picLocks noChangeAspect="1"/>
          </p:cNvPicPr>
          <p:nvPr/>
        </p:nvPicPr>
        <p:blipFill>
          <a:blip r:embed="rId31"/>
          <a:stretch>
            <a:fillRect/>
          </a:stretch>
        </p:blipFill>
        <p:spPr>
          <a:xfrm>
            <a:off x="9550706" y="3176224"/>
            <a:ext cx="2333365" cy="3272403"/>
          </a:xfrm>
          <a:prstGeom prst="rect">
            <a:avLst/>
          </a:prstGeom>
        </p:spPr>
      </p:pic>
      <p:sp>
        <p:nvSpPr>
          <p:cNvPr id="38" name="TextBox 37">
            <a:extLst>
              <a:ext uri="{FF2B5EF4-FFF2-40B4-BE49-F238E27FC236}">
                <a16:creationId xmlns:a16="http://schemas.microsoft.com/office/drawing/2014/main" id="{986CEC38-2B3F-B2C7-1542-27A722D83D59}"/>
              </a:ext>
            </a:extLst>
          </p:cNvPr>
          <p:cNvSpPr txBox="1"/>
          <p:nvPr/>
        </p:nvSpPr>
        <p:spPr>
          <a:xfrm>
            <a:off x="10175875" y="6460097"/>
            <a:ext cx="1235241" cy="276999"/>
          </a:xfrm>
          <a:prstGeom prst="rect">
            <a:avLst/>
          </a:prstGeom>
          <a:noFill/>
        </p:spPr>
        <p:txBody>
          <a:bodyPr wrap="square">
            <a:spAutoFit/>
          </a:bodyPr>
          <a:lstStyle/>
          <a:p>
            <a:r>
              <a:rPr lang="lt-LT" sz="1200" b="1" dirty="0">
                <a:solidFill>
                  <a:srgbClr val="00B050"/>
                </a:solidFill>
                <a:latin typeface="Arial" panose="020B0604020202020204" pitchFamily="34" charset="0"/>
                <a:cs typeface="Arial" panose="020B0604020202020204" pitchFamily="34" charset="0"/>
                <a:hlinkClick r:id="rId32">
                  <a:extLst>
                    <a:ext uri="{A12FA001-AC4F-418D-AE19-62706E023703}">
                      <ahyp:hlinkClr xmlns:ahyp="http://schemas.microsoft.com/office/drawing/2018/hyperlinkcolor" val="tx"/>
                    </a:ext>
                  </a:extLst>
                </a:hlinkClick>
              </a:rPr>
              <a:t>Atsisiųsti PDF </a:t>
            </a:r>
            <a:endParaRPr lang="lt-LT" sz="1200" b="1"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2370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1EADA9E-B48F-BFD8-2A06-4C22679F7BA5}"/>
              </a:ext>
            </a:extLst>
          </p:cNvPr>
          <p:cNvSpPr/>
          <p:nvPr/>
        </p:nvSpPr>
        <p:spPr>
          <a:xfrm>
            <a:off x="1188720" y="1649179"/>
            <a:ext cx="897774" cy="57357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3600" b="1" dirty="0">
              <a:ln w="12700">
                <a:solidFill>
                  <a:schemeClr val="accent3">
                    <a:lumMod val="50000"/>
                  </a:schemeClr>
                </a:solidFill>
                <a:prstDash val="solid"/>
              </a:ln>
              <a:solidFill>
                <a:srgbClr val="FF9900"/>
              </a:solidFill>
              <a:effectLst>
                <a:innerShdw blurRad="177800">
                  <a:schemeClr val="accent3">
                    <a:lumMod val="50000"/>
                  </a:schemeClr>
                </a:innerShdw>
              </a:effectLst>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47636C0D-CB66-B7C6-3AC9-726CE13E9E96}"/>
              </a:ext>
            </a:extLst>
          </p:cNvPr>
          <p:cNvSpPr txBox="1"/>
          <p:nvPr/>
        </p:nvSpPr>
        <p:spPr>
          <a:xfrm>
            <a:off x="246215" y="5598826"/>
            <a:ext cx="7536522" cy="1092607"/>
          </a:xfrm>
          <a:prstGeom prst="rect">
            <a:avLst/>
          </a:prstGeom>
          <a:noFill/>
        </p:spPr>
        <p:txBody>
          <a:bodyPr wrap="square">
            <a:spAutoFit/>
          </a:bodyPr>
          <a:lstStyle/>
          <a:p>
            <a:pPr>
              <a:spcBef>
                <a:spcPts val="1200"/>
              </a:spcBef>
            </a:pPr>
            <a:r>
              <a:rPr lang="lt-LT" sz="1600" b="1" dirty="0">
                <a:solidFill>
                  <a:srgbClr val="FF9900"/>
                </a:solidFill>
                <a:latin typeface="Arial" panose="020B0604020202020204" pitchFamily="34" charset="0"/>
                <a:cs typeface="Arial" panose="020B0604020202020204" pitchFamily="34" charset="0"/>
              </a:rPr>
              <a:t>Mokinio knygos:  </a:t>
            </a:r>
            <a:endParaRPr lang="en-US" sz="1600" b="1" dirty="0">
              <a:solidFill>
                <a:srgbClr val="FF9900"/>
              </a:solidFill>
              <a:latin typeface="Arial" panose="020B0604020202020204" pitchFamily="34" charset="0"/>
              <a:cs typeface="Arial" panose="020B0604020202020204" pitchFamily="34" charset="0"/>
            </a:endParaRPr>
          </a:p>
          <a:p>
            <a:r>
              <a:rPr lang="lt-LT" sz="1400" dirty="0">
                <a:solidFill>
                  <a:srgbClr val="0070C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https://mukis.lt/mokiniams/karjeros-vadovas-mokiniams</a:t>
            </a:r>
            <a:r>
              <a:rPr lang="lt-LT" sz="1400" dirty="0">
                <a:solidFill>
                  <a:srgbClr val="0070C0"/>
                </a:solidFill>
                <a:latin typeface="Arial" panose="020B0604020202020204" pitchFamily="34" charset="0"/>
                <a:cs typeface="Arial" panose="020B0604020202020204" pitchFamily="34" charset="0"/>
              </a:rPr>
              <a:t> </a:t>
            </a:r>
          </a:p>
          <a:p>
            <a:pPr>
              <a:spcBef>
                <a:spcPts val="600"/>
              </a:spcBef>
            </a:pPr>
            <a:r>
              <a:rPr lang="lt-LT" sz="1600" b="1" dirty="0">
                <a:solidFill>
                  <a:srgbClr val="FF9900"/>
                </a:solidFill>
                <a:latin typeface="Arial" panose="020B0604020202020204" pitchFamily="34" charset="0"/>
                <a:cs typeface="Arial" panose="020B0604020202020204" pitchFamily="34" charset="0"/>
              </a:rPr>
              <a:t>Mokytojo knygos:</a:t>
            </a:r>
            <a:endParaRPr lang="en-US" sz="1600" b="1" dirty="0">
              <a:solidFill>
                <a:srgbClr val="FF9900"/>
              </a:solidFill>
              <a:latin typeface="Arial" panose="020B0604020202020204" pitchFamily="34" charset="0"/>
              <a:cs typeface="Arial" panose="020B0604020202020204" pitchFamily="34" charset="0"/>
            </a:endParaRPr>
          </a:p>
          <a:p>
            <a:r>
              <a:rPr lang="lt-LT" sz="1400" dirty="0">
                <a:solidFill>
                  <a:srgbClr val="0070C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https://mukis.lt/karjeros-specialistams/metodine-pagalba/mokytojo-knygos-1</a:t>
            </a:r>
            <a:r>
              <a:rPr lang="lt-LT" sz="1400" dirty="0">
                <a:solidFill>
                  <a:srgbClr val="0070C0"/>
                </a:solidFill>
                <a:latin typeface="Arial" panose="020B0604020202020204" pitchFamily="34" charset="0"/>
                <a:cs typeface="Arial" panose="020B0604020202020204" pitchFamily="34" charset="0"/>
              </a:rPr>
              <a:t> </a:t>
            </a:r>
          </a:p>
        </p:txBody>
      </p:sp>
      <p:pic>
        <p:nvPicPr>
          <p:cNvPr id="38" name="Picture 37">
            <a:extLst>
              <a:ext uri="{FF2B5EF4-FFF2-40B4-BE49-F238E27FC236}">
                <a16:creationId xmlns:a16="http://schemas.microsoft.com/office/drawing/2014/main" id="{1686EF2C-FD57-2865-A775-CA91B3C7EFE0}"/>
              </a:ext>
            </a:extLst>
          </p:cNvPr>
          <p:cNvPicPr>
            <a:picLocks noChangeAspect="1"/>
          </p:cNvPicPr>
          <p:nvPr/>
        </p:nvPicPr>
        <p:blipFill>
          <a:blip r:embed="rId5"/>
          <a:stretch>
            <a:fillRect/>
          </a:stretch>
        </p:blipFill>
        <p:spPr>
          <a:xfrm>
            <a:off x="5107030" y="2930368"/>
            <a:ext cx="1477095" cy="2668458"/>
          </a:xfrm>
          <a:prstGeom prst="rect">
            <a:avLst/>
          </a:prstGeom>
        </p:spPr>
      </p:pic>
      <p:pic>
        <p:nvPicPr>
          <p:cNvPr id="44" name="Picture 43">
            <a:extLst>
              <a:ext uri="{FF2B5EF4-FFF2-40B4-BE49-F238E27FC236}">
                <a16:creationId xmlns:a16="http://schemas.microsoft.com/office/drawing/2014/main" id="{A8F32442-DC6F-8795-61DA-4C1C08C07ECD}"/>
              </a:ext>
            </a:extLst>
          </p:cNvPr>
          <p:cNvPicPr>
            <a:picLocks noChangeAspect="1"/>
          </p:cNvPicPr>
          <p:nvPr/>
        </p:nvPicPr>
        <p:blipFill>
          <a:blip r:embed="rId6"/>
          <a:stretch>
            <a:fillRect/>
          </a:stretch>
        </p:blipFill>
        <p:spPr>
          <a:xfrm>
            <a:off x="411086" y="3030061"/>
            <a:ext cx="4531159" cy="2447369"/>
          </a:xfrm>
          <a:prstGeom prst="rect">
            <a:avLst/>
          </a:prstGeom>
        </p:spPr>
      </p:pic>
      <p:pic>
        <p:nvPicPr>
          <p:cNvPr id="46" name="Picture 45">
            <a:extLst>
              <a:ext uri="{FF2B5EF4-FFF2-40B4-BE49-F238E27FC236}">
                <a16:creationId xmlns:a16="http://schemas.microsoft.com/office/drawing/2014/main" id="{B5490322-C97D-B232-2D18-676DAE7643B1}"/>
              </a:ext>
            </a:extLst>
          </p:cNvPr>
          <p:cNvPicPr>
            <a:picLocks noChangeAspect="1"/>
          </p:cNvPicPr>
          <p:nvPr/>
        </p:nvPicPr>
        <p:blipFill>
          <a:blip r:embed="rId7"/>
          <a:stretch>
            <a:fillRect/>
          </a:stretch>
        </p:blipFill>
        <p:spPr>
          <a:xfrm>
            <a:off x="255671" y="49843"/>
            <a:ext cx="6735800" cy="2809836"/>
          </a:xfrm>
          <a:prstGeom prst="rect">
            <a:avLst/>
          </a:prstGeom>
        </p:spPr>
      </p:pic>
      <p:sp>
        <p:nvSpPr>
          <p:cNvPr id="50" name="TextBox 49">
            <a:extLst>
              <a:ext uri="{FF2B5EF4-FFF2-40B4-BE49-F238E27FC236}">
                <a16:creationId xmlns:a16="http://schemas.microsoft.com/office/drawing/2014/main" id="{6735A7A7-EF6D-8A33-2F14-1256FD74694B}"/>
              </a:ext>
            </a:extLst>
          </p:cNvPr>
          <p:cNvSpPr txBox="1"/>
          <p:nvPr/>
        </p:nvSpPr>
        <p:spPr>
          <a:xfrm>
            <a:off x="604531" y="2433358"/>
            <a:ext cx="5852914" cy="307777"/>
          </a:xfrm>
          <a:prstGeom prst="rect">
            <a:avLst/>
          </a:prstGeom>
          <a:noFill/>
        </p:spPr>
        <p:txBody>
          <a:bodyPr wrap="square">
            <a:spAutoFit/>
          </a:bodyPr>
          <a:lstStyle/>
          <a:p>
            <a:r>
              <a:rPr lang="en-US" sz="1400" dirty="0">
                <a:solidFill>
                  <a:srgbClr val="0070C0"/>
                </a:solidFill>
                <a:latin typeface="Arial" panose="020B0604020202020204" pitchFamily="34" charset="0"/>
                <a:cs typeface="Arial" panose="020B0604020202020204" pitchFamily="34" charset="0"/>
                <a:hlinkClick r:id="rId8"/>
              </a:rPr>
              <a:t>https://mukis.lt/karjeros-specialistams/metodine-pagalba/karjeros-salis-2</a:t>
            </a:r>
            <a:r>
              <a:rPr lang="lt-LT" sz="1400" dirty="0">
                <a:solidFill>
                  <a:srgbClr val="0070C0"/>
                </a:solidFill>
                <a:latin typeface="Arial" panose="020B0604020202020204" pitchFamily="34" charset="0"/>
                <a:cs typeface="Arial" panose="020B0604020202020204" pitchFamily="34" charset="0"/>
              </a:rPr>
              <a:t> </a:t>
            </a:r>
            <a:endParaRPr lang="en-US" sz="1400" dirty="0">
              <a:solidFill>
                <a:srgbClr val="0070C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3C94606-3E17-1F33-DDA8-1765D8A06E95}"/>
              </a:ext>
            </a:extLst>
          </p:cNvPr>
          <p:cNvPicPr>
            <a:picLocks noChangeAspect="1"/>
          </p:cNvPicPr>
          <p:nvPr/>
        </p:nvPicPr>
        <p:blipFill>
          <a:blip r:embed="rId9"/>
          <a:stretch>
            <a:fillRect/>
          </a:stretch>
        </p:blipFill>
        <p:spPr>
          <a:xfrm>
            <a:off x="2267680" y="278871"/>
            <a:ext cx="1107287" cy="608796"/>
          </a:xfrm>
          <a:prstGeom prst="rect">
            <a:avLst/>
          </a:prstGeom>
        </p:spPr>
      </p:pic>
      <p:pic>
        <p:nvPicPr>
          <p:cNvPr id="14" name="Picture 13">
            <a:extLst>
              <a:ext uri="{FF2B5EF4-FFF2-40B4-BE49-F238E27FC236}">
                <a16:creationId xmlns:a16="http://schemas.microsoft.com/office/drawing/2014/main" id="{7C926D2E-79ED-519B-C9B8-09366B7E86DC}"/>
              </a:ext>
            </a:extLst>
          </p:cNvPr>
          <p:cNvPicPr>
            <a:picLocks noChangeAspect="1"/>
          </p:cNvPicPr>
          <p:nvPr/>
        </p:nvPicPr>
        <p:blipFill>
          <a:blip r:embed="rId10"/>
          <a:stretch>
            <a:fillRect/>
          </a:stretch>
        </p:blipFill>
        <p:spPr>
          <a:xfrm>
            <a:off x="10199539" y="49843"/>
            <a:ext cx="1736789" cy="565496"/>
          </a:xfrm>
          <a:prstGeom prst="rect">
            <a:avLst/>
          </a:prstGeom>
        </p:spPr>
      </p:pic>
      <p:pic>
        <p:nvPicPr>
          <p:cNvPr id="19" name="Picture 18">
            <a:extLst>
              <a:ext uri="{FF2B5EF4-FFF2-40B4-BE49-F238E27FC236}">
                <a16:creationId xmlns:a16="http://schemas.microsoft.com/office/drawing/2014/main" id="{0B7152E5-E8C7-3F52-8647-1819CDA888B0}"/>
              </a:ext>
            </a:extLst>
          </p:cNvPr>
          <p:cNvPicPr>
            <a:picLocks noChangeAspect="1"/>
          </p:cNvPicPr>
          <p:nvPr/>
        </p:nvPicPr>
        <p:blipFill>
          <a:blip r:embed="rId11"/>
          <a:stretch>
            <a:fillRect/>
          </a:stretch>
        </p:blipFill>
        <p:spPr>
          <a:xfrm>
            <a:off x="6996909" y="166232"/>
            <a:ext cx="5048955" cy="6525536"/>
          </a:xfrm>
          <a:prstGeom prst="rect">
            <a:avLst/>
          </a:prstGeom>
        </p:spPr>
      </p:pic>
    </p:spTree>
    <p:extLst>
      <p:ext uri="{BB962C8B-B14F-4D97-AF65-F5344CB8AC3E}">
        <p14:creationId xmlns:p14="http://schemas.microsoft.com/office/powerpoint/2010/main" val="1482226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0ABD834-B232-DD1A-2722-B403AC09E7B2}"/>
              </a:ext>
            </a:extLst>
          </p:cNvPr>
          <p:cNvSpPr/>
          <p:nvPr/>
        </p:nvSpPr>
        <p:spPr>
          <a:xfrm>
            <a:off x="516413" y="220688"/>
            <a:ext cx="9009973" cy="791889"/>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3200" b="1" dirty="0">
                <a:solidFill>
                  <a:schemeClr val="bg1"/>
                </a:solidFill>
                <a:latin typeface="Arial" panose="020B0604020202020204" pitchFamily="34" charset="0"/>
                <a:cs typeface="Arial" panose="020B0604020202020204" pitchFamily="34" charset="0"/>
              </a:rPr>
              <a:t>Asmeninė karjeros specialistės (-o) paskyra </a:t>
            </a:r>
            <a:endParaRPr lang="en-US" sz="3200" b="1" dirty="0">
              <a:solidFill>
                <a:schemeClr val="bg1"/>
              </a:solidFill>
              <a:latin typeface="Arial" panose="020B0604020202020204" pitchFamily="34" charset="0"/>
              <a:cs typeface="Arial" panose="020B0604020202020204" pitchFamily="34" charset="0"/>
            </a:endParaRPr>
          </a:p>
        </p:txBody>
      </p:sp>
      <p:sp>
        <p:nvSpPr>
          <p:cNvPr id="5" name="Text Placeholder 7">
            <a:extLst>
              <a:ext uri="{FF2B5EF4-FFF2-40B4-BE49-F238E27FC236}">
                <a16:creationId xmlns:a16="http://schemas.microsoft.com/office/drawing/2014/main" id="{7F431590-EE01-10CE-77A8-2F7FC7BA5EB1}"/>
              </a:ext>
            </a:extLst>
          </p:cNvPr>
          <p:cNvSpPr txBox="1">
            <a:spLocks/>
          </p:cNvSpPr>
          <p:nvPr/>
        </p:nvSpPr>
        <p:spPr>
          <a:xfrm>
            <a:off x="188610" y="5845422"/>
            <a:ext cx="4089426" cy="66227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kern="1200">
                <a:solidFill>
                  <a:srgbClr val="192D4C"/>
                </a:solidFill>
                <a:latin typeface="Roboto Lt" pitchFamily="2" charset="0"/>
                <a:ea typeface="Roboto Lt"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LT" sz="1600" b="1" dirty="0">
                <a:latin typeface="Arial" panose="020B0604020202020204" pitchFamily="34" charset="0"/>
                <a:cs typeface="Arial" panose="020B0604020202020204" pitchFamily="34" charset="0"/>
              </a:rPr>
              <a:t>Techninė pagalba </a:t>
            </a:r>
            <a:r>
              <a:rPr lang="lt-LT" sz="1800" b="1" dirty="0">
                <a:solidFill>
                  <a:srgbClr val="FF9900"/>
                </a:solidFill>
                <a:latin typeface="Arial" panose="020B0604020202020204" pitchFamily="34" charset="0"/>
                <a:cs typeface="Arial" panose="020B0604020202020204" pitchFamily="34" charset="0"/>
              </a:rPr>
              <a:t>MUKIS</a:t>
            </a:r>
            <a:r>
              <a:rPr lang="lt-LT" sz="1600" b="1" dirty="0">
                <a:latin typeface="Arial" panose="020B0604020202020204" pitchFamily="34" charset="0"/>
                <a:cs typeface="Arial" panose="020B0604020202020204" pitchFamily="34" charset="0"/>
              </a:rPr>
              <a:t> naudotojams: </a:t>
            </a:r>
            <a:r>
              <a:rPr lang="lt-LT" sz="1600" b="1" dirty="0">
                <a:solidFill>
                  <a:srgbClr val="FF9900"/>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admin</a:t>
            </a:r>
            <a:r>
              <a:rPr lang="en-US" sz="1600" b="1" dirty="0">
                <a:solidFill>
                  <a:srgbClr val="FF9900"/>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@mukis.lt</a:t>
            </a:r>
            <a:r>
              <a:rPr lang="en-US" sz="1600" b="1" dirty="0">
                <a:solidFill>
                  <a:srgbClr val="FF9900"/>
                </a:solidFill>
                <a:latin typeface="Arial" panose="020B0604020202020204" pitchFamily="34" charset="0"/>
                <a:cs typeface="Arial" panose="020B0604020202020204" pitchFamily="34" charset="0"/>
              </a:rPr>
              <a:t> </a:t>
            </a:r>
            <a:r>
              <a:rPr lang="lt-LT" sz="1600" b="1" dirty="0">
                <a:solidFill>
                  <a:srgbClr val="FF9900"/>
                </a:solidFill>
                <a:latin typeface="Arial" panose="020B0604020202020204" pitchFamily="34" charset="0"/>
                <a:cs typeface="Arial" panose="020B0604020202020204" pitchFamily="34" charset="0"/>
              </a:rPr>
              <a:t> </a:t>
            </a:r>
          </a:p>
          <a:p>
            <a:endParaRPr lang="en-US" sz="3200" b="1" dirty="0">
              <a:highlight>
                <a:srgbClr val="FFFF00"/>
              </a:highlight>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7CC107B-37F7-6281-95E9-FF5714D3D7A0}"/>
              </a:ext>
            </a:extLst>
          </p:cNvPr>
          <p:cNvPicPr>
            <a:picLocks noChangeAspect="1"/>
          </p:cNvPicPr>
          <p:nvPr/>
        </p:nvPicPr>
        <p:blipFill>
          <a:blip r:embed="rId3"/>
          <a:stretch>
            <a:fillRect/>
          </a:stretch>
        </p:blipFill>
        <p:spPr>
          <a:xfrm>
            <a:off x="288283" y="1621765"/>
            <a:ext cx="4978546" cy="4105829"/>
          </a:xfrm>
          <a:prstGeom prst="rect">
            <a:avLst/>
          </a:prstGeom>
        </p:spPr>
      </p:pic>
      <p:pic>
        <p:nvPicPr>
          <p:cNvPr id="19" name="Picture 18">
            <a:extLst>
              <a:ext uri="{FF2B5EF4-FFF2-40B4-BE49-F238E27FC236}">
                <a16:creationId xmlns:a16="http://schemas.microsoft.com/office/drawing/2014/main" id="{F60D4015-1498-EB8F-3AAB-E09E0C6F84FC}"/>
              </a:ext>
            </a:extLst>
          </p:cNvPr>
          <p:cNvPicPr>
            <a:picLocks noChangeAspect="1"/>
          </p:cNvPicPr>
          <p:nvPr/>
        </p:nvPicPr>
        <p:blipFill>
          <a:blip r:embed="rId4"/>
          <a:stretch>
            <a:fillRect/>
          </a:stretch>
        </p:blipFill>
        <p:spPr>
          <a:xfrm>
            <a:off x="5529531" y="1169354"/>
            <a:ext cx="6093123" cy="1258056"/>
          </a:xfrm>
          <a:prstGeom prst="rect">
            <a:avLst/>
          </a:prstGeom>
        </p:spPr>
      </p:pic>
      <p:pic>
        <p:nvPicPr>
          <p:cNvPr id="21" name="Picture 20">
            <a:extLst>
              <a:ext uri="{FF2B5EF4-FFF2-40B4-BE49-F238E27FC236}">
                <a16:creationId xmlns:a16="http://schemas.microsoft.com/office/drawing/2014/main" id="{C24BB628-3397-D19D-55FA-5C11DF576149}"/>
              </a:ext>
            </a:extLst>
          </p:cNvPr>
          <p:cNvPicPr>
            <a:picLocks noChangeAspect="1"/>
          </p:cNvPicPr>
          <p:nvPr/>
        </p:nvPicPr>
        <p:blipFill>
          <a:blip r:embed="rId5"/>
          <a:stretch>
            <a:fillRect/>
          </a:stretch>
        </p:blipFill>
        <p:spPr>
          <a:xfrm>
            <a:off x="5708113" y="2528000"/>
            <a:ext cx="5914541" cy="2094011"/>
          </a:xfrm>
          <a:prstGeom prst="rect">
            <a:avLst/>
          </a:prstGeom>
        </p:spPr>
      </p:pic>
      <p:pic>
        <p:nvPicPr>
          <p:cNvPr id="3" name="Picture 2">
            <a:extLst>
              <a:ext uri="{FF2B5EF4-FFF2-40B4-BE49-F238E27FC236}">
                <a16:creationId xmlns:a16="http://schemas.microsoft.com/office/drawing/2014/main" id="{1C12C20A-C768-7184-5139-7BF180E5F7A5}"/>
              </a:ext>
            </a:extLst>
          </p:cNvPr>
          <p:cNvPicPr>
            <a:picLocks noChangeAspect="1"/>
          </p:cNvPicPr>
          <p:nvPr/>
        </p:nvPicPr>
        <p:blipFill>
          <a:blip r:embed="rId6"/>
          <a:stretch>
            <a:fillRect/>
          </a:stretch>
        </p:blipFill>
        <p:spPr>
          <a:xfrm>
            <a:off x="5616673" y="4691931"/>
            <a:ext cx="6093123" cy="1993429"/>
          </a:xfrm>
          <a:prstGeom prst="rect">
            <a:avLst/>
          </a:prstGeom>
        </p:spPr>
      </p:pic>
    </p:spTree>
    <p:extLst>
      <p:ext uri="{BB962C8B-B14F-4D97-AF65-F5344CB8AC3E}">
        <p14:creationId xmlns:p14="http://schemas.microsoft.com/office/powerpoint/2010/main" val="462943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AE4F9A9F-E2DE-BCFE-5378-40C5EBB16272}"/>
              </a:ext>
            </a:extLst>
          </p:cNvPr>
          <p:cNvSpPr txBox="1">
            <a:spLocks/>
          </p:cNvSpPr>
          <p:nvPr/>
        </p:nvSpPr>
        <p:spPr>
          <a:xfrm>
            <a:off x="538565" y="1398778"/>
            <a:ext cx="11114870" cy="324388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lt-LT" sz="1800" b="1" dirty="0">
                <a:solidFill>
                  <a:schemeClr val="accent1"/>
                </a:solidFill>
                <a:latin typeface="Arial" panose="020B0604020202020204" pitchFamily="34" charset="0"/>
                <a:cs typeface="Arial" panose="020B0604020202020204" pitchFamily="34" charset="0"/>
              </a:rPr>
              <a:t>KADA IR KUR? </a:t>
            </a:r>
            <a:r>
              <a:rPr lang="lt-LT" sz="1600" b="1" dirty="0">
                <a:latin typeface="Arial" panose="020B0604020202020204" pitchFamily="34" charset="0"/>
                <a:cs typeface="Arial" panose="020B0604020202020204" pitchFamily="34" charset="0"/>
              </a:rPr>
              <a:t>2026 m. spalio 1 d. </a:t>
            </a:r>
            <a:r>
              <a:rPr lang="lt-LT" sz="1600" dirty="0">
                <a:latin typeface="Arial" panose="020B0604020202020204" pitchFamily="34" charset="0"/>
                <a:cs typeface="Arial" panose="020B0604020202020204" pitchFamily="34" charset="0"/>
              </a:rPr>
              <a:t>(Vilnius, Vilniaus universitetas), </a:t>
            </a:r>
            <a:r>
              <a:rPr lang="lt-LT" sz="1600" b="1" dirty="0">
                <a:latin typeface="Arial" panose="020B0604020202020204" pitchFamily="34" charset="0"/>
                <a:cs typeface="Arial" panose="020B0604020202020204" pitchFamily="34" charset="0"/>
              </a:rPr>
              <a:t>spalio 8 d. </a:t>
            </a:r>
            <a:r>
              <a:rPr lang="lt-LT" sz="1600" dirty="0">
                <a:latin typeface="Arial" panose="020B0604020202020204" pitchFamily="34" charset="0"/>
                <a:cs typeface="Arial" panose="020B0604020202020204" pitchFamily="34" charset="0"/>
              </a:rPr>
              <a:t>(Kaunas, Kauno technologijos universitetas), </a:t>
            </a:r>
            <a:r>
              <a:rPr lang="lt-LT" sz="1600" b="1" dirty="0">
                <a:latin typeface="Arial" panose="020B0604020202020204" pitchFamily="34" charset="0"/>
                <a:cs typeface="Arial" panose="020B0604020202020204" pitchFamily="34" charset="0"/>
              </a:rPr>
              <a:t>spalio 15 d. </a:t>
            </a:r>
            <a:r>
              <a:rPr lang="lt-LT" sz="1600" dirty="0">
                <a:latin typeface="Arial" panose="020B0604020202020204" pitchFamily="34" charset="0"/>
                <a:cs typeface="Arial" panose="020B0604020202020204" pitchFamily="34" charset="0"/>
              </a:rPr>
              <a:t>(Šiauliai, Šiaulių valstybinė kolegija), </a:t>
            </a:r>
            <a:r>
              <a:rPr lang="lt-LT" sz="1600" b="1" dirty="0">
                <a:latin typeface="Arial" panose="020B0604020202020204" pitchFamily="34" charset="0"/>
                <a:cs typeface="Arial" panose="020B0604020202020204" pitchFamily="34" charset="0"/>
              </a:rPr>
              <a:t>spalio 22 d. </a:t>
            </a:r>
            <a:r>
              <a:rPr lang="lt-LT" sz="1600" dirty="0">
                <a:latin typeface="Arial" panose="020B0604020202020204" pitchFamily="34" charset="0"/>
                <a:cs typeface="Arial" panose="020B0604020202020204" pitchFamily="34" charset="0"/>
              </a:rPr>
              <a:t>(Klaipėda, Klaipėdos kolegija), </a:t>
            </a:r>
            <a:r>
              <a:rPr lang="lt-LT" sz="1600" b="1" dirty="0">
                <a:latin typeface="Arial" panose="020B0604020202020204" pitchFamily="34" charset="0"/>
                <a:cs typeface="Arial" panose="020B0604020202020204" pitchFamily="34" charset="0"/>
              </a:rPr>
              <a:t>spalio 29 d. </a:t>
            </a:r>
            <a:r>
              <a:rPr lang="lt-LT" sz="1600" dirty="0">
                <a:latin typeface="Arial" panose="020B0604020202020204" pitchFamily="34" charset="0"/>
                <a:cs typeface="Arial" panose="020B0604020202020204" pitchFamily="34" charset="0"/>
              </a:rPr>
              <a:t>(Panevėžys, Panevėžio kolegija) </a:t>
            </a:r>
          </a:p>
          <a:p>
            <a:pPr marL="0" indent="0">
              <a:lnSpc>
                <a:spcPct val="100000"/>
              </a:lnSpc>
              <a:spcBef>
                <a:spcPts val="600"/>
              </a:spcBef>
              <a:buNone/>
            </a:pPr>
            <a:r>
              <a:rPr lang="lt-LT" sz="1800" b="1" dirty="0">
                <a:solidFill>
                  <a:schemeClr val="accent1"/>
                </a:solidFill>
                <a:latin typeface="Arial" panose="020B0604020202020204" pitchFamily="34" charset="0"/>
                <a:cs typeface="Arial" panose="020B0604020202020204" pitchFamily="34" charset="0"/>
              </a:rPr>
              <a:t>FORMA: </a:t>
            </a:r>
            <a:r>
              <a:rPr lang="lt-LT" sz="1600" dirty="0">
                <a:latin typeface="Arial" panose="020B0604020202020204" pitchFamily="34" charset="0"/>
                <a:cs typeface="Arial" panose="020B0604020202020204" pitchFamily="34" charset="0"/>
              </a:rPr>
              <a:t>Kontaktinė</a:t>
            </a:r>
          </a:p>
          <a:p>
            <a:pPr marL="0" indent="0">
              <a:lnSpc>
                <a:spcPct val="100000"/>
              </a:lnSpc>
              <a:spcBef>
                <a:spcPts val="600"/>
              </a:spcBef>
              <a:buNone/>
            </a:pPr>
            <a:r>
              <a:rPr lang="lt-LT" sz="1800" b="1" dirty="0">
                <a:solidFill>
                  <a:schemeClr val="accent1"/>
                </a:solidFill>
                <a:latin typeface="Arial" panose="020B0604020202020204" pitchFamily="34" charset="0"/>
                <a:cs typeface="Arial" panose="020B0604020202020204" pitchFamily="34" charset="0"/>
              </a:rPr>
              <a:t>TEMA: </a:t>
            </a:r>
            <a:r>
              <a:rPr lang="lt-LT" sz="1600" dirty="0">
                <a:latin typeface="Arial" panose="020B0604020202020204" pitchFamily="34" charset="0"/>
                <a:cs typeface="Arial" panose="020B0604020202020204" pitchFamily="34" charset="0"/>
              </a:rPr>
              <a:t>„Konsultavimas</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karjerai</a:t>
            </a:r>
            <a:r>
              <a:rPr lang="lt-LT" sz="1600" dirty="0">
                <a:latin typeface="Arial" panose="020B0604020202020204" pitchFamily="34" charset="0"/>
                <a:cs typeface="Arial" panose="020B0604020202020204" pitchFamily="34" charset="0"/>
              </a:rPr>
              <a:t> mokykloje: aktualijos, teorinės įžvalgos ir praktiniai metodai”</a:t>
            </a:r>
          </a:p>
          <a:p>
            <a:pPr marL="0" indent="0">
              <a:lnSpc>
                <a:spcPct val="100000"/>
              </a:lnSpc>
              <a:spcBef>
                <a:spcPts val="600"/>
              </a:spcBef>
              <a:buNone/>
            </a:pPr>
            <a:r>
              <a:rPr lang="lt-LT" sz="1800" b="1" dirty="0">
                <a:solidFill>
                  <a:schemeClr val="accent1"/>
                </a:solidFill>
                <a:latin typeface="Arial" panose="020B0604020202020204" pitchFamily="34" charset="0"/>
                <a:cs typeface="Arial" panose="020B0604020202020204" pitchFamily="34" charset="0"/>
              </a:rPr>
              <a:t>KAM SKIRTA? </a:t>
            </a:r>
            <a:r>
              <a:rPr lang="lt-LT" sz="1600" dirty="0">
                <a:latin typeface="Arial" panose="020B0604020202020204" pitchFamily="34" charset="0"/>
                <a:cs typeface="Arial" panose="020B0604020202020204" pitchFamily="34" charset="0"/>
              </a:rPr>
              <a:t>Karjeros specialistams ir savivaldybių profesinio orientavimo koordinatoriams  </a:t>
            </a:r>
          </a:p>
          <a:p>
            <a:pPr marL="0" indent="0">
              <a:lnSpc>
                <a:spcPct val="100000"/>
              </a:lnSpc>
              <a:spcBef>
                <a:spcPts val="600"/>
              </a:spcBef>
              <a:buNone/>
            </a:pPr>
            <a:r>
              <a:rPr lang="lt-LT" sz="1800" b="1" dirty="0">
                <a:solidFill>
                  <a:schemeClr val="accent1"/>
                </a:solidFill>
                <a:latin typeface="Arial" panose="020B0604020202020204" pitchFamily="34" charset="0"/>
                <a:cs typeface="Arial" panose="020B0604020202020204" pitchFamily="34" charset="0"/>
              </a:rPr>
              <a:t>TIKSLAS </a:t>
            </a:r>
            <a:r>
              <a:rPr lang="lt-LT" sz="1600" dirty="0">
                <a:latin typeface="Arial" panose="020B0604020202020204" pitchFamily="34" charset="0"/>
                <a:cs typeface="Arial" panose="020B0604020202020204" pitchFamily="34" charset="0"/>
              </a:rPr>
              <a:t>– sutelkti regionų profesinio orientavimo bendruomenę, stiprinti karjeros specialistų konsultavimo kompetencijas ir pasidalinti gerosiomis patirtimis, reikalingomis nacionaliniam mokinių konsultavimo karjerai modeliui sukurti.</a:t>
            </a:r>
          </a:p>
          <a:p>
            <a:pPr marL="0" indent="0">
              <a:lnSpc>
                <a:spcPct val="100000"/>
              </a:lnSpc>
              <a:spcBef>
                <a:spcPts val="600"/>
              </a:spcBef>
              <a:buNone/>
            </a:pPr>
            <a:r>
              <a:rPr lang="lt-LT" sz="1800" b="1" dirty="0">
                <a:solidFill>
                  <a:schemeClr val="accent1"/>
                </a:solidFill>
                <a:latin typeface="Arial" panose="020B0604020202020204" pitchFamily="34" charset="0"/>
                <a:cs typeface="Arial" panose="020B0604020202020204" pitchFamily="34" charset="0"/>
              </a:rPr>
              <a:t>DAUGIAU INFORMACIJOS: </a:t>
            </a:r>
            <a:r>
              <a:rPr lang="lt-LT" sz="1800" b="1" dirty="0">
                <a:solidFill>
                  <a:srgbClr val="FF9900"/>
                </a:solidFill>
                <a:latin typeface="Arial" panose="020B0604020202020204" pitchFamily="34" charset="0"/>
                <a:ea typeface="Times New Roman" panose="02020603050405020304" pitchFamily="18" charset="0"/>
                <a:cs typeface="Arial" panose="020B0604020202020204" pitchFamily="34" charset="0"/>
              </a:rPr>
              <a:t>MUKIS</a:t>
            </a:r>
            <a:r>
              <a:rPr lang="lt-LT" sz="2000" b="1" dirty="0">
                <a:solidFill>
                  <a:srgbClr val="FF9900"/>
                </a:solidFill>
                <a:latin typeface="Arial" panose="020B0604020202020204" pitchFamily="34" charset="0"/>
                <a:ea typeface="Times New Roman" panose="02020603050405020304" pitchFamily="18" charset="0"/>
                <a:cs typeface="Arial" panose="020B0604020202020204" pitchFamily="34" charset="0"/>
              </a:rPr>
              <a:t> </a:t>
            </a:r>
            <a:r>
              <a:rPr lang="lt-LT" sz="1600" dirty="0">
                <a:latin typeface="Arial" panose="020B0604020202020204" pitchFamily="34" charset="0"/>
                <a:ea typeface="Times New Roman" panose="02020603050405020304" pitchFamily="18" charset="0"/>
                <a:cs typeface="Arial" panose="020B0604020202020204" pitchFamily="34" charset="0"/>
              </a:rPr>
              <a:t>renginių puslapyje (</a:t>
            </a:r>
            <a:r>
              <a:rPr lang="lt-LT" sz="1600" dirty="0">
                <a:latin typeface="Arial" panose="020B0604020202020204" pitchFamily="34" charset="0"/>
                <a:ea typeface="Times New Roman" panose="02020603050405020304" pitchFamily="18" charset="0"/>
                <a:cs typeface="Arial" panose="020B0604020202020204" pitchFamily="34" charset="0"/>
                <a:hlinkClick r:id="rId2"/>
              </a:rPr>
              <a:t>https://mukis.lt/renginiai-1</a:t>
            </a:r>
            <a:r>
              <a:rPr lang="lt-LT" sz="1600" dirty="0">
                <a:latin typeface="Arial" panose="020B0604020202020204" pitchFamily="34" charset="0"/>
                <a:ea typeface="Times New Roman" panose="02020603050405020304" pitchFamily="18" charset="0"/>
                <a:cs typeface="Arial" panose="020B0604020202020204" pitchFamily="34" charset="0"/>
              </a:rPr>
              <a:t>) arba teirautis el. p. </a:t>
            </a:r>
            <a:r>
              <a:rPr lang="lt-LT" sz="1600" b="1" dirty="0">
                <a:solidFill>
                  <a:srgbClr val="FF9900"/>
                </a:solidFill>
                <a:latin typeface="Arial" panose="020B0604020202020204" pitchFamily="34" charset="0"/>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rasa.krakauskiene</a:t>
            </a:r>
            <a:r>
              <a:rPr lang="en-US" sz="1600" b="1" dirty="0">
                <a:solidFill>
                  <a:srgbClr val="FF9900"/>
                </a:solidFill>
                <a:latin typeface="Arial" panose="020B0604020202020204" pitchFamily="34" charset="0"/>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lt-LT" sz="1600" b="1" dirty="0">
                <a:solidFill>
                  <a:srgbClr val="FF9900"/>
                </a:solidFill>
                <a:latin typeface="Arial" panose="020B0604020202020204" pitchFamily="34" charset="0"/>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linesa.lt</a:t>
            </a:r>
            <a:r>
              <a:rPr lang="lt-LT" sz="1600" b="1" dirty="0">
                <a:solidFill>
                  <a:srgbClr val="FF9900"/>
                </a:solidFill>
                <a:latin typeface="Arial" panose="020B0604020202020204" pitchFamily="34" charset="0"/>
                <a:ea typeface="Times New Roman" panose="02020603050405020304" pitchFamily="18" charset="0"/>
                <a:cs typeface="Arial" panose="020B0604020202020204" pitchFamily="34" charset="0"/>
              </a:rPr>
              <a:t>  </a:t>
            </a:r>
            <a:endParaRPr lang="lt-LT" sz="1600" b="1" dirty="0">
              <a:solidFill>
                <a:srgbClr val="FF9900"/>
              </a:solidFill>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09E4C876-5BC4-2821-CCBE-4399FF73A274}"/>
              </a:ext>
            </a:extLst>
          </p:cNvPr>
          <p:cNvSpPr/>
          <p:nvPr/>
        </p:nvSpPr>
        <p:spPr>
          <a:xfrm>
            <a:off x="644510" y="214352"/>
            <a:ext cx="9009973" cy="974368"/>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Kvalifikacijos tobulinimas (1)</a:t>
            </a:r>
          </a:p>
          <a:p>
            <a:r>
              <a:rPr lang="lt-LT" sz="3200" b="1" i="1" dirty="0">
                <a:solidFill>
                  <a:srgbClr val="FF9900"/>
                </a:solidFill>
                <a:latin typeface="Arial" panose="020B0604020202020204" pitchFamily="34" charset="0"/>
                <a:cs typeface="Arial" panose="020B0604020202020204" pitchFamily="34" charset="0"/>
              </a:rPr>
              <a:t> </a:t>
            </a:r>
            <a:r>
              <a:rPr lang="lt-LT" sz="2400" b="1" i="1" dirty="0">
                <a:solidFill>
                  <a:schemeClr val="tx1"/>
                </a:solidFill>
                <a:latin typeface="Arial" panose="020B0604020202020204" pitchFamily="34" charset="0"/>
                <a:cs typeface="Arial" panose="020B0604020202020204" pitchFamily="34" charset="0"/>
              </a:rPr>
              <a:t>Karjeros specialistų mokymai regionuose </a:t>
            </a:r>
            <a:endParaRPr lang="en-US" sz="2400" b="1" i="1" dirty="0">
              <a:solidFill>
                <a:schemeClr val="tx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CD1BD75-D23C-F61D-36A9-5A78332D0D0C}"/>
              </a:ext>
            </a:extLst>
          </p:cNvPr>
          <p:cNvPicPr>
            <a:picLocks noChangeAspect="1"/>
          </p:cNvPicPr>
          <p:nvPr/>
        </p:nvPicPr>
        <p:blipFill>
          <a:blip r:embed="rId4"/>
          <a:stretch>
            <a:fillRect/>
          </a:stretch>
        </p:blipFill>
        <p:spPr>
          <a:xfrm>
            <a:off x="386815" y="4993775"/>
            <a:ext cx="11547490" cy="1555157"/>
          </a:xfrm>
          <a:prstGeom prst="rect">
            <a:avLst/>
          </a:prstGeom>
        </p:spPr>
      </p:pic>
    </p:spTree>
    <p:extLst>
      <p:ext uri="{BB962C8B-B14F-4D97-AF65-F5344CB8AC3E}">
        <p14:creationId xmlns:p14="http://schemas.microsoft.com/office/powerpoint/2010/main" val="440578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0C163ED-1F69-2AAA-C586-DE5AC744703C}"/>
              </a:ext>
            </a:extLst>
          </p:cNvPr>
          <p:cNvSpPr txBox="1">
            <a:spLocks/>
          </p:cNvSpPr>
          <p:nvPr/>
        </p:nvSpPr>
        <p:spPr>
          <a:xfrm>
            <a:off x="317782" y="1895956"/>
            <a:ext cx="8750531" cy="45302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lt-LT" sz="1800" b="1" dirty="0">
                <a:solidFill>
                  <a:schemeClr val="accent1"/>
                </a:solidFill>
                <a:latin typeface="Arial" panose="020B0604020202020204" pitchFamily="34" charset="0"/>
                <a:ea typeface="Times New Roman" panose="02020603050405020304" pitchFamily="18" charset="0"/>
              </a:rPr>
              <a:t>KADA IR KUR? </a:t>
            </a:r>
            <a:r>
              <a:rPr lang="lt-LT" sz="1800" b="1" dirty="0">
                <a:solidFill>
                  <a:srgbClr val="192D4C"/>
                </a:solidFill>
                <a:latin typeface="Arial" panose="020B0604020202020204" pitchFamily="34" charset="0"/>
                <a:ea typeface="Times New Roman" panose="02020603050405020304" pitchFamily="18" charset="0"/>
              </a:rPr>
              <a:t>2027 m. I pusmetį </a:t>
            </a:r>
            <a:r>
              <a:rPr lang="lt-LT" sz="1600" b="1" dirty="0">
                <a:solidFill>
                  <a:srgbClr val="192D4C"/>
                </a:solidFill>
                <a:latin typeface="Arial" panose="020B0604020202020204" pitchFamily="34" charset="0"/>
                <a:ea typeface="Times New Roman" panose="02020603050405020304" pitchFamily="18" charset="0"/>
              </a:rPr>
              <a:t>LINEŠA </a:t>
            </a:r>
            <a:r>
              <a:rPr lang="lt-LT" sz="1600" dirty="0">
                <a:latin typeface="Arial" panose="020B0604020202020204" pitchFamily="34" charset="0"/>
                <a:ea typeface="Times New Roman" panose="02020603050405020304" pitchFamily="18" charset="0"/>
              </a:rPr>
              <a:t>(susirinkus reikiamam dalyvių skaičiui)</a:t>
            </a:r>
          </a:p>
          <a:p>
            <a:pPr marL="0" indent="0">
              <a:spcBef>
                <a:spcPts val="600"/>
              </a:spcBef>
              <a:buNone/>
            </a:pPr>
            <a:r>
              <a:rPr lang="lt-LT" sz="1800" b="1" dirty="0">
                <a:solidFill>
                  <a:schemeClr val="accent1"/>
                </a:solidFill>
                <a:latin typeface="Arial" panose="020B0604020202020204" pitchFamily="34" charset="0"/>
                <a:ea typeface="Times New Roman" panose="02020603050405020304" pitchFamily="18" charset="0"/>
              </a:rPr>
              <a:t>MODULIAI: </a:t>
            </a:r>
            <a:r>
              <a:rPr lang="lt-LT" sz="1600" b="1" dirty="0">
                <a:latin typeface="Arial" panose="020B0604020202020204" pitchFamily="34" charset="0"/>
                <a:ea typeface="Times New Roman" panose="02020603050405020304" pitchFamily="18" charset="0"/>
              </a:rPr>
              <a:t>(1)</a:t>
            </a:r>
            <a:r>
              <a:rPr lang="lt-LT" sz="1600" dirty="0">
                <a:latin typeface="Arial" panose="020B0604020202020204" pitchFamily="34" charset="0"/>
                <a:ea typeface="Times New Roman" panose="02020603050405020304" pitchFamily="18" charset="0"/>
              </a:rPr>
              <a:t> Profesinio orientavimo sistema,</a:t>
            </a:r>
            <a:r>
              <a:rPr lang="lt-LT" sz="1600" b="1" dirty="0">
                <a:latin typeface="Arial" panose="020B0604020202020204" pitchFamily="34" charset="0"/>
                <a:ea typeface="Times New Roman" panose="02020603050405020304" pitchFamily="18" charset="0"/>
              </a:rPr>
              <a:t> (2) </a:t>
            </a:r>
            <a:r>
              <a:rPr lang="lt-LT" sz="1600" dirty="0">
                <a:latin typeface="Arial" panose="020B0604020202020204" pitchFamily="34" charset="0"/>
                <a:ea typeface="Times New Roman" panose="02020603050405020304" pitchFamily="18" charset="0"/>
              </a:rPr>
              <a:t>Karjeros kompetencijų ugdymas, </a:t>
            </a:r>
          </a:p>
          <a:p>
            <a:pPr marL="0" indent="0">
              <a:spcBef>
                <a:spcPts val="0"/>
              </a:spcBef>
              <a:buNone/>
            </a:pPr>
            <a:r>
              <a:rPr lang="lt-LT" sz="1600" b="1" dirty="0">
                <a:latin typeface="Arial" panose="020B0604020202020204" pitchFamily="34" charset="0"/>
                <a:ea typeface="Times New Roman" panose="02020603050405020304" pitchFamily="18" charset="0"/>
              </a:rPr>
              <a:t>(3)</a:t>
            </a:r>
            <a:r>
              <a:rPr lang="lt-LT" sz="1600" dirty="0">
                <a:latin typeface="Arial" panose="020B0604020202020204" pitchFamily="34" charset="0"/>
                <a:ea typeface="Times New Roman" panose="02020603050405020304" pitchFamily="18" charset="0"/>
              </a:rPr>
              <a:t> Karjeros paslaugos </a:t>
            </a:r>
            <a:r>
              <a:rPr lang="lt-LT" sz="1800" b="1" dirty="0">
                <a:solidFill>
                  <a:schemeClr val="accent1"/>
                </a:solidFill>
                <a:latin typeface="Arial" panose="020B0604020202020204" pitchFamily="34" charset="0"/>
                <a:ea typeface="Times New Roman" panose="02020603050405020304" pitchFamily="18" charset="0"/>
              </a:rPr>
              <a:t> </a:t>
            </a:r>
          </a:p>
          <a:p>
            <a:pPr marL="0" indent="0">
              <a:spcBef>
                <a:spcPts val="600"/>
              </a:spcBef>
              <a:buNone/>
            </a:pPr>
            <a:r>
              <a:rPr lang="lt-LT" sz="1800" b="1" dirty="0">
                <a:solidFill>
                  <a:schemeClr val="accent1"/>
                </a:solidFill>
                <a:latin typeface="Arial" panose="020B0604020202020204" pitchFamily="34" charset="0"/>
                <a:ea typeface="Times New Roman" panose="02020603050405020304" pitchFamily="18" charset="0"/>
              </a:rPr>
              <a:t>FORMA: </a:t>
            </a:r>
            <a:r>
              <a:rPr lang="lt-LT" sz="1600" dirty="0">
                <a:latin typeface="Arial" panose="020B0604020202020204" pitchFamily="34" charset="0"/>
                <a:ea typeface="Times New Roman" panose="02020603050405020304" pitchFamily="18" charset="0"/>
              </a:rPr>
              <a:t>kontaktinė ir nuotolinė</a:t>
            </a:r>
          </a:p>
          <a:p>
            <a:pPr marL="0" indent="0">
              <a:spcBef>
                <a:spcPts val="600"/>
              </a:spcBef>
              <a:buNone/>
            </a:pPr>
            <a:r>
              <a:rPr lang="lt-LT" sz="1800" b="1" dirty="0">
                <a:solidFill>
                  <a:schemeClr val="accent1"/>
                </a:solidFill>
                <a:latin typeface="Arial" panose="020B0604020202020204" pitchFamily="34" charset="0"/>
                <a:ea typeface="Times New Roman" panose="02020603050405020304" pitchFamily="18" charset="0"/>
              </a:rPr>
              <a:t>KAM SKIRTA? </a:t>
            </a:r>
            <a:r>
              <a:rPr lang="lt-LT" sz="1600" dirty="0">
                <a:latin typeface="Arial" panose="020B0604020202020204" pitchFamily="34" charset="0"/>
                <a:ea typeface="Times New Roman" panose="02020603050405020304" pitchFamily="18" charset="0"/>
              </a:rPr>
              <a:t>Asmenims, siekiantiems įgyti </a:t>
            </a:r>
            <a:r>
              <a:rPr lang="lt-LT" sz="1600" dirty="0">
                <a:latin typeface="Arial" panose="020B0604020202020204" pitchFamily="34" charset="0"/>
                <a:ea typeface="Times New Roman" panose="02020603050405020304" pitchFamily="18" charset="0"/>
                <a:hlinkClick r:id="rId2"/>
              </a:rPr>
              <a:t>„Karjeros specialistų išsilavinimo ir profesinių žinių reikalavimų apraše” (2022)</a:t>
            </a:r>
            <a:r>
              <a:rPr lang="lt-LT" sz="1600" dirty="0">
                <a:latin typeface="Arial" panose="020B0604020202020204" pitchFamily="34" charset="0"/>
                <a:ea typeface="Times New Roman" panose="02020603050405020304" pitchFamily="18" charset="0"/>
              </a:rPr>
              <a:t> apibrėžtas ugdymo karjerai paslaugų teikimui reikalingas kompetencijas. </a:t>
            </a:r>
          </a:p>
          <a:p>
            <a:pPr marL="0" indent="0">
              <a:spcBef>
                <a:spcPts val="600"/>
              </a:spcBef>
              <a:buNone/>
            </a:pPr>
            <a:r>
              <a:rPr lang="lt-LT" sz="1800" b="1" dirty="0">
                <a:solidFill>
                  <a:schemeClr val="accent1"/>
                </a:solidFill>
                <a:latin typeface="Arial" panose="020B0604020202020204" pitchFamily="34" charset="0"/>
                <a:ea typeface="Times New Roman" panose="02020603050405020304" pitchFamily="18" charset="0"/>
              </a:rPr>
              <a:t>TIKSLAS</a:t>
            </a:r>
            <a:r>
              <a:rPr lang="lt-LT" sz="1600" dirty="0">
                <a:latin typeface="Arial" panose="020B0604020202020204" pitchFamily="34" charset="0"/>
                <a:ea typeface="Times New Roman" panose="02020603050405020304" pitchFamily="18" charset="0"/>
              </a:rPr>
              <a:t> – suteikti bazines žinias ir įgūdžius, reikalingus karjeros specialistams savarankiškai teikti profesinio orientavimo paslaugas švietimo įstaigose. </a:t>
            </a:r>
          </a:p>
          <a:p>
            <a:pPr marL="0" indent="0">
              <a:spcBef>
                <a:spcPts val="600"/>
              </a:spcBef>
              <a:buNone/>
            </a:pPr>
            <a:r>
              <a:rPr lang="lt-LT" sz="1900" b="1" dirty="0">
                <a:solidFill>
                  <a:schemeClr val="accent1"/>
                </a:solidFill>
                <a:latin typeface="Arial" panose="020B0604020202020204" pitchFamily="34" charset="0"/>
                <a:ea typeface="Times New Roman" panose="02020603050405020304" pitchFamily="18" charset="0"/>
              </a:rPr>
              <a:t>MOKYMŲ POREIKIO ANKETA: </a:t>
            </a:r>
            <a:r>
              <a:rPr lang="lt-LT" sz="1600" dirty="0">
                <a:latin typeface="Arial" panose="020B0604020202020204" pitchFamily="34" charset="0"/>
                <a:ea typeface="Times New Roman" panose="02020603050405020304" pitchFamily="18" charset="0"/>
              </a:rPr>
              <a:t>bus galima pildyti spalio mėn. antroje pusėje  </a:t>
            </a:r>
          </a:p>
          <a:p>
            <a:pPr marL="0" indent="0">
              <a:spcBef>
                <a:spcPts val="600"/>
              </a:spcBef>
              <a:buNone/>
            </a:pPr>
            <a:r>
              <a:rPr lang="lt-LT" sz="1800" b="1" dirty="0">
                <a:solidFill>
                  <a:schemeClr val="accent1"/>
                </a:solidFill>
                <a:latin typeface="Arial" panose="020B0604020202020204" pitchFamily="34" charset="0"/>
                <a:ea typeface="Times New Roman" panose="02020603050405020304" pitchFamily="18" charset="0"/>
              </a:rPr>
              <a:t>DAUGIAU INFORMACIJOS? </a:t>
            </a:r>
            <a:r>
              <a:rPr lang="lt-LT" sz="1800" b="1" dirty="0">
                <a:solidFill>
                  <a:srgbClr val="FF9900"/>
                </a:solidFill>
                <a:latin typeface="Arial" panose="020B0604020202020204" pitchFamily="34" charset="0"/>
                <a:ea typeface="Times New Roman" panose="02020603050405020304" pitchFamily="18" charset="0"/>
              </a:rPr>
              <a:t>MUKIS</a:t>
            </a:r>
            <a:r>
              <a:rPr lang="lt-LT" sz="1800" b="1" dirty="0">
                <a:solidFill>
                  <a:schemeClr val="accent2">
                    <a:lumMod val="75000"/>
                  </a:schemeClr>
                </a:solidFill>
                <a:latin typeface="Arial" panose="020B0604020202020204" pitchFamily="34" charset="0"/>
                <a:ea typeface="Times New Roman" panose="02020603050405020304" pitchFamily="18" charset="0"/>
              </a:rPr>
              <a:t> </a:t>
            </a:r>
            <a:r>
              <a:rPr lang="lt-LT" sz="1600" dirty="0">
                <a:latin typeface="Arial" panose="020B0604020202020204" pitchFamily="34" charset="0"/>
                <a:ea typeface="Times New Roman" panose="02020603050405020304" pitchFamily="18" charset="0"/>
              </a:rPr>
              <a:t>„Ilgalaikių programų“ puslapyje (</a:t>
            </a:r>
            <a:r>
              <a:rPr lang="lt-LT" sz="1600" dirty="0">
                <a:latin typeface="Arial" panose="020B0604020202020204" pitchFamily="34" charset="0"/>
                <a:ea typeface="Times New Roman" panose="02020603050405020304" pitchFamily="18" charset="0"/>
                <a:hlinkClick r:id="rId3"/>
              </a:rPr>
              <a:t>https://mukis.lt/karjeros-specialistams/kvalifikacijos-tobulinimas/ilgalaikes-kvalifikacijos-tobulinimo-programos</a:t>
            </a:r>
            <a:r>
              <a:rPr lang="lt-LT" sz="1600" dirty="0">
                <a:latin typeface="Arial" panose="020B0604020202020204" pitchFamily="34" charset="0"/>
                <a:ea typeface="Times New Roman" panose="02020603050405020304" pitchFamily="18" charset="0"/>
              </a:rPr>
              <a:t>), asmeninėse paskyrose (</a:t>
            </a:r>
            <a:r>
              <a:rPr lang="lt-LT" sz="1600" dirty="0">
                <a:latin typeface="Arial" panose="020B0604020202020204" pitchFamily="34" charset="0"/>
                <a:ea typeface="Times New Roman" panose="02020603050405020304" pitchFamily="18" charset="0"/>
                <a:hlinkClick r:id="rId4"/>
              </a:rPr>
              <a:t>https://mukis.lt/users/login</a:t>
            </a:r>
            <a:r>
              <a:rPr lang="lt-LT" sz="1600" dirty="0">
                <a:latin typeface="Arial" panose="020B0604020202020204" pitchFamily="34" charset="0"/>
                <a:ea typeface="Times New Roman" panose="02020603050405020304" pitchFamily="18" charset="0"/>
              </a:rPr>
              <a:t>) arba </a:t>
            </a:r>
            <a:r>
              <a:rPr lang="lt-LT" sz="1600" dirty="0">
                <a:latin typeface="Arial" panose="020B0604020202020204" pitchFamily="34" charset="0"/>
                <a:ea typeface="Times New Roman" panose="02020603050405020304" pitchFamily="18" charset="0"/>
                <a:cs typeface="Arial" panose="020B0604020202020204" pitchFamily="34" charset="0"/>
              </a:rPr>
              <a:t>teirautis el. p. </a:t>
            </a:r>
            <a:r>
              <a:rPr lang="lt-LT" sz="1600" b="1" dirty="0">
                <a:solidFill>
                  <a:srgbClr val="FF9900"/>
                </a:solidFill>
                <a:latin typeface="Arial" panose="020B0604020202020204" pitchFamily="34" charset="0"/>
                <a:ea typeface="Times New Roman" panose="02020603050405020304" pitchFamily="18" charset="0"/>
                <a:cs typeface="Arial" panose="020B0604020202020204" pitchFamily="34" charset="0"/>
                <a:hlinkClick r:id="rId5">
                  <a:extLst>
                    <a:ext uri="{A12FA001-AC4F-418D-AE19-62706E023703}">
                      <ahyp:hlinkClr xmlns:ahyp="http://schemas.microsoft.com/office/drawing/2018/hyperlinkcolor" val="tx"/>
                    </a:ext>
                  </a:extLst>
                </a:hlinkClick>
              </a:rPr>
              <a:t>rasa.krakauskiene</a:t>
            </a:r>
            <a:r>
              <a:rPr lang="en-US" sz="1600" b="1" dirty="0">
                <a:solidFill>
                  <a:srgbClr val="FF9900"/>
                </a:solidFill>
                <a:latin typeface="Arial" panose="020B0604020202020204" pitchFamily="34" charset="0"/>
                <a:ea typeface="Times New Roman" panose="02020603050405020304" pitchFamily="18" charset="0"/>
                <a:cs typeface="Arial" panose="020B0604020202020204" pitchFamily="34" charset="0"/>
                <a:hlinkClick r:id="rId5">
                  <a:extLst>
                    <a:ext uri="{A12FA001-AC4F-418D-AE19-62706E023703}">
                      <ahyp:hlinkClr xmlns:ahyp="http://schemas.microsoft.com/office/drawing/2018/hyperlinkcolor" val="tx"/>
                    </a:ext>
                  </a:extLst>
                </a:hlinkClick>
              </a:rPr>
              <a:t>@</a:t>
            </a:r>
            <a:r>
              <a:rPr lang="lt-LT" sz="1600" b="1" dirty="0">
                <a:solidFill>
                  <a:srgbClr val="FF9900"/>
                </a:solidFill>
                <a:latin typeface="Arial" panose="020B0604020202020204" pitchFamily="34" charset="0"/>
                <a:ea typeface="Times New Roman" panose="02020603050405020304" pitchFamily="18" charset="0"/>
                <a:cs typeface="Arial" panose="020B0604020202020204" pitchFamily="34" charset="0"/>
                <a:hlinkClick r:id="rId5">
                  <a:extLst>
                    <a:ext uri="{A12FA001-AC4F-418D-AE19-62706E023703}">
                      <ahyp:hlinkClr xmlns:ahyp="http://schemas.microsoft.com/office/drawing/2018/hyperlinkcolor" val="tx"/>
                    </a:ext>
                  </a:extLst>
                </a:hlinkClick>
              </a:rPr>
              <a:t>linesa.lt</a:t>
            </a:r>
            <a:r>
              <a:rPr lang="lt-LT" sz="1600" b="1" dirty="0">
                <a:solidFill>
                  <a:srgbClr val="FF9900"/>
                </a:solidFill>
                <a:latin typeface="Arial" panose="020B0604020202020204" pitchFamily="34" charset="0"/>
                <a:ea typeface="Times New Roman" panose="02020603050405020304" pitchFamily="18" charset="0"/>
                <a:cs typeface="Arial" panose="020B0604020202020204" pitchFamily="34" charset="0"/>
              </a:rPr>
              <a:t> </a:t>
            </a:r>
            <a:endParaRPr lang="lt-LT" sz="1600" dirty="0">
              <a:latin typeface="Arial" panose="020B0604020202020204" pitchFamily="34" charset="0"/>
              <a:ea typeface="Times New Roman" panose="02020603050405020304" pitchFamily="18" charset="0"/>
            </a:endParaRPr>
          </a:p>
          <a:p>
            <a:pPr marL="285750" indent="-285750">
              <a:buFont typeface="Wingdings" panose="05000000000000000000" pitchFamily="2" charset="2"/>
              <a:buChar char="q"/>
            </a:pPr>
            <a:endParaRPr lang="lt-LT" sz="1900" b="1" dirty="0">
              <a:solidFill>
                <a:srgbClr val="FF9900"/>
              </a:solidFill>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3A05029A-56CA-6174-61F0-659AE2646339}"/>
              </a:ext>
            </a:extLst>
          </p:cNvPr>
          <p:cNvSpPr/>
          <p:nvPr/>
        </p:nvSpPr>
        <p:spPr>
          <a:xfrm>
            <a:off x="217154" y="99753"/>
            <a:ext cx="11902802" cy="1022466"/>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a:t>
            </a:r>
            <a:r>
              <a:rPr lang="lt-LT" sz="2800" b="1" dirty="0">
                <a:solidFill>
                  <a:schemeClr val="bg1"/>
                </a:solidFill>
                <a:latin typeface="Arial" panose="020B0604020202020204" pitchFamily="34" charset="0"/>
                <a:cs typeface="Arial" panose="020B0604020202020204" pitchFamily="34" charset="0"/>
              </a:rPr>
              <a:t>Kvalifikacijos tobulinimas (2)</a:t>
            </a:r>
          </a:p>
          <a:p>
            <a:r>
              <a:rPr lang="lt-LT" sz="2400" b="1" dirty="0">
                <a:solidFill>
                  <a:srgbClr val="FF9900"/>
                </a:solidFill>
                <a:latin typeface="Arial" panose="020B0604020202020204" pitchFamily="34" charset="0"/>
                <a:cs typeface="Arial" panose="020B0604020202020204" pitchFamily="34" charset="0"/>
              </a:rPr>
              <a:t> </a:t>
            </a:r>
            <a:r>
              <a:rPr lang="lt-LT" sz="2400" b="1" i="1" dirty="0">
                <a:solidFill>
                  <a:schemeClr val="tx1"/>
                </a:solidFill>
                <a:latin typeface="Arial" panose="020B0604020202020204" pitchFamily="34" charset="0"/>
                <a:cs typeface="Arial" panose="020B0604020202020204" pitchFamily="34" charset="0"/>
              </a:rPr>
              <a:t>Karjeros specialistės (-o) kvalifikacijos tobulinimo kursas (200 ak. val.)</a:t>
            </a:r>
            <a:endParaRPr lang="en-US" sz="2400" b="1" i="1" dirty="0">
              <a:solidFill>
                <a:schemeClr val="tx1"/>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7AE73655-782E-8648-DDBB-D49DF814BC38}"/>
              </a:ext>
            </a:extLst>
          </p:cNvPr>
          <p:cNvPicPr>
            <a:picLocks noChangeAspect="1"/>
          </p:cNvPicPr>
          <p:nvPr/>
        </p:nvPicPr>
        <p:blipFill>
          <a:blip r:embed="rId6"/>
          <a:stretch>
            <a:fillRect/>
          </a:stretch>
        </p:blipFill>
        <p:spPr>
          <a:xfrm>
            <a:off x="9218814" y="1294796"/>
            <a:ext cx="2527069" cy="5463451"/>
          </a:xfrm>
          <a:prstGeom prst="rect">
            <a:avLst/>
          </a:prstGeom>
        </p:spPr>
      </p:pic>
    </p:spTree>
    <p:extLst>
      <p:ext uri="{BB962C8B-B14F-4D97-AF65-F5344CB8AC3E}">
        <p14:creationId xmlns:p14="http://schemas.microsoft.com/office/powerpoint/2010/main" val="2343899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
            <a:extLst>
              <a:ext uri="{FF2B5EF4-FFF2-40B4-BE49-F238E27FC236}">
                <a16:creationId xmlns:a16="http://schemas.microsoft.com/office/drawing/2014/main" id="{EF96C7AA-4DFA-8147-C9DB-A3CF881E45E1}"/>
              </a:ext>
            </a:extLst>
          </p:cNvPr>
          <p:cNvSpPr txBox="1">
            <a:spLocks/>
          </p:cNvSpPr>
          <p:nvPr/>
        </p:nvSpPr>
        <p:spPr>
          <a:xfrm>
            <a:off x="208841" y="1360838"/>
            <a:ext cx="11530342" cy="2921326"/>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lt-LT" sz="2100" b="1" dirty="0">
                <a:solidFill>
                  <a:schemeClr val="accent1"/>
                </a:solidFill>
                <a:latin typeface="Arial" panose="020B0604020202020204" pitchFamily="34" charset="0"/>
                <a:ea typeface="Times New Roman" panose="02020603050405020304" pitchFamily="18" charset="0"/>
              </a:rPr>
              <a:t>KADA IR KUR? </a:t>
            </a:r>
            <a:r>
              <a:rPr lang="lt-LT" sz="1900" dirty="0">
                <a:latin typeface="Arial" panose="020B0604020202020204" pitchFamily="34" charset="0"/>
                <a:ea typeface="Times New Roman" panose="02020603050405020304" pitchFamily="18" charset="0"/>
              </a:rPr>
              <a:t>Asmeninėse </a:t>
            </a:r>
            <a:r>
              <a:rPr lang="lt-LT" sz="2100" b="1" dirty="0">
                <a:solidFill>
                  <a:srgbClr val="FF9900"/>
                </a:solidFill>
                <a:latin typeface="Arial" panose="020B0604020202020204" pitchFamily="34" charset="0"/>
                <a:ea typeface="Times New Roman" panose="02020603050405020304" pitchFamily="18" charset="0"/>
              </a:rPr>
              <a:t>MUKIS</a:t>
            </a:r>
            <a:r>
              <a:rPr lang="lt-LT" sz="1900" dirty="0">
                <a:latin typeface="Arial" panose="020B0604020202020204" pitchFamily="34" charset="0"/>
                <a:ea typeface="Times New Roman" panose="02020603050405020304" pitchFamily="18" charset="0"/>
              </a:rPr>
              <a:t> paskyrose patogiu laiku</a:t>
            </a:r>
          </a:p>
          <a:p>
            <a:pPr marL="0" indent="0">
              <a:spcBef>
                <a:spcPts val="600"/>
              </a:spcBef>
              <a:buNone/>
            </a:pPr>
            <a:r>
              <a:rPr lang="lt-LT" sz="2100" b="1" dirty="0">
                <a:solidFill>
                  <a:schemeClr val="accent1"/>
                </a:solidFill>
                <a:latin typeface="Arial" panose="020B0604020202020204" pitchFamily="34" charset="0"/>
                <a:ea typeface="Times New Roman" panose="02020603050405020304" pitchFamily="18" charset="0"/>
              </a:rPr>
              <a:t>TEMOS: </a:t>
            </a:r>
            <a:r>
              <a:rPr lang="lt-LT" sz="1900" b="1" dirty="0">
                <a:latin typeface="Arial" panose="020B0604020202020204" pitchFamily="34" charset="0"/>
                <a:ea typeface="Times New Roman" panose="02020603050405020304" pitchFamily="18" charset="0"/>
              </a:rPr>
              <a:t>(1) </a:t>
            </a:r>
            <a:r>
              <a:rPr lang="lt-LT" sz="1900" dirty="0">
                <a:latin typeface="Arial" panose="020B0604020202020204" pitchFamily="34" charset="0"/>
                <a:ea typeface="Times New Roman" panose="02020603050405020304" pitchFamily="18" charset="0"/>
              </a:rPr>
              <a:t>Informacinių technologijų taikymas organizuojant įtraukų ugdymą karjerai, </a:t>
            </a:r>
            <a:r>
              <a:rPr lang="lt-LT" sz="1900" b="1" dirty="0">
                <a:latin typeface="Arial" panose="020B0604020202020204" pitchFamily="34" charset="0"/>
                <a:ea typeface="Times New Roman" panose="02020603050405020304" pitchFamily="18" charset="0"/>
              </a:rPr>
              <a:t>(2)</a:t>
            </a:r>
            <a:r>
              <a:rPr lang="lt-LT" sz="1900" dirty="0">
                <a:latin typeface="Arial" panose="020B0604020202020204" pitchFamily="34" charset="0"/>
                <a:ea typeface="Times New Roman" panose="02020603050405020304" pitchFamily="18" charset="0"/>
              </a:rPr>
              <a:t> Karjeros kompetencijų ugdymui skirtų veiklų formaliajame ir neformaliajame švietime planavimas ir vykdymas, </a:t>
            </a:r>
            <a:r>
              <a:rPr lang="lt-LT" sz="1900" b="1" dirty="0">
                <a:latin typeface="Arial" panose="020B0604020202020204" pitchFamily="34" charset="0"/>
                <a:ea typeface="Times New Roman" panose="02020603050405020304" pitchFamily="18" charset="0"/>
              </a:rPr>
              <a:t>(3) </a:t>
            </a:r>
            <a:r>
              <a:rPr lang="lt-LT" sz="1900" dirty="0">
                <a:latin typeface="Arial" panose="020B0604020202020204" pitchFamily="34" charset="0"/>
                <a:ea typeface="Times New Roman" panose="02020603050405020304" pitchFamily="18" charset="0"/>
              </a:rPr>
              <a:t>Karjeros paslaugų švietimo įstaigoje įveiklinimas, </a:t>
            </a:r>
            <a:r>
              <a:rPr lang="lt-LT" sz="1900" b="1" dirty="0">
                <a:latin typeface="Arial" panose="020B0604020202020204" pitchFamily="34" charset="0"/>
                <a:ea typeface="Times New Roman" panose="02020603050405020304" pitchFamily="18" charset="0"/>
              </a:rPr>
              <a:t>(4)</a:t>
            </a:r>
            <a:r>
              <a:rPr lang="lt-LT" sz="1900" dirty="0">
                <a:latin typeface="Arial" panose="020B0604020202020204" pitchFamily="34" charset="0"/>
                <a:ea typeface="Times New Roman" panose="02020603050405020304" pitchFamily="18" charset="0"/>
              </a:rPr>
              <a:t> Konsultavimo karjerai technologijos, </a:t>
            </a:r>
            <a:r>
              <a:rPr lang="lt-LT" sz="1900" b="1" dirty="0">
                <a:latin typeface="Arial" panose="020B0604020202020204" pitchFamily="34" charset="0"/>
                <a:ea typeface="Times New Roman" panose="02020603050405020304" pitchFamily="18" charset="0"/>
              </a:rPr>
              <a:t>(5) </a:t>
            </a:r>
            <a:r>
              <a:rPr lang="lt-LT" sz="1900" dirty="0">
                <a:latin typeface="Arial" panose="020B0604020202020204" pitchFamily="34" charset="0"/>
                <a:ea typeface="Times New Roman" panose="02020603050405020304" pitchFamily="18" charset="0"/>
              </a:rPr>
              <a:t>Mokinių ugdymas karjerai, </a:t>
            </a:r>
            <a:r>
              <a:rPr lang="lt-LT" sz="1900" b="1" dirty="0">
                <a:latin typeface="Arial" panose="020B0604020202020204" pitchFamily="34" charset="0"/>
                <a:ea typeface="Times New Roman" panose="02020603050405020304" pitchFamily="18" charset="0"/>
              </a:rPr>
              <a:t>(6)</a:t>
            </a:r>
            <a:r>
              <a:rPr lang="lt-LT" sz="1900" dirty="0">
                <a:latin typeface="Arial" panose="020B0604020202020204" pitchFamily="34" charset="0"/>
                <a:ea typeface="Times New Roman" panose="02020603050405020304" pitchFamily="18" charset="0"/>
              </a:rPr>
              <a:t> Priešmokyklinis ugdymas karjerai, </a:t>
            </a:r>
            <a:r>
              <a:rPr lang="lt-LT" sz="1900" b="1" dirty="0">
                <a:latin typeface="Arial" panose="020B0604020202020204" pitchFamily="34" charset="0"/>
                <a:ea typeface="Times New Roman" panose="02020603050405020304" pitchFamily="18" charset="0"/>
              </a:rPr>
              <a:t>(7)</a:t>
            </a:r>
            <a:r>
              <a:rPr lang="lt-LT" sz="1900" dirty="0">
                <a:latin typeface="Arial" panose="020B0604020202020204" pitchFamily="34" charset="0"/>
                <a:ea typeface="Times New Roman" panose="02020603050405020304" pitchFamily="18" charset="0"/>
              </a:rPr>
              <a:t> Profesinės veiklos tyrimu grįsta karjeros specialisto praktika, </a:t>
            </a:r>
            <a:r>
              <a:rPr lang="lt-LT" sz="1900" b="1" dirty="0">
                <a:latin typeface="Arial" panose="020B0604020202020204" pitchFamily="34" charset="0"/>
                <a:ea typeface="Times New Roman" panose="02020603050405020304" pitchFamily="18" charset="0"/>
              </a:rPr>
              <a:t>(8)</a:t>
            </a:r>
            <a:r>
              <a:rPr lang="lt-LT" sz="1900" dirty="0">
                <a:latin typeface="Arial" panose="020B0604020202020204" pitchFamily="34" charset="0"/>
                <a:ea typeface="Times New Roman" panose="02020603050405020304" pitchFamily="18" charset="0"/>
              </a:rPr>
              <a:t> Refleksija grįsta karjeros specialisto praktika, </a:t>
            </a:r>
            <a:r>
              <a:rPr lang="lt-LT" sz="1900" b="1" dirty="0">
                <a:latin typeface="Arial" panose="020B0604020202020204" pitchFamily="34" charset="0"/>
                <a:ea typeface="Times New Roman" panose="02020603050405020304" pitchFamily="18" charset="0"/>
              </a:rPr>
              <a:t>(9)</a:t>
            </a:r>
            <a:r>
              <a:rPr lang="lt-LT" sz="1900" dirty="0">
                <a:latin typeface="Arial" panose="020B0604020202020204" pitchFamily="34" charset="0"/>
                <a:ea typeface="Times New Roman" panose="02020603050405020304" pitchFamily="18" charset="0"/>
              </a:rPr>
              <a:t> Specialiųjų ugdymo poreikių turinčių vaikų ugdymas karjerai, </a:t>
            </a:r>
            <a:r>
              <a:rPr lang="lt-LT" sz="1900" b="1" dirty="0">
                <a:latin typeface="Arial" panose="020B0604020202020204" pitchFamily="34" charset="0"/>
                <a:ea typeface="Times New Roman" panose="02020603050405020304" pitchFamily="18" charset="0"/>
              </a:rPr>
              <a:t>(10) </a:t>
            </a:r>
            <a:r>
              <a:rPr lang="lt-LT" sz="1900" dirty="0">
                <a:latin typeface="Arial" panose="020B0604020202020204" pitchFamily="34" charset="0"/>
                <a:ea typeface="Times New Roman" panose="02020603050405020304" pitchFamily="18" charset="0"/>
              </a:rPr>
              <a:t>Tinklaveika karjeros paslaugų teikimo procese. </a:t>
            </a:r>
            <a:endParaRPr lang="lt-LT" sz="1900" dirty="0">
              <a:highlight>
                <a:srgbClr val="FFFF00"/>
              </a:highlight>
              <a:latin typeface="Arial" panose="020B0604020202020204" pitchFamily="34" charset="0"/>
              <a:ea typeface="Times New Roman" panose="02020603050405020304" pitchFamily="18" charset="0"/>
            </a:endParaRPr>
          </a:p>
          <a:p>
            <a:pPr marL="0" indent="0">
              <a:spcBef>
                <a:spcPts val="600"/>
              </a:spcBef>
              <a:buNone/>
            </a:pPr>
            <a:r>
              <a:rPr lang="lt-LT" sz="2100" b="1" dirty="0">
                <a:solidFill>
                  <a:schemeClr val="accent1"/>
                </a:solidFill>
                <a:latin typeface="Arial" panose="020B0604020202020204" pitchFamily="34" charset="0"/>
                <a:ea typeface="Times New Roman" panose="02020603050405020304" pitchFamily="18" charset="0"/>
              </a:rPr>
              <a:t>KAM SKIRTA? </a:t>
            </a:r>
            <a:r>
              <a:rPr lang="lt-LT" sz="1900" dirty="0">
                <a:latin typeface="Arial" panose="020B0604020202020204" pitchFamily="34" charset="0"/>
                <a:ea typeface="Times New Roman" panose="02020603050405020304" pitchFamily="18" charset="0"/>
              </a:rPr>
              <a:t>Karjeros specialistams, norintiems pagilinti ugdymo karjerai paslaugų teikimui reikalingas kompetencijas. </a:t>
            </a:r>
          </a:p>
          <a:p>
            <a:pPr marL="0" indent="0">
              <a:spcBef>
                <a:spcPts val="600"/>
              </a:spcBef>
              <a:buNone/>
            </a:pPr>
            <a:r>
              <a:rPr lang="lt-LT" sz="2100" b="1" dirty="0">
                <a:solidFill>
                  <a:schemeClr val="accent1"/>
                </a:solidFill>
                <a:latin typeface="Arial" panose="020B0604020202020204" pitchFamily="34" charset="0"/>
                <a:ea typeface="Times New Roman" panose="02020603050405020304" pitchFamily="18" charset="0"/>
              </a:rPr>
              <a:t>TIKSLAS</a:t>
            </a:r>
            <a:r>
              <a:rPr lang="lt-LT" sz="1600" dirty="0">
                <a:latin typeface="Arial" panose="020B0604020202020204" pitchFamily="34" charset="0"/>
                <a:ea typeface="Times New Roman" panose="02020603050405020304" pitchFamily="18" charset="0"/>
              </a:rPr>
              <a:t> – </a:t>
            </a:r>
            <a:r>
              <a:rPr lang="lt-LT" sz="1900" dirty="0">
                <a:latin typeface="Arial" panose="020B0604020202020204" pitchFamily="34" charset="0"/>
                <a:ea typeface="Times New Roman" panose="02020603050405020304" pitchFamily="18" charset="0"/>
              </a:rPr>
              <a:t>savarankiškas karjeros specialistų mokymąsis. </a:t>
            </a:r>
          </a:p>
          <a:p>
            <a:pPr marL="0" indent="0">
              <a:spcBef>
                <a:spcPts val="600"/>
              </a:spcBef>
              <a:buNone/>
            </a:pPr>
            <a:r>
              <a:rPr lang="lt-LT" sz="2100" b="1" dirty="0">
                <a:solidFill>
                  <a:srgbClr val="0070C0"/>
                </a:solidFill>
                <a:latin typeface="Arial" panose="020B0604020202020204" pitchFamily="34" charset="0"/>
                <a:ea typeface="Times New Roman" panose="02020603050405020304" pitchFamily="18" charset="0"/>
              </a:rPr>
              <a:t>DAUGIAU INFORMACIJOS: </a:t>
            </a:r>
            <a:r>
              <a:rPr lang="lt-LT" sz="2100" b="1" dirty="0">
                <a:solidFill>
                  <a:srgbClr val="FF9900"/>
                </a:solidFill>
                <a:latin typeface="Arial" panose="020B0604020202020204" pitchFamily="34" charset="0"/>
                <a:ea typeface="Times New Roman" panose="02020603050405020304" pitchFamily="18" charset="0"/>
              </a:rPr>
              <a:t>MUKIS</a:t>
            </a:r>
            <a:r>
              <a:rPr lang="lt-LT" sz="1800" b="1" dirty="0">
                <a:solidFill>
                  <a:srgbClr val="0070C0"/>
                </a:solidFill>
                <a:latin typeface="Arial" panose="020B0604020202020204" pitchFamily="34" charset="0"/>
                <a:ea typeface="Times New Roman" panose="02020603050405020304" pitchFamily="18" charset="0"/>
              </a:rPr>
              <a:t> </a:t>
            </a:r>
            <a:r>
              <a:rPr lang="lt-LT" sz="1900" dirty="0">
                <a:latin typeface="Arial" panose="020B0604020202020204" pitchFamily="34" charset="0"/>
                <a:ea typeface="Times New Roman" panose="02020603050405020304" pitchFamily="18" charset="0"/>
              </a:rPr>
              <a:t>„Nuotolinių kvalifikacijos tobulinimo programų“ puslapyje (</a:t>
            </a:r>
            <a:r>
              <a:rPr lang="lt-LT" sz="1900" dirty="0">
                <a:latin typeface="Arial" panose="020B0604020202020204" pitchFamily="34" charset="0"/>
                <a:ea typeface="Times New Roman" panose="02020603050405020304" pitchFamily="18" charset="0"/>
                <a:hlinkClick r:id="rId2"/>
              </a:rPr>
              <a:t>https://mukis.lt/karjeros-specialistams/kvalifikacijos-tobulinimas/nuotolines-kvalifikacijos-tobulinimo-programos-3</a:t>
            </a:r>
            <a:r>
              <a:rPr lang="lt-LT" sz="1900" dirty="0">
                <a:latin typeface="Arial" panose="020B0604020202020204" pitchFamily="34" charset="0"/>
                <a:ea typeface="Times New Roman" panose="02020603050405020304" pitchFamily="18" charset="0"/>
              </a:rPr>
              <a:t>)</a:t>
            </a:r>
            <a:r>
              <a:rPr lang="en-US" sz="1900" dirty="0">
                <a:latin typeface="Arial" panose="020B0604020202020204" pitchFamily="34" charset="0"/>
                <a:ea typeface="Times New Roman" panose="02020603050405020304" pitchFamily="18" charset="0"/>
              </a:rPr>
              <a:t> ir </a:t>
            </a:r>
            <a:r>
              <a:rPr lang="lt-LT" sz="1900" dirty="0">
                <a:latin typeface="Arial" panose="020B0604020202020204" pitchFamily="34" charset="0"/>
                <a:ea typeface="Times New Roman" panose="02020603050405020304" pitchFamily="18" charset="0"/>
              </a:rPr>
              <a:t>asmeninėse paskyrose (</a:t>
            </a:r>
            <a:r>
              <a:rPr lang="lt-LT" sz="1900" dirty="0">
                <a:latin typeface="Arial" panose="020B0604020202020204" pitchFamily="34" charset="0"/>
                <a:ea typeface="Times New Roman" panose="02020603050405020304" pitchFamily="18" charset="0"/>
                <a:hlinkClick r:id="rId3"/>
              </a:rPr>
              <a:t>https://mukis.lt/users/login</a:t>
            </a:r>
            <a:r>
              <a:rPr lang="lt-LT" sz="1900" dirty="0">
                <a:latin typeface="Arial" panose="020B0604020202020204" pitchFamily="34" charset="0"/>
                <a:ea typeface="Times New Roman" panose="02020603050405020304" pitchFamily="18" charset="0"/>
              </a:rPr>
              <a:t>) </a:t>
            </a:r>
          </a:p>
          <a:p>
            <a:pPr marL="285750" indent="-285750">
              <a:buFont typeface="Wingdings" panose="05000000000000000000" pitchFamily="2" charset="2"/>
              <a:buChar char="q"/>
            </a:pPr>
            <a:endParaRPr lang="lt-LT" sz="1900" b="1" dirty="0">
              <a:solidFill>
                <a:srgbClr val="FF9900"/>
              </a:solidFill>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A87E7DEC-C31C-3AEA-44E0-E40B70B0DDBA}"/>
              </a:ext>
            </a:extLst>
          </p:cNvPr>
          <p:cNvSpPr/>
          <p:nvPr/>
        </p:nvSpPr>
        <p:spPr>
          <a:xfrm>
            <a:off x="208841" y="182880"/>
            <a:ext cx="9783057" cy="964277"/>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Kvalifikacijos tobulinimas (3)</a:t>
            </a:r>
          </a:p>
          <a:p>
            <a:r>
              <a:rPr lang="lt-LT" sz="2400" b="1" dirty="0">
                <a:solidFill>
                  <a:srgbClr val="FF9900"/>
                </a:solidFill>
                <a:latin typeface="Arial" panose="020B0604020202020204" pitchFamily="34" charset="0"/>
                <a:cs typeface="Arial" panose="020B0604020202020204" pitchFamily="34" charset="0"/>
              </a:rPr>
              <a:t>  </a:t>
            </a:r>
            <a:r>
              <a:rPr lang="lt-LT" sz="2400" b="1" i="1" dirty="0">
                <a:solidFill>
                  <a:schemeClr val="tx1"/>
                </a:solidFill>
                <a:latin typeface="Arial" panose="020B0604020202020204" pitchFamily="34" charset="0"/>
                <a:cs typeface="Arial" panose="020B0604020202020204" pitchFamily="34" charset="0"/>
              </a:rPr>
              <a:t>Nuotolinės kvalifikacijos tobulinimo programos (11 x 40 ak. val.)</a:t>
            </a:r>
            <a:endParaRPr lang="en-US" sz="2400" b="1" i="1" dirty="0">
              <a:solidFill>
                <a:schemeClr val="tx1"/>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C34C97CF-5B3A-474B-F28B-3A9D598E3ECD}"/>
              </a:ext>
            </a:extLst>
          </p:cNvPr>
          <p:cNvPicPr>
            <a:picLocks noChangeAspect="1"/>
          </p:cNvPicPr>
          <p:nvPr/>
        </p:nvPicPr>
        <p:blipFill>
          <a:blip r:embed="rId4"/>
          <a:stretch>
            <a:fillRect/>
          </a:stretch>
        </p:blipFill>
        <p:spPr>
          <a:xfrm>
            <a:off x="133312" y="4554460"/>
            <a:ext cx="7855219" cy="2040877"/>
          </a:xfrm>
          <a:prstGeom prst="rect">
            <a:avLst/>
          </a:prstGeom>
        </p:spPr>
      </p:pic>
      <p:pic>
        <p:nvPicPr>
          <p:cNvPr id="5" name="Picture 4">
            <a:extLst>
              <a:ext uri="{FF2B5EF4-FFF2-40B4-BE49-F238E27FC236}">
                <a16:creationId xmlns:a16="http://schemas.microsoft.com/office/drawing/2014/main" id="{C99A6306-CF9F-E355-EC63-C6BBD32AE43C}"/>
              </a:ext>
            </a:extLst>
          </p:cNvPr>
          <p:cNvPicPr>
            <a:picLocks noChangeAspect="1"/>
          </p:cNvPicPr>
          <p:nvPr/>
        </p:nvPicPr>
        <p:blipFill>
          <a:blip r:embed="rId5"/>
          <a:stretch>
            <a:fillRect/>
          </a:stretch>
        </p:blipFill>
        <p:spPr>
          <a:xfrm>
            <a:off x="8354210" y="4554460"/>
            <a:ext cx="3384973" cy="2122219"/>
          </a:xfrm>
          <a:prstGeom prst="rect">
            <a:avLst/>
          </a:prstGeom>
        </p:spPr>
      </p:pic>
      <p:pic>
        <p:nvPicPr>
          <p:cNvPr id="9" name="Picture 8">
            <a:extLst>
              <a:ext uri="{FF2B5EF4-FFF2-40B4-BE49-F238E27FC236}">
                <a16:creationId xmlns:a16="http://schemas.microsoft.com/office/drawing/2014/main" id="{402B2B14-59F6-AEAD-BD90-F56E3B5B6060}"/>
              </a:ext>
            </a:extLst>
          </p:cNvPr>
          <p:cNvPicPr>
            <a:picLocks noChangeAspect="1"/>
          </p:cNvPicPr>
          <p:nvPr/>
        </p:nvPicPr>
        <p:blipFill>
          <a:blip r:embed="rId6"/>
          <a:stretch>
            <a:fillRect/>
          </a:stretch>
        </p:blipFill>
        <p:spPr>
          <a:xfrm>
            <a:off x="386315" y="4135258"/>
            <a:ext cx="2922674" cy="349665"/>
          </a:xfrm>
          <a:prstGeom prst="rect">
            <a:avLst/>
          </a:prstGeom>
        </p:spPr>
      </p:pic>
    </p:spTree>
    <p:extLst>
      <p:ext uri="{BB962C8B-B14F-4D97-AF65-F5344CB8AC3E}">
        <p14:creationId xmlns:p14="http://schemas.microsoft.com/office/powerpoint/2010/main" val="148237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81E28AE-89C6-E394-9686-ADE868EFFCA5}"/>
              </a:ext>
            </a:extLst>
          </p:cNvPr>
          <p:cNvSpPr/>
          <p:nvPr/>
        </p:nvSpPr>
        <p:spPr>
          <a:xfrm>
            <a:off x="267030" y="68430"/>
            <a:ext cx="9267668" cy="1105593"/>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Kvalifikacijos tobulinimas (4)</a:t>
            </a:r>
          </a:p>
          <a:p>
            <a:r>
              <a:rPr lang="lt-LT" sz="2400" b="1" i="1" dirty="0">
                <a:solidFill>
                  <a:srgbClr val="FF9900"/>
                </a:solidFill>
                <a:latin typeface="Arial" panose="020B0604020202020204" pitchFamily="34" charset="0"/>
                <a:cs typeface="Arial" panose="020B0604020202020204" pitchFamily="34" charset="0"/>
              </a:rPr>
              <a:t> </a:t>
            </a:r>
            <a:r>
              <a:rPr lang="lt-LT" sz="2400" b="1" i="1" dirty="0">
                <a:solidFill>
                  <a:schemeClr val="tx1"/>
                </a:solidFill>
                <a:latin typeface="Arial" panose="020B0604020202020204" pitchFamily="34" charset="0"/>
                <a:cs typeface="Arial" panose="020B0604020202020204" pitchFamily="34" charset="0"/>
              </a:rPr>
              <a:t>Nuotoliniai informaciniai renginiai (~8-10/mėn.)</a:t>
            </a:r>
            <a:endParaRPr lang="en-US" sz="2400" b="1" i="1" dirty="0">
              <a:solidFill>
                <a:schemeClr val="tx1"/>
              </a:solidFill>
              <a:latin typeface="Arial" panose="020B0604020202020204" pitchFamily="34" charset="0"/>
              <a:cs typeface="Arial" panose="020B0604020202020204" pitchFamily="34" charset="0"/>
            </a:endParaRPr>
          </a:p>
        </p:txBody>
      </p:sp>
      <p:sp>
        <p:nvSpPr>
          <p:cNvPr id="6" name="Text Placeholder 2">
            <a:extLst>
              <a:ext uri="{FF2B5EF4-FFF2-40B4-BE49-F238E27FC236}">
                <a16:creationId xmlns:a16="http://schemas.microsoft.com/office/drawing/2014/main" id="{02600394-DE88-01DB-526D-E7355D510A54}"/>
              </a:ext>
            </a:extLst>
          </p:cNvPr>
          <p:cNvSpPr txBox="1">
            <a:spLocks/>
          </p:cNvSpPr>
          <p:nvPr/>
        </p:nvSpPr>
        <p:spPr>
          <a:xfrm>
            <a:off x="125714" y="1343940"/>
            <a:ext cx="11592097" cy="19499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Roboto Th" pitchFamily="2" charset="0"/>
                <a:ea typeface="Roboto Th"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lt-LT" sz="1800" b="1" dirty="0">
                <a:solidFill>
                  <a:schemeClr val="accent1"/>
                </a:solidFill>
                <a:latin typeface="Arial" panose="020B0604020202020204" pitchFamily="34" charset="0"/>
                <a:cs typeface="Arial" panose="020B0604020202020204" pitchFamily="34" charset="0"/>
              </a:rPr>
              <a:t>KADA IR KUR? </a:t>
            </a:r>
            <a:r>
              <a:rPr lang="lt-LT" sz="1600" dirty="0">
                <a:latin typeface="Arial" panose="020B0604020202020204" pitchFamily="34" charset="0"/>
                <a:cs typeface="Arial" panose="020B0604020202020204" pitchFamily="34" charset="0"/>
              </a:rPr>
              <a:t>Visus mokslo metus (LINEŠA UKS, Vilnius)</a:t>
            </a:r>
          </a:p>
          <a:p>
            <a:pPr>
              <a:lnSpc>
                <a:spcPct val="100000"/>
              </a:lnSpc>
              <a:spcBef>
                <a:spcPts val="600"/>
              </a:spcBef>
            </a:pPr>
            <a:r>
              <a:rPr lang="lt-LT" sz="1800" b="1" dirty="0">
                <a:solidFill>
                  <a:schemeClr val="accent1"/>
                </a:solidFill>
                <a:latin typeface="Arial" panose="020B0604020202020204" pitchFamily="34" charset="0"/>
                <a:cs typeface="Arial" panose="020B0604020202020204" pitchFamily="34" charset="0"/>
              </a:rPr>
              <a:t>FORMA: </a:t>
            </a:r>
            <a:r>
              <a:rPr lang="lt-LT" sz="1600" dirty="0">
                <a:latin typeface="Arial" panose="020B0604020202020204" pitchFamily="34" charset="0"/>
                <a:cs typeface="Arial" panose="020B0604020202020204" pitchFamily="34" charset="0"/>
              </a:rPr>
              <a:t>Nuotolinė</a:t>
            </a:r>
          </a:p>
          <a:p>
            <a:pPr>
              <a:lnSpc>
                <a:spcPct val="100000"/>
              </a:lnSpc>
              <a:spcBef>
                <a:spcPts val="600"/>
              </a:spcBef>
            </a:pPr>
            <a:r>
              <a:rPr lang="lt-LT" sz="1800" b="1" dirty="0">
                <a:solidFill>
                  <a:schemeClr val="accent1"/>
                </a:solidFill>
                <a:latin typeface="Arial" panose="020B0604020202020204" pitchFamily="34" charset="0"/>
                <a:cs typeface="Arial" panose="020B0604020202020204" pitchFamily="34" charset="0"/>
              </a:rPr>
              <a:t>KAM SKIRTA? </a:t>
            </a:r>
            <a:r>
              <a:rPr lang="lt-LT" sz="1600" dirty="0">
                <a:latin typeface="Arial" panose="020B0604020202020204" pitchFamily="34" charset="0"/>
                <a:cs typeface="Arial" panose="020B0604020202020204" pitchFamily="34" charset="0"/>
              </a:rPr>
              <a:t>Karjeros specialistams, mokiniams ir jų tėvams (globėjams)</a:t>
            </a:r>
          </a:p>
          <a:p>
            <a:pPr>
              <a:lnSpc>
                <a:spcPct val="100000"/>
              </a:lnSpc>
              <a:spcBef>
                <a:spcPts val="600"/>
              </a:spcBef>
            </a:pPr>
            <a:r>
              <a:rPr lang="lt-LT" sz="1800" b="1" dirty="0">
                <a:solidFill>
                  <a:schemeClr val="accent1"/>
                </a:solidFill>
                <a:latin typeface="Arial" panose="020B0604020202020204" pitchFamily="34" charset="0"/>
                <a:cs typeface="Arial" panose="020B0604020202020204" pitchFamily="34" charset="0"/>
              </a:rPr>
              <a:t>TEMOS: </a:t>
            </a:r>
            <a:r>
              <a:rPr lang="lt-LT" sz="1600" dirty="0">
                <a:latin typeface="Arial" panose="020B0604020202020204" pitchFamily="34" charset="0"/>
                <a:cs typeface="Arial" panose="020B0604020202020204" pitchFamily="34" charset="0"/>
              </a:rPr>
              <a:t>Profesinio orientavimo aktualijos pagrindinėms </a:t>
            </a:r>
            <a:r>
              <a:rPr lang="lt-LT" sz="1800" b="1" dirty="0">
                <a:solidFill>
                  <a:srgbClr val="FF9900"/>
                </a:solidFill>
                <a:latin typeface="Arial" panose="020B0604020202020204" pitchFamily="34" charset="0"/>
                <a:cs typeface="Arial" panose="020B0604020202020204" pitchFamily="34" charset="0"/>
              </a:rPr>
              <a:t>MUKIS</a:t>
            </a:r>
            <a:r>
              <a:rPr lang="lt-LT" sz="1800" dirty="0">
                <a:latin typeface="Arial" panose="020B0604020202020204" pitchFamily="34" charset="0"/>
                <a:cs typeface="Arial" panose="020B0604020202020204" pitchFamily="34" charset="0"/>
              </a:rPr>
              <a:t> </a:t>
            </a:r>
            <a:r>
              <a:rPr lang="lt-LT" sz="1600" dirty="0">
                <a:latin typeface="Arial" panose="020B0604020202020204" pitchFamily="34" charset="0"/>
                <a:cs typeface="Arial" panose="020B0604020202020204" pitchFamily="34" charset="0"/>
              </a:rPr>
              <a:t>tikslinėms grupėms </a:t>
            </a:r>
          </a:p>
          <a:p>
            <a:pPr>
              <a:lnSpc>
                <a:spcPct val="100000"/>
              </a:lnSpc>
              <a:spcBef>
                <a:spcPts val="600"/>
              </a:spcBef>
            </a:pPr>
            <a:r>
              <a:rPr lang="lt-LT" sz="1800" b="1" dirty="0">
                <a:solidFill>
                  <a:schemeClr val="accent1"/>
                </a:solidFill>
                <a:latin typeface="Arial" panose="020B0604020202020204" pitchFamily="34" charset="0"/>
                <a:cs typeface="Arial" panose="020B0604020202020204" pitchFamily="34" charset="0"/>
              </a:rPr>
              <a:t>KUR IEŠKOTI INFORMACIJOS? </a:t>
            </a:r>
            <a:r>
              <a:rPr lang="lt-LT" sz="1800" b="1" dirty="0">
                <a:solidFill>
                  <a:srgbClr val="FF9900"/>
                </a:solidFill>
                <a:latin typeface="Arial" panose="020B0604020202020204" pitchFamily="34" charset="0"/>
                <a:cs typeface="Arial" panose="020B0604020202020204" pitchFamily="34" charset="0"/>
              </a:rPr>
              <a:t>MUKIS</a:t>
            </a:r>
            <a:r>
              <a:rPr lang="lt-LT" sz="1600" dirty="0">
                <a:latin typeface="Arial" panose="020B0604020202020204" pitchFamily="34" charset="0"/>
                <a:cs typeface="Arial" panose="020B0604020202020204" pitchFamily="34" charset="0"/>
              </a:rPr>
              <a:t> renginių puslapyje: </a:t>
            </a:r>
            <a:r>
              <a:rPr lang="lt-LT" sz="1600" dirty="0">
                <a:latin typeface="Arial" panose="020B0604020202020204" pitchFamily="34" charset="0"/>
                <a:cs typeface="Arial" panose="020B0604020202020204" pitchFamily="34" charset="0"/>
                <a:hlinkClick r:id="rId2"/>
              </a:rPr>
              <a:t>https://mukis.lt/renginiai-1</a:t>
            </a:r>
            <a:r>
              <a:rPr lang="lt-LT" sz="1600" dirty="0">
                <a:latin typeface="Arial" panose="020B0604020202020204" pitchFamily="34" charset="0"/>
                <a:cs typeface="Arial" panose="020B0604020202020204" pitchFamily="34" charset="0"/>
              </a:rPr>
              <a:t> </a:t>
            </a:r>
          </a:p>
        </p:txBody>
      </p:sp>
      <p:sp>
        <p:nvSpPr>
          <p:cNvPr id="10" name="TextBox 9">
            <a:extLst>
              <a:ext uri="{FF2B5EF4-FFF2-40B4-BE49-F238E27FC236}">
                <a16:creationId xmlns:a16="http://schemas.microsoft.com/office/drawing/2014/main" id="{004E1A30-C9E4-A938-A634-5EC16F8A9541}"/>
              </a:ext>
            </a:extLst>
          </p:cNvPr>
          <p:cNvSpPr txBox="1"/>
          <p:nvPr/>
        </p:nvSpPr>
        <p:spPr>
          <a:xfrm>
            <a:off x="125714" y="3117428"/>
            <a:ext cx="11453551" cy="3724096"/>
          </a:xfrm>
          <a:prstGeom prst="rect">
            <a:avLst/>
          </a:prstGeom>
          <a:noFill/>
        </p:spPr>
        <p:txBody>
          <a:bodyPr wrap="square">
            <a:spAutoFit/>
          </a:bodyPr>
          <a:lstStyle/>
          <a:p>
            <a:r>
              <a:rPr lang="lt-LT" b="1" dirty="0">
                <a:latin typeface="Arial" panose="020B0604020202020204" pitchFamily="34" charset="0"/>
                <a:cs typeface="Arial" panose="020B0604020202020204" pitchFamily="34" charset="0"/>
              </a:rPr>
              <a:t>Artimiausi renginiai (2026 m. spalio mėn.): </a:t>
            </a:r>
          </a:p>
          <a:p>
            <a:pPr>
              <a:spcBef>
                <a:spcPts val="600"/>
              </a:spcBef>
            </a:pPr>
            <a:r>
              <a:rPr lang="lt-LT" sz="1600" b="1" i="1" dirty="0">
                <a:solidFill>
                  <a:srgbClr val="FF9900"/>
                </a:solidFill>
                <a:latin typeface="Arial" panose="020B0604020202020204" pitchFamily="34" charset="0"/>
                <a:cs typeface="Arial" panose="020B0604020202020204" pitchFamily="34" charset="0"/>
              </a:rPr>
              <a:t>Karjeros specialistams: </a:t>
            </a:r>
          </a:p>
          <a:p>
            <a:pPr>
              <a:spcBef>
                <a:spcPts val="600"/>
              </a:spcBef>
            </a:pPr>
            <a:r>
              <a:rPr lang="lt-LT" sz="1400" dirty="0">
                <a:latin typeface="Arial" panose="020B0604020202020204" pitchFamily="34" charset="0"/>
                <a:cs typeface="Arial" panose="020B0604020202020204" pitchFamily="34" charset="0"/>
              </a:rPr>
              <a:t>Rekomendacijų stojantiems į užsienio universitetus rašymo dirbtuvės (2026 m. spalio 19 d., 14 val.) (</a:t>
            </a:r>
            <a:r>
              <a:rPr lang="lt-LT" sz="1400" b="1" dirty="0">
                <a:solidFill>
                  <a:srgbClr val="00B05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registracija</a:t>
            </a:r>
            <a:r>
              <a:rPr lang="lt-LT" sz="1400" dirty="0">
                <a:latin typeface="Arial" panose="020B0604020202020204" pitchFamily="34" charset="0"/>
                <a:cs typeface="Arial" panose="020B0604020202020204" pitchFamily="34" charset="0"/>
              </a:rPr>
              <a:t>)</a:t>
            </a:r>
          </a:p>
          <a:p>
            <a:pPr>
              <a:spcBef>
                <a:spcPts val="600"/>
              </a:spcBef>
            </a:pPr>
            <a:r>
              <a:rPr lang="lt-LT" sz="1400" dirty="0">
                <a:latin typeface="Arial" panose="020B0604020202020204" pitchFamily="34" charset="0"/>
                <a:cs typeface="Arial" panose="020B0604020202020204" pitchFamily="34" charset="0"/>
              </a:rPr>
              <a:t>Socialinės-pilietinės veiklos aktualijos. Ką svarbu žinoti konsultuojant mokinius? (2026 m. spalio 20 d., 14.30 val.) </a:t>
            </a:r>
          </a:p>
          <a:p>
            <a:pPr>
              <a:spcBef>
                <a:spcPts val="600"/>
              </a:spcBef>
            </a:pPr>
            <a:r>
              <a:rPr lang="lt-LT" sz="1400" dirty="0">
                <a:latin typeface="Arial" panose="020B0604020202020204" pitchFamily="34" charset="0"/>
                <a:cs typeface="Arial" panose="020B0604020202020204" pitchFamily="34" charset="0"/>
              </a:rPr>
              <a:t>(</a:t>
            </a:r>
            <a:r>
              <a:rPr lang="lt-LT" sz="1400" b="1" dirty="0">
                <a:solidFill>
                  <a:srgbClr val="00B05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registracija</a:t>
            </a:r>
            <a:r>
              <a:rPr lang="lt-LT" sz="1400" dirty="0">
                <a:latin typeface="Arial" panose="020B0604020202020204" pitchFamily="34" charset="0"/>
                <a:cs typeface="Arial" panose="020B0604020202020204" pitchFamily="34" charset="0"/>
              </a:rPr>
              <a:t>)</a:t>
            </a:r>
          </a:p>
          <a:p>
            <a:pPr>
              <a:spcBef>
                <a:spcPts val="600"/>
              </a:spcBef>
            </a:pPr>
            <a:r>
              <a:rPr lang="lt-LT" sz="1400" dirty="0">
                <a:latin typeface="Arial" panose="020B0604020202020204" pitchFamily="34" charset="0"/>
                <a:cs typeface="Arial" panose="020B0604020202020204" pitchFamily="34" charset="0"/>
              </a:rPr>
              <a:t>MUKIS turinys pradinukams (2026 m. spalio 26 d., 14.30 val.) (</a:t>
            </a:r>
            <a:r>
              <a:rPr lang="lt-LT" sz="1400" b="1" dirty="0">
                <a:solidFill>
                  <a:srgbClr val="00B05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registracija</a:t>
            </a:r>
            <a:r>
              <a:rPr lang="lt-LT" sz="1400" dirty="0">
                <a:latin typeface="Arial" panose="020B0604020202020204" pitchFamily="34" charset="0"/>
                <a:cs typeface="Arial" panose="020B0604020202020204" pitchFamily="34" charset="0"/>
              </a:rPr>
              <a:t>)</a:t>
            </a:r>
          </a:p>
          <a:p>
            <a:pPr>
              <a:spcBef>
                <a:spcPts val="600"/>
              </a:spcBef>
            </a:pPr>
            <a:r>
              <a:rPr lang="lt-LT" sz="1400" dirty="0">
                <a:latin typeface="Arial" panose="020B0604020202020204" pitchFamily="34" charset="0"/>
                <a:cs typeface="Arial" panose="020B0604020202020204" pitchFamily="34" charset="0"/>
              </a:rPr>
              <a:t>Euroguidance ir Europass įrankiai karjeros specialistams. Ką svarbu žinoti? (2026 m. lapkričio 30 d., 14.30 val.) </a:t>
            </a:r>
          </a:p>
          <a:p>
            <a:pPr>
              <a:spcBef>
                <a:spcPts val="600"/>
              </a:spcBef>
            </a:pPr>
            <a:r>
              <a:rPr lang="lt-LT" sz="1400" dirty="0">
                <a:latin typeface="Arial" panose="020B0604020202020204" pitchFamily="34" charset="0"/>
                <a:cs typeface="Arial" panose="020B0604020202020204" pitchFamily="34" charset="0"/>
              </a:rPr>
              <a:t>(</a:t>
            </a:r>
            <a:r>
              <a:rPr lang="lt-LT" sz="1400" b="1" dirty="0">
                <a:solidFill>
                  <a:srgbClr val="00B050"/>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registracija</a:t>
            </a:r>
            <a:r>
              <a:rPr lang="lt-LT" sz="1400" dirty="0">
                <a:latin typeface="Arial" panose="020B0604020202020204" pitchFamily="34" charset="0"/>
                <a:cs typeface="Arial" panose="020B0604020202020204" pitchFamily="34" charset="0"/>
              </a:rPr>
              <a:t>)</a:t>
            </a:r>
          </a:p>
          <a:p>
            <a:pPr>
              <a:spcBef>
                <a:spcPts val="1200"/>
              </a:spcBef>
            </a:pPr>
            <a:r>
              <a:rPr lang="lt-LT" sz="1600" b="1" i="1" dirty="0">
                <a:solidFill>
                  <a:srgbClr val="FF9900"/>
                </a:solidFill>
                <a:latin typeface="Arial" panose="020B0604020202020204" pitchFamily="34" charset="0"/>
                <a:cs typeface="Arial" panose="020B0604020202020204" pitchFamily="34" charset="0"/>
              </a:rPr>
              <a:t>Mokiniams ir jų tėvams: </a:t>
            </a:r>
          </a:p>
          <a:p>
            <a:pPr>
              <a:spcBef>
                <a:spcPts val="600"/>
              </a:spcBef>
            </a:pPr>
            <a:r>
              <a:rPr lang="lt-LT" sz="1400" dirty="0">
                <a:latin typeface="Arial" panose="020B0604020202020204" pitchFamily="34" charset="0"/>
                <a:cs typeface="Arial" panose="020B0604020202020204" pitchFamily="34" charset="0"/>
              </a:rPr>
              <a:t>Studijos JAV – įdomūs faktai (2026 m. spalio 20 d., 17 val.) (</a:t>
            </a:r>
            <a:r>
              <a:rPr lang="lt-LT" sz="1400" b="1" dirty="0">
                <a:solidFill>
                  <a:srgbClr val="00B050"/>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registracija</a:t>
            </a:r>
            <a:r>
              <a:rPr lang="lt-LT" sz="1400" dirty="0">
                <a:latin typeface="Arial" panose="020B0604020202020204" pitchFamily="34" charset="0"/>
                <a:cs typeface="Arial" panose="020B0604020202020204" pitchFamily="34" charset="0"/>
              </a:rPr>
              <a:t>)</a:t>
            </a:r>
          </a:p>
          <a:p>
            <a:pPr>
              <a:spcBef>
                <a:spcPts val="600"/>
              </a:spcBef>
            </a:pPr>
            <a:r>
              <a:rPr lang="lt-LT" sz="1400" dirty="0">
                <a:latin typeface="Arial" panose="020B0604020202020204" pitchFamily="34" charset="0"/>
                <a:cs typeface="Arial" panose="020B0604020202020204" pitchFamily="34" charset="0"/>
              </a:rPr>
              <a:t>Rekomendacijos stojantiems į užsienio universitetus. Ką svarbu žinoti? (2026 m. spalio 21 d., 17 val.) (</a:t>
            </a:r>
            <a:r>
              <a:rPr lang="lt-LT" sz="1400" b="1" dirty="0">
                <a:solidFill>
                  <a:srgbClr val="00B050"/>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registracija</a:t>
            </a:r>
            <a:r>
              <a:rPr lang="lt-LT" sz="1400" dirty="0">
                <a:latin typeface="Arial" panose="020B0604020202020204" pitchFamily="34" charset="0"/>
                <a:cs typeface="Arial" panose="020B0604020202020204" pitchFamily="34" charset="0"/>
              </a:rPr>
              <a:t>)</a:t>
            </a:r>
          </a:p>
          <a:p>
            <a:pPr>
              <a:spcBef>
                <a:spcPts val="600"/>
              </a:spcBef>
            </a:pPr>
            <a:r>
              <a:rPr lang="lt-LT" sz="1400" dirty="0">
                <a:latin typeface="Arial" panose="020B0604020202020204" pitchFamily="34" charset="0"/>
                <a:cs typeface="Arial" panose="020B0604020202020204" pitchFamily="34" charset="0"/>
              </a:rPr>
              <a:t>Savanorystė – savęs pažinimui ir gebėjimų išbandymui (2026 m. spalio 27 d., 17 val.) (</a:t>
            </a:r>
            <a:r>
              <a:rPr lang="lt-LT" sz="1400" b="1" dirty="0">
                <a:solidFill>
                  <a:srgbClr val="00B050"/>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registracija</a:t>
            </a:r>
            <a:r>
              <a:rPr lang="lt-LT" sz="140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EF13D264-754D-FB4D-EBC9-9E29A1493077}"/>
              </a:ext>
            </a:extLst>
          </p:cNvPr>
          <p:cNvPicPr>
            <a:picLocks noChangeAspect="1"/>
          </p:cNvPicPr>
          <p:nvPr/>
        </p:nvPicPr>
        <p:blipFill>
          <a:blip r:embed="rId10"/>
          <a:stretch>
            <a:fillRect/>
          </a:stretch>
        </p:blipFill>
        <p:spPr>
          <a:xfrm>
            <a:off x="9820607" y="101681"/>
            <a:ext cx="2006293" cy="2910809"/>
          </a:xfrm>
          <a:prstGeom prst="rect">
            <a:avLst/>
          </a:prstGeom>
        </p:spPr>
      </p:pic>
      <p:pic>
        <p:nvPicPr>
          <p:cNvPr id="14" name="Picture 13">
            <a:extLst>
              <a:ext uri="{FF2B5EF4-FFF2-40B4-BE49-F238E27FC236}">
                <a16:creationId xmlns:a16="http://schemas.microsoft.com/office/drawing/2014/main" id="{0BB6FA02-C486-4DA3-ECD5-0958003747E6}"/>
              </a:ext>
            </a:extLst>
          </p:cNvPr>
          <p:cNvPicPr>
            <a:picLocks noChangeAspect="1"/>
          </p:cNvPicPr>
          <p:nvPr/>
        </p:nvPicPr>
        <p:blipFill>
          <a:blip r:embed="rId11"/>
          <a:stretch>
            <a:fillRect/>
          </a:stretch>
        </p:blipFill>
        <p:spPr>
          <a:xfrm>
            <a:off x="9876779" y="3028013"/>
            <a:ext cx="1950121" cy="3752131"/>
          </a:xfrm>
          <a:prstGeom prst="rect">
            <a:avLst/>
          </a:prstGeom>
        </p:spPr>
      </p:pic>
    </p:spTree>
    <p:extLst>
      <p:ext uri="{BB962C8B-B14F-4D97-AF65-F5344CB8AC3E}">
        <p14:creationId xmlns:p14="http://schemas.microsoft.com/office/powerpoint/2010/main" val="917511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0DB8451-4C9F-1EC2-EDA0-64FB96CA5694}"/>
              </a:ext>
            </a:extLst>
          </p:cNvPr>
          <p:cNvSpPr/>
          <p:nvPr/>
        </p:nvSpPr>
        <p:spPr>
          <a:xfrm>
            <a:off x="615833" y="231730"/>
            <a:ext cx="4770814" cy="1006866"/>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Renginiai (1)</a:t>
            </a:r>
          </a:p>
          <a:p>
            <a:r>
              <a:rPr lang="lt-LT" sz="3200" b="1" dirty="0">
                <a:solidFill>
                  <a:schemeClr val="bg1"/>
                </a:solidFill>
                <a:latin typeface="Arial" panose="020B0604020202020204" pitchFamily="34" charset="0"/>
                <a:cs typeface="Arial" panose="020B0604020202020204" pitchFamily="34" charset="0"/>
              </a:rPr>
              <a:t> </a:t>
            </a:r>
            <a:r>
              <a:rPr lang="lt-LT" sz="2400" b="1" i="1" dirty="0">
                <a:solidFill>
                  <a:schemeClr val="tx1"/>
                </a:solidFill>
                <a:latin typeface="Arial" panose="020B0604020202020204" pitchFamily="34" charset="0"/>
                <a:cs typeface="Arial" panose="020B0604020202020204" pitchFamily="34" charset="0"/>
              </a:rPr>
              <a:t>Nacionalinė karjeros savaitė  </a:t>
            </a:r>
            <a:endParaRPr lang="en-US" sz="2400" b="1" i="1" dirty="0">
              <a:solidFill>
                <a:schemeClr val="tx1"/>
              </a:solidFill>
              <a:latin typeface="Arial" panose="020B0604020202020204" pitchFamily="34" charset="0"/>
              <a:cs typeface="Arial" panose="020B0604020202020204" pitchFamily="34" charset="0"/>
            </a:endParaRPr>
          </a:p>
        </p:txBody>
      </p:sp>
      <p:sp>
        <p:nvSpPr>
          <p:cNvPr id="2" name="Text Placeholder 7">
            <a:extLst>
              <a:ext uri="{FF2B5EF4-FFF2-40B4-BE49-F238E27FC236}">
                <a16:creationId xmlns:a16="http://schemas.microsoft.com/office/drawing/2014/main" id="{B41965AF-A021-7B7B-E5C7-ED7F602C7B71}"/>
              </a:ext>
            </a:extLst>
          </p:cNvPr>
          <p:cNvSpPr txBox="1">
            <a:spLocks/>
          </p:cNvSpPr>
          <p:nvPr/>
        </p:nvSpPr>
        <p:spPr>
          <a:xfrm>
            <a:off x="429491" y="3175587"/>
            <a:ext cx="6071061" cy="241261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kern="1200">
                <a:solidFill>
                  <a:srgbClr val="192D4C"/>
                </a:solidFill>
                <a:latin typeface="Roboto Lt" pitchFamily="2" charset="0"/>
                <a:ea typeface="Roboto Lt"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1800"/>
              </a:spcBef>
            </a:pPr>
            <a:r>
              <a:rPr lang="lt-LT" sz="1800" b="1" dirty="0">
                <a:solidFill>
                  <a:schemeClr val="accent1"/>
                </a:solidFill>
                <a:latin typeface="Arial" panose="020B0604020202020204" pitchFamily="34" charset="0"/>
                <a:cs typeface="Arial" panose="020B0604020202020204" pitchFamily="34" charset="0"/>
              </a:rPr>
              <a:t>KADA? </a:t>
            </a:r>
            <a:r>
              <a:rPr lang="lt-LT" sz="1600" dirty="0">
                <a:solidFill>
                  <a:schemeClr val="tx1"/>
                </a:solidFill>
                <a:latin typeface="Arial" panose="020B0604020202020204" pitchFamily="34" charset="0"/>
                <a:cs typeface="Arial" panose="020B0604020202020204" pitchFamily="34" charset="0"/>
              </a:rPr>
              <a:t>2026 m. lapkričio 9-13 d.  </a:t>
            </a:r>
            <a:r>
              <a:rPr lang="lt-LT" sz="1400" dirty="0">
                <a:solidFill>
                  <a:schemeClr val="tx1"/>
                </a:solidFill>
                <a:latin typeface="Arial" panose="020B0604020202020204" pitchFamily="34" charset="0"/>
                <a:cs typeface="Arial" panose="020B0604020202020204" pitchFamily="34" charset="0"/>
              </a:rPr>
              <a:t>    </a:t>
            </a:r>
          </a:p>
          <a:p>
            <a:pPr algn="just">
              <a:spcBef>
                <a:spcPts val="600"/>
              </a:spcBef>
            </a:pPr>
            <a:r>
              <a:rPr lang="lt-LT" sz="1800" b="1" dirty="0">
                <a:solidFill>
                  <a:schemeClr val="accent1"/>
                </a:solidFill>
                <a:latin typeface="Arial" panose="020B0604020202020204" pitchFamily="34" charset="0"/>
                <a:cs typeface="Arial" panose="020B0604020202020204" pitchFamily="34" charset="0"/>
              </a:rPr>
              <a:t>FORMA: </a:t>
            </a:r>
            <a:r>
              <a:rPr lang="lt-LT" sz="1600" dirty="0">
                <a:solidFill>
                  <a:schemeClr val="tx1"/>
                </a:solidFill>
                <a:latin typeface="Arial" panose="020B0604020202020204" pitchFamily="34" charset="0"/>
                <a:cs typeface="Arial" panose="020B0604020202020204" pitchFamily="34" charset="0"/>
              </a:rPr>
              <a:t>nuotolinė ir kontaktinė</a:t>
            </a:r>
            <a:endParaRPr lang="lt-LT" sz="1400" dirty="0">
              <a:solidFill>
                <a:schemeClr val="tx1"/>
              </a:solidFill>
              <a:latin typeface="Arial" panose="020B0604020202020204" pitchFamily="34" charset="0"/>
              <a:cs typeface="Arial" panose="020B0604020202020204" pitchFamily="34" charset="0"/>
            </a:endParaRPr>
          </a:p>
          <a:p>
            <a:pPr>
              <a:spcBef>
                <a:spcPts val="600"/>
              </a:spcBef>
            </a:pPr>
            <a:r>
              <a:rPr lang="lt-LT" sz="1800" b="1" dirty="0">
                <a:solidFill>
                  <a:schemeClr val="accent1"/>
                </a:solidFill>
                <a:latin typeface="Arial" panose="020B0604020202020204" pitchFamily="34" charset="0"/>
                <a:cs typeface="Arial" panose="020B0604020202020204" pitchFamily="34" charset="0"/>
              </a:rPr>
              <a:t>KAS ORGANIZUOJA? </a:t>
            </a:r>
            <a:r>
              <a:rPr lang="lt-LT" sz="1600" dirty="0">
                <a:solidFill>
                  <a:schemeClr val="tx1"/>
                </a:solidFill>
                <a:latin typeface="Arial" panose="020B0604020202020204" pitchFamily="34" charset="0"/>
                <a:cs typeface="Arial" panose="020B0604020202020204" pitchFamily="34" charset="0"/>
              </a:rPr>
              <a:t>PO lauke veikiantys partneriai (LINEŠA, ESFA, LKSA, ŠMPF</a:t>
            </a:r>
            <a:r>
              <a:rPr lang="en-US" sz="1600" dirty="0">
                <a:solidFill>
                  <a:schemeClr val="tx1"/>
                </a:solidFill>
                <a:latin typeface="Arial" panose="020B0604020202020204" pitchFamily="34" charset="0"/>
                <a:cs typeface="Arial" panose="020B0604020202020204" pitchFamily="34" charset="0"/>
              </a:rPr>
              <a:t>, U</a:t>
            </a:r>
            <a:r>
              <a:rPr lang="lt-LT" sz="1600" dirty="0">
                <a:solidFill>
                  <a:schemeClr val="tx1"/>
                </a:solidFill>
                <a:latin typeface="Arial" panose="020B0604020202020204" pitchFamily="34" charset="0"/>
                <a:cs typeface="Arial" panose="020B0604020202020204" pitchFamily="34" charset="0"/>
              </a:rPr>
              <a:t>ŽT ir kt.) </a:t>
            </a:r>
            <a:endParaRPr lang="lt-LT" sz="1400" dirty="0">
              <a:solidFill>
                <a:schemeClr val="tx1"/>
              </a:solidFill>
              <a:latin typeface="Arial" panose="020B0604020202020204" pitchFamily="34" charset="0"/>
              <a:cs typeface="Arial" panose="020B0604020202020204" pitchFamily="34" charset="0"/>
            </a:endParaRPr>
          </a:p>
          <a:p>
            <a:pPr>
              <a:spcBef>
                <a:spcPts val="600"/>
              </a:spcBef>
            </a:pPr>
            <a:r>
              <a:rPr lang="lt-LT" sz="1800" b="1" dirty="0">
                <a:solidFill>
                  <a:schemeClr val="accent1"/>
                </a:solidFill>
                <a:latin typeface="Arial" panose="020B0604020202020204" pitchFamily="34" charset="0"/>
                <a:cs typeface="Arial" panose="020B0604020202020204" pitchFamily="34" charset="0"/>
              </a:rPr>
              <a:t>KAM SKIRTA? </a:t>
            </a:r>
            <a:r>
              <a:rPr lang="lt-LT" sz="1600" dirty="0">
                <a:solidFill>
                  <a:schemeClr val="tx1"/>
                </a:solidFill>
                <a:latin typeface="Arial" panose="020B0604020202020204" pitchFamily="34" charset="0"/>
                <a:cs typeface="Arial" panose="020B0604020202020204" pitchFamily="34" charset="0"/>
              </a:rPr>
              <a:t>9-12 kl. mokiniams ir jų tėvams (globėjams), karjeros specialistams ir vyresniems asmenims.</a:t>
            </a:r>
          </a:p>
          <a:p>
            <a:pPr>
              <a:spcBef>
                <a:spcPts val="600"/>
              </a:spcBef>
            </a:pPr>
            <a:r>
              <a:rPr lang="lt-LT" sz="1800" b="1" dirty="0">
                <a:solidFill>
                  <a:schemeClr val="accent1"/>
                </a:solidFill>
                <a:latin typeface="Arial" panose="020B0604020202020204" pitchFamily="34" charset="0"/>
                <a:cs typeface="Arial" panose="020B0604020202020204" pitchFamily="34" charset="0"/>
              </a:rPr>
              <a:t>TIKSLAS</a:t>
            </a:r>
            <a:r>
              <a:rPr lang="lt-LT" sz="1400" b="1" dirty="0">
                <a:solidFill>
                  <a:schemeClr val="accent1"/>
                </a:solidFill>
                <a:latin typeface="Arial" panose="020B0604020202020204" pitchFamily="34" charset="0"/>
                <a:cs typeface="Arial" panose="020B0604020202020204" pitchFamily="34" charset="0"/>
              </a:rPr>
              <a:t> </a:t>
            </a:r>
            <a:r>
              <a:rPr lang="lt-LT" sz="1600" dirty="0">
                <a:solidFill>
                  <a:schemeClr val="tx1"/>
                </a:solidFill>
                <a:latin typeface="Arial" panose="020B0604020202020204" pitchFamily="34" charset="0"/>
                <a:cs typeface="Arial" panose="020B0604020202020204" pitchFamily="34" charset="0"/>
              </a:rPr>
              <a:t>–  formuoti visuomenės požiūrį į nuolatinį mokymąsi ir profesinį orientavimą kaip būtinybę sparčiai kintančiame pasaulyje. </a:t>
            </a:r>
          </a:p>
          <a:p>
            <a:pPr>
              <a:spcBef>
                <a:spcPts val="600"/>
              </a:spcBef>
            </a:pPr>
            <a:r>
              <a:rPr lang="lt-LT" sz="1800" b="1" dirty="0">
                <a:solidFill>
                  <a:srgbClr val="0070C0"/>
                </a:solidFill>
                <a:latin typeface="Arial" panose="020B0604020202020204" pitchFamily="34" charset="0"/>
                <a:cs typeface="Arial" panose="020B0604020202020204" pitchFamily="34" charset="0"/>
              </a:rPr>
              <a:t>DAUGIAU INFORMACIJOS: </a:t>
            </a:r>
            <a:r>
              <a:rPr lang="lt-LT" sz="1600" dirty="0">
                <a:solidFill>
                  <a:schemeClr val="tx1"/>
                </a:solidFill>
                <a:latin typeface="Arial" panose="020B0604020202020204" pitchFamily="34" charset="0"/>
                <a:cs typeface="Arial" panose="020B0604020202020204" pitchFamily="34" charset="0"/>
              </a:rPr>
              <a:t>bus paskelbta artimiausiu metu </a:t>
            </a:r>
            <a:r>
              <a:rPr lang="lt-LT" sz="1800" b="1" dirty="0">
                <a:solidFill>
                  <a:srgbClr val="FF9900"/>
                </a:solidFill>
                <a:latin typeface="Arial" panose="020B0604020202020204" pitchFamily="34" charset="0"/>
                <a:cs typeface="Arial" panose="020B0604020202020204" pitchFamily="34" charset="0"/>
              </a:rPr>
              <a:t>MUKIS</a:t>
            </a:r>
            <a:r>
              <a:rPr lang="lt-LT" sz="1600" dirty="0">
                <a:solidFill>
                  <a:schemeClr val="tx1"/>
                </a:solidFill>
                <a:latin typeface="Arial" panose="020B0604020202020204" pitchFamily="34" charset="0"/>
                <a:cs typeface="Arial" panose="020B0604020202020204" pitchFamily="34" charset="0"/>
              </a:rPr>
              <a:t> naujienų (</a:t>
            </a:r>
            <a:r>
              <a:rPr lang="lt-LT" sz="1600" dirty="0">
                <a:solidFill>
                  <a:schemeClr val="tx1"/>
                </a:solidFill>
                <a:latin typeface="Arial" panose="020B0604020202020204" pitchFamily="34" charset="0"/>
                <a:cs typeface="Arial" panose="020B0604020202020204" pitchFamily="34" charset="0"/>
                <a:hlinkClick r:id="rId2"/>
              </a:rPr>
              <a:t>https://mukis.lt/naujienos</a:t>
            </a:r>
            <a:r>
              <a:rPr lang="lt-LT" sz="1600" dirty="0">
                <a:solidFill>
                  <a:schemeClr val="tx1"/>
                </a:solidFill>
                <a:latin typeface="Arial" panose="020B0604020202020204" pitchFamily="34" charset="0"/>
                <a:cs typeface="Arial" panose="020B0604020202020204" pitchFamily="34" charset="0"/>
              </a:rPr>
              <a:t>) ir renginių puslapiuose (</a:t>
            </a:r>
            <a:r>
              <a:rPr lang="lt-LT" sz="1600" dirty="0">
                <a:solidFill>
                  <a:schemeClr val="tx1"/>
                </a:solidFill>
                <a:latin typeface="Arial" panose="020B0604020202020204" pitchFamily="34" charset="0"/>
                <a:cs typeface="Arial" panose="020B0604020202020204" pitchFamily="34" charset="0"/>
                <a:hlinkClick r:id="rId3"/>
              </a:rPr>
              <a:t>https://mukis.lt/renginiai-1</a:t>
            </a:r>
            <a:r>
              <a:rPr lang="lt-LT" sz="1600" dirty="0">
                <a:solidFill>
                  <a:schemeClr val="tx1"/>
                </a:solidFill>
                <a:latin typeface="Arial" panose="020B0604020202020204" pitchFamily="34" charset="0"/>
                <a:cs typeface="Arial" panose="020B0604020202020204" pitchFamily="34" charset="0"/>
              </a:rPr>
              <a:t>) </a:t>
            </a:r>
            <a:r>
              <a:rPr lang="lt-LT" sz="1600" dirty="0">
                <a:solidFill>
                  <a:schemeClr val="tx1"/>
                </a:solidFill>
                <a:highlight>
                  <a:srgbClr val="FFFF00"/>
                </a:highlight>
                <a:latin typeface="Arial" panose="020B0604020202020204" pitchFamily="34" charset="0"/>
                <a:cs typeface="Arial" panose="020B0604020202020204" pitchFamily="34" charset="0"/>
              </a:rPr>
              <a:t> </a:t>
            </a:r>
          </a:p>
          <a:p>
            <a:pPr marL="285750" indent="-285750">
              <a:spcBef>
                <a:spcPts val="600"/>
              </a:spcBef>
              <a:buFont typeface="Wingdings" panose="05000000000000000000" pitchFamily="2" charset="2"/>
              <a:buChar char="q"/>
            </a:pPr>
            <a:endParaRPr lang="lt-LT" sz="1400" dirty="0">
              <a:solidFill>
                <a:schemeClr val="tx1"/>
              </a:solidFill>
              <a:highlight>
                <a:srgbClr val="FFFF00"/>
              </a:highlight>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lt-LT" sz="1400" dirty="0">
              <a:solidFill>
                <a:schemeClr val="tx1"/>
              </a:solidFill>
              <a:latin typeface="Arial" panose="020B0604020202020204" pitchFamily="34" charset="0"/>
              <a:cs typeface="Arial" panose="020B0604020202020204" pitchFamily="34" charset="0"/>
            </a:endParaRPr>
          </a:p>
          <a:p>
            <a:pPr algn="just">
              <a:spcBef>
                <a:spcPts val="600"/>
              </a:spcBef>
            </a:pPr>
            <a:endParaRPr lang="lt-LT" sz="16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rgbClr val="FF9900"/>
              </a:solidFill>
              <a:latin typeface="Arial" panose="020B0604020202020204" pitchFamily="34" charset="0"/>
              <a:cs typeface="Arial" panose="020B0604020202020204" pitchFamily="34" charset="0"/>
            </a:endParaRP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pPr>
              <a:spcBef>
                <a:spcPts val="600"/>
              </a:spcBef>
            </a:pPr>
            <a:r>
              <a:rPr lang="lt-LT" sz="2400" b="1" dirty="0">
                <a:solidFill>
                  <a:schemeClr val="tx1"/>
                </a:solidFill>
                <a:latin typeface="Arial" panose="020B0604020202020204" pitchFamily="34" charset="0"/>
                <a:cs typeface="Arial" panose="020B0604020202020204" pitchFamily="34" charset="0"/>
              </a:rPr>
              <a:t> </a:t>
            </a: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endParaRPr lang="en-US" sz="3200" b="1" dirty="0">
              <a:highlight>
                <a:srgbClr val="FFFF00"/>
              </a:highlight>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A90EAD50-B99F-83B0-88E1-8357BC69CBDC}"/>
              </a:ext>
            </a:extLst>
          </p:cNvPr>
          <p:cNvPicPr>
            <a:picLocks noChangeAspect="1"/>
          </p:cNvPicPr>
          <p:nvPr/>
        </p:nvPicPr>
        <p:blipFill>
          <a:blip r:embed="rId4"/>
          <a:stretch>
            <a:fillRect/>
          </a:stretch>
        </p:blipFill>
        <p:spPr>
          <a:xfrm>
            <a:off x="2174759" y="1458389"/>
            <a:ext cx="1819603" cy="578964"/>
          </a:xfrm>
          <a:prstGeom prst="rect">
            <a:avLst/>
          </a:prstGeom>
        </p:spPr>
      </p:pic>
      <p:pic>
        <p:nvPicPr>
          <p:cNvPr id="16" name="Picture 15">
            <a:extLst>
              <a:ext uri="{FF2B5EF4-FFF2-40B4-BE49-F238E27FC236}">
                <a16:creationId xmlns:a16="http://schemas.microsoft.com/office/drawing/2014/main" id="{9845A53C-CF5E-24FB-CD8F-CD6638FCA3A1}"/>
              </a:ext>
            </a:extLst>
          </p:cNvPr>
          <p:cNvPicPr>
            <a:picLocks noChangeAspect="1"/>
          </p:cNvPicPr>
          <p:nvPr/>
        </p:nvPicPr>
        <p:blipFill>
          <a:blip r:embed="rId5"/>
          <a:stretch>
            <a:fillRect/>
          </a:stretch>
        </p:blipFill>
        <p:spPr>
          <a:xfrm>
            <a:off x="4345648" y="1434433"/>
            <a:ext cx="1033268" cy="665557"/>
          </a:xfrm>
          <a:prstGeom prst="rect">
            <a:avLst/>
          </a:prstGeom>
        </p:spPr>
      </p:pic>
      <p:pic>
        <p:nvPicPr>
          <p:cNvPr id="17" name="Picture 16">
            <a:extLst>
              <a:ext uri="{FF2B5EF4-FFF2-40B4-BE49-F238E27FC236}">
                <a16:creationId xmlns:a16="http://schemas.microsoft.com/office/drawing/2014/main" id="{5388EC15-D28D-28CC-0247-388833A78F63}"/>
              </a:ext>
            </a:extLst>
          </p:cNvPr>
          <p:cNvPicPr>
            <a:picLocks noChangeAspect="1"/>
          </p:cNvPicPr>
          <p:nvPr/>
        </p:nvPicPr>
        <p:blipFill>
          <a:blip r:embed="rId6"/>
          <a:stretch>
            <a:fillRect/>
          </a:stretch>
        </p:blipFill>
        <p:spPr>
          <a:xfrm>
            <a:off x="579207" y="2049250"/>
            <a:ext cx="1255181" cy="755380"/>
          </a:xfrm>
          <a:prstGeom prst="rect">
            <a:avLst/>
          </a:prstGeom>
        </p:spPr>
      </p:pic>
      <p:pic>
        <p:nvPicPr>
          <p:cNvPr id="19" name="Picture 18">
            <a:extLst>
              <a:ext uri="{FF2B5EF4-FFF2-40B4-BE49-F238E27FC236}">
                <a16:creationId xmlns:a16="http://schemas.microsoft.com/office/drawing/2014/main" id="{D045E13A-4181-929C-93B9-7C421713CEB5}"/>
              </a:ext>
            </a:extLst>
          </p:cNvPr>
          <p:cNvPicPr>
            <a:picLocks noChangeAspect="1"/>
          </p:cNvPicPr>
          <p:nvPr/>
        </p:nvPicPr>
        <p:blipFill>
          <a:blip r:embed="rId7"/>
          <a:stretch>
            <a:fillRect/>
          </a:stretch>
        </p:blipFill>
        <p:spPr>
          <a:xfrm>
            <a:off x="2012093" y="2049250"/>
            <a:ext cx="1736505" cy="755380"/>
          </a:xfrm>
          <a:prstGeom prst="rect">
            <a:avLst/>
          </a:prstGeom>
        </p:spPr>
      </p:pic>
      <p:pic>
        <p:nvPicPr>
          <p:cNvPr id="1026" name="Picture 2" descr="Logotipas ir stiliaus vadovas - Švietimo mainų paramos fondas">
            <a:extLst>
              <a:ext uri="{FF2B5EF4-FFF2-40B4-BE49-F238E27FC236}">
                <a16:creationId xmlns:a16="http://schemas.microsoft.com/office/drawing/2014/main" id="{3FA12243-CC0B-D425-E063-7D4B9CEB638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78374" y="2257147"/>
            <a:ext cx="1113173" cy="61884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E98095AA-5DEC-32C3-B772-9CFCF3336D39}"/>
              </a:ext>
            </a:extLst>
          </p:cNvPr>
          <p:cNvPicPr>
            <a:picLocks noChangeAspect="1"/>
          </p:cNvPicPr>
          <p:nvPr/>
        </p:nvPicPr>
        <p:blipFill>
          <a:blip r:embed="rId9"/>
          <a:stretch>
            <a:fillRect/>
          </a:stretch>
        </p:blipFill>
        <p:spPr>
          <a:xfrm>
            <a:off x="364749" y="1254238"/>
            <a:ext cx="1558491" cy="848109"/>
          </a:xfrm>
          <a:prstGeom prst="rect">
            <a:avLst/>
          </a:prstGeom>
        </p:spPr>
      </p:pic>
      <p:pic>
        <p:nvPicPr>
          <p:cNvPr id="32" name="Picture 31">
            <a:extLst>
              <a:ext uri="{FF2B5EF4-FFF2-40B4-BE49-F238E27FC236}">
                <a16:creationId xmlns:a16="http://schemas.microsoft.com/office/drawing/2014/main" id="{97207F08-A7E6-E660-C033-8490F8195D19}"/>
              </a:ext>
            </a:extLst>
          </p:cNvPr>
          <p:cNvPicPr>
            <a:picLocks noChangeAspect="1"/>
          </p:cNvPicPr>
          <p:nvPr/>
        </p:nvPicPr>
        <p:blipFill>
          <a:blip r:embed="rId10"/>
          <a:stretch>
            <a:fillRect/>
          </a:stretch>
        </p:blipFill>
        <p:spPr>
          <a:xfrm>
            <a:off x="10091651" y="104483"/>
            <a:ext cx="2012467" cy="291373"/>
          </a:xfrm>
          <a:prstGeom prst="rect">
            <a:avLst/>
          </a:prstGeom>
        </p:spPr>
      </p:pic>
      <p:pic>
        <p:nvPicPr>
          <p:cNvPr id="36" name="Picture 35">
            <a:extLst>
              <a:ext uri="{FF2B5EF4-FFF2-40B4-BE49-F238E27FC236}">
                <a16:creationId xmlns:a16="http://schemas.microsoft.com/office/drawing/2014/main" id="{7425CD13-B53E-7D1E-9DAD-5FBDA55DE66A}"/>
              </a:ext>
            </a:extLst>
          </p:cNvPr>
          <p:cNvPicPr>
            <a:picLocks noChangeAspect="1"/>
          </p:cNvPicPr>
          <p:nvPr/>
        </p:nvPicPr>
        <p:blipFill>
          <a:blip r:embed="rId11"/>
          <a:stretch>
            <a:fillRect/>
          </a:stretch>
        </p:blipFill>
        <p:spPr>
          <a:xfrm>
            <a:off x="11508637" y="268373"/>
            <a:ext cx="559059" cy="466790"/>
          </a:xfrm>
          <a:prstGeom prst="rect">
            <a:avLst/>
          </a:prstGeom>
        </p:spPr>
      </p:pic>
      <p:pic>
        <p:nvPicPr>
          <p:cNvPr id="4" name="Picture 3">
            <a:extLst>
              <a:ext uri="{FF2B5EF4-FFF2-40B4-BE49-F238E27FC236}">
                <a16:creationId xmlns:a16="http://schemas.microsoft.com/office/drawing/2014/main" id="{DFD847F4-5422-B5B0-E5DE-E8559E25330B}"/>
              </a:ext>
            </a:extLst>
          </p:cNvPr>
          <p:cNvPicPr>
            <a:picLocks noChangeAspect="1"/>
          </p:cNvPicPr>
          <p:nvPr/>
        </p:nvPicPr>
        <p:blipFill>
          <a:blip r:embed="rId12"/>
          <a:stretch>
            <a:fillRect/>
          </a:stretch>
        </p:blipFill>
        <p:spPr>
          <a:xfrm>
            <a:off x="6957285" y="313927"/>
            <a:ext cx="4618882" cy="3124986"/>
          </a:xfrm>
          <a:prstGeom prst="rect">
            <a:avLst/>
          </a:prstGeom>
        </p:spPr>
      </p:pic>
      <p:pic>
        <p:nvPicPr>
          <p:cNvPr id="7" name="Picture 6">
            <a:extLst>
              <a:ext uri="{FF2B5EF4-FFF2-40B4-BE49-F238E27FC236}">
                <a16:creationId xmlns:a16="http://schemas.microsoft.com/office/drawing/2014/main" id="{8AADD7BF-CB47-C3AE-D6F8-EBBC1146F2DA}"/>
              </a:ext>
            </a:extLst>
          </p:cNvPr>
          <p:cNvPicPr>
            <a:picLocks noChangeAspect="1"/>
          </p:cNvPicPr>
          <p:nvPr/>
        </p:nvPicPr>
        <p:blipFill>
          <a:blip r:embed="rId13"/>
          <a:srcRect b="18779"/>
          <a:stretch/>
        </p:blipFill>
        <p:spPr>
          <a:xfrm>
            <a:off x="6957285" y="3268821"/>
            <a:ext cx="4618882" cy="3227842"/>
          </a:xfrm>
          <a:prstGeom prst="rect">
            <a:avLst/>
          </a:prstGeom>
        </p:spPr>
      </p:pic>
    </p:spTree>
    <p:extLst>
      <p:ext uri="{BB962C8B-B14F-4D97-AF65-F5344CB8AC3E}">
        <p14:creationId xmlns:p14="http://schemas.microsoft.com/office/powerpoint/2010/main" val="2902806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BEEA9-B328-A3BC-3CB0-F9122DAAA5A1}"/>
              </a:ext>
            </a:extLst>
          </p:cNvPr>
          <p:cNvSpPr>
            <a:spLocks noGrp="1"/>
          </p:cNvSpPr>
          <p:nvPr>
            <p:ph type="title"/>
          </p:nvPr>
        </p:nvSpPr>
        <p:spPr>
          <a:xfrm>
            <a:off x="554653" y="1165989"/>
            <a:ext cx="10515600" cy="1325563"/>
          </a:xfrm>
        </p:spPr>
        <p:txBody>
          <a:bodyPr>
            <a:normAutofit fontScale="90000"/>
          </a:bodyPr>
          <a:lstStyle/>
          <a:p>
            <a:br>
              <a:rPr lang="lt-LT" sz="3100" b="1" dirty="0">
                <a:solidFill>
                  <a:schemeClr val="accent1"/>
                </a:solidFill>
                <a:latin typeface="Arial" panose="020B0604020202020204" pitchFamily="34" charset="0"/>
                <a:cs typeface="Arial" panose="020B0604020202020204" pitchFamily="34" charset="0"/>
              </a:rPr>
            </a:br>
            <a:br>
              <a:rPr lang="lt-LT" b="1" dirty="0">
                <a:solidFill>
                  <a:schemeClr val="accent1"/>
                </a:solidFill>
                <a:latin typeface="Arial" panose="020B0604020202020204" pitchFamily="34" charset="0"/>
                <a:cs typeface="Arial" panose="020B0604020202020204" pitchFamily="34" charset="0"/>
              </a:rPr>
            </a:br>
            <a:br>
              <a:rPr lang="lt-LT" b="1" dirty="0">
                <a:solidFill>
                  <a:schemeClr val="accent1"/>
                </a:solidFill>
                <a:latin typeface="Arial" panose="020B0604020202020204" pitchFamily="34" charset="0"/>
                <a:cs typeface="Arial" panose="020B0604020202020204" pitchFamily="34" charset="0"/>
              </a:rPr>
            </a:br>
            <a:br>
              <a:rPr lang="lt-LT" b="1" dirty="0">
                <a:solidFill>
                  <a:schemeClr val="accent1"/>
                </a:solidFill>
                <a:latin typeface="Arial" panose="020B0604020202020204" pitchFamily="34" charset="0"/>
                <a:cs typeface="Arial" panose="020B0604020202020204" pitchFamily="34" charset="0"/>
              </a:rPr>
            </a:br>
            <a:endParaRPr lang="en-US" b="1" dirty="0">
              <a:solidFill>
                <a:schemeClr val="accent1"/>
              </a:solidFill>
              <a:latin typeface="Arial" panose="020B0604020202020204" pitchFamily="34" charset="0"/>
              <a:cs typeface="Arial" panose="020B0604020202020204" pitchFamily="34" charset="0"/>
            </a:endParaRPr>
          </a:p>
        </p:txBody>
      </p:sp>
      <p:sp>
        <p:nvSpPr>
          <p:cNvPr id="9" name="Text Placeholder 7">
            <a:extLst>
              <a:ext uri="{FF2B5EF4-FFF2-40B4-BE49-F238E27FC236}">
                <a16:creationId xmlns:a16="http://schemas.microsoft.com/office/drawing/2014/main" id="{073C225D-E846-69F7-1FBE-5B0572267494}"/>
              </a:ext>
            </a:extLst>
          </p:cNvPr>
          <p:cNvSpPr txBox="1">
            <a:spLocks/>
          </p:cNvSpPr>
          <p:nvPr/>
        </p:nvSpPr>
        <p:spPr>
          <a:xfrm>
            <a:off x="796556" y="1694262"/>
            <a:ext cx="6086381" cy="216672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kern="1200">
                <a:solidFill>
                  <a:srgbClr val="192D4C"/>
                </a:solidFill>
                <a:latin typeface="Roboto Lt" pitchFamily="2" charset="0"/>
                <a:ea typeface="Roboto Lt"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600"/>
              </a:spcBef>
            </a:pPr>
            <a:endParaRPr lang="lt-LT" sz="18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18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18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1800" b="1" dirty="0">
              <a:solidFill>
                <a:schemeClr val="tx1"/>
              </a:solidFill>
              <a:latin typeface="Arial" panose="020B0604020202020204" pitchFamily="34" charset="0"/>
              <a:cs typeface="Arial" panose="020B0604020202020204" pitchFamily="34" charset="0"/>
            </a:endParaRPr>
          </a:p>
          <a:p>
            <a:pPr>
              <a:spcBef>
                <a:spcPts val="600"/>
              </a:spcBef>
            </a:pPr>
            <a:r>
              <a:rPr lang="lt-LT" sz="1800" b="1" dirty="0">
                <a:solidFill>
                  <a:schemeClr val="accent1"/>
                </a:solidFill>
                <a:latin typeface="Arial" panose="020B0604020202020204" pitchFamily="34" charset="0"/>
                <a:cs typeface="Arial" panose="020B0604020202020204" pitchFamily="34" charset="0"/>
              </a:rPr>
              <a:t>KADA? </a:t>
            </a:r>
            <a:r>
              <a:rPr lang="lt-LT" sz="1600" dirty="0">
                <a:solidFill>
                  <a:schemeClr val="tx1"/>
                </a:solidFill>
                <a:latin typeface="Arial" panose="020B0604020202020204" pitchFamily="34" charset="0"/>
                <a:cs typeface="Arial" panose="020B0604020202020204" pitchFamily="34" charset="0"/>
              </a:rPr>
              <a:t>2026 m. lapkričio 23-27 d.  </a:t>
            </a:r>
          </a:p>
          <a:p>
            <a:pPr>
              <a:spcBef>
                <a:spcPts val="600"/>
              </a:spcBef>
            </a:pPr>
            <a:r>
              <a:rPr lang="lt-LT" sz="1800" b="1" dirty="0">
                <a:solidFill>
                  <a:schemeClr val="accent1"/>
                </a:solidFill>
                <a:latin typeface="Arial" panose="020B0604020202020204" pitchFamily="34" charset="0"/>
                <a:cs typeface="Arial" panose="020B0604020202020204" pitchFamily="34" charset="0"/>
              </a:rPr>
              <a:t>KAS ORGANIZUOJA? </a:t>
            </a:r>
            <a:r>
              <a:rPr lang="lt-LT" sz="1600" dirty="0">
                <a:solidFill>
                  <a:schemeClr val="tx1"/>
                </a:solidFill>
                <a:latin typeface="Arial" panose="020B0604020202020204" pitchFamily="34" charset="0"/>
                <a:cs typeface="Arial" panose="020B0604020202020204" pitchFamily="34" charset="0"/>
              </a:rPr>
              <a:t>Lietuvos Junior Achievement</a:t>
            </a:r>
          </a:p>
          <a:p>
            <a:pPr>
              <a:spcBef>
                <a:spcPts val="600"/>
              </a:spcBef>
            </a:pPr>
            <a:r>
              <a:rPr lang="lt-LT" sz="1800" b="1" dirty="0">
                <a:solidFill>
                  <a:schemeClr val="accent1"/>
                </a:solidFill>
                <a:latin typeface="Arial" panose="020B0604020202020204" pitchFamily="34" charset="0"/>
                <a:cs typeface="Arial" panose="020B0604020202020204" pitchFamily="34" charset="0"/>
              </a:rPr>
              <a:t>KAM SKIRTA? </a:t>
            </a:r>
            <a:r>
              <a:rPr lang="lt-LT" sz="1600" dirty="0">
                <a:solidFill>
                  <a:schemeClr val="tx1"/>
                </a:solidFill>
                <a:latin typeface="Arial" panose="020B0604020202020204" pitchFamily="34" charset="0"/>
                <a:cs typeface="Arial" panose="020B0604020202020204" pitchFamily="34" charset="0"/>
              </a:rPr>
              <a:t>9-12 kl. bendrojo ugdymo mokyklų mokiniams </a:t>
            </a:r>
          </a:p>
          <a:p>
            <a:pPr>
              <a:spcBef>
                <a:spcPts val="600"/>
              </a:spcBef>
            </a:pPr>
            <a:r>
              <a:rPr lang="lt-LT" sz="1800" b="1" dirty="0">
                <a:solidFill>
                  <a:schemeClr val="accent1"/>
                </a:solidFill>
                <a:latin typeface="Arial" panose="020B0604020202020204" pitchFamily="34" charset="0"/>
                <a:cs typeface="Arial" panose="020B0604020202020204" pitchFamily="34" charset="0"/>
              </a:rPr>
              <a:t>TIKSLAS</a:t>
            </a:r>
            <a:r>
              <a:rPr lang="lt-LT" sz="1600" b="1" dirty="0">
                <a:solidFill>
                  <a:schemeClr val="accent1"/>
                </a:solidFill>
                <a:latin typeface="Arial" panose="020B0604020202020204" pitchFamily="34" charset="0"/>
                <a:cs typeface="Arial" panose="020B0604020202020204" pitchFamily="34" charset="0"/>
              </a:rPr>
              <a:t> </a:t>
            </a:r>
            <a:r>
              <a:rPr lang="lt-LT" sz="1600" dirty="0">
                <a:solidFill>
                  <a:schemeClr val="tx1"/>
                </a:solidFill>
                <a:latin typeface="Arial" panose="020B0604020202020204" pitchFamily="34" charset="0"/>
                <a:cs typeface="Arial" panose="020B0604020202020204" pitchFamily="34" charset="0"/>
              </a:rPr>
              <a:t>–</a:t>
            </a:r>
            <a:r>
              <a:rPr lang="lt-LT" sz="1600" b="1" dirty="0">
                <a:solidFill>
                  <a:schemeClr val="accent1"/>
                </a:solidFill>
                <a:latin typeface="Arial" panose="020B0604020202020204" pitchFamily="34" charset="0"/>
                <a:cs typeface="Arial" panose="020B0604020202020204" pitchFamily="34" charset="0"/>
              </a:rPr>
              <a:t> </a:t>
            </a:r>
            <a:r>
              <a:rPr lang="lt-LT" sz="1600" dirty="0">
                <a:solidFill>
                  <a:schemeClr val="tx1"/>
                </a:solidFill>
                <a:latin typeface="Arial" panose="020B0604020202020204" pitchFamily="34" charset="0"/>
                <a:cs typeface="Arial" panose="020B0604020202020204" pitchFamily="34" charset="0"/>
              </a:rPr>
              <a:t>padėti mokiniams geriau pažinti save, sudaryti sąlygas praktiškai susipažinti su skirtingomis profesijomis ir jų atstovais dar mokyklos suole, įsivertinti savo interesus ir gebėjimus bei ugdytis praktinius įgūdžius, reikalingus sėkmingam karjeros planavimui.</a:t>
            </a:r>
            <a:r>
              <a:rPr lang="lt-LT" sz="1600" b="1" dirty="0">
                <a:solidFill>
                  <a:schemeClr val="accent1"/>
                </a:solidFill>
                <a:latin typeface="Arial" panose="020B0604020202020204" pitchFamily="34" charset="0"/>
                <a:cs typeface="Arial" panose="020B0604020202020204" pitchFamily="34" charset="0"/>
              </a:rPr>
              <a:t> </a:t>
            </a:r>
          </a:p>
          <a:p>
            <a:pPr>
              <a:spcBef>
                <a:spcPts val="600"/>
              </a:spcBef>
            </a:pPr>
            <a:r>
              <a:rPr lang="lt-LT" sz="1800" b="1" dirty="0">
                <a:solidFill>
                  <a:schemeClr val="accent1"/>
                </a:solidFill>
                <a:latin typeface="Arial" panose="020B0604020202020204" pitchFamily="34" charset="0"/>
                <a:cs typeface="Arial" panose="020B0604020202020204" pitchFamily="34" charset="0"/>
              </a:rPr>
              <a:t>KUR IEŠKOTI INFORMACIJOS? </a:t>
            </a:r>
            <a:r>
              <a:rPr lang="lt-LT" sz="1600" dirty="0">
                <a:solidFill>
                  <a:schemeClr val="tx1"/>
                </a:solidFill>
                <a:latin typeface="Arial" panose="020B0604020202020204" pitchFamily="34" charset="0"/>
                <a:cs typeface="Arial" panose="020B0604020202020204" pitchFamily="34" charset="0"/>
              </a:rPr>
              <a:t>Lietuvos Junior Achievement internetinėje platformoje </a:t>
            </a:r>
            <a:r>
              <a:rPr lang="lt-LT" sz="1600" dirty="0">
                <a:solidFill>
                  <a:schemeClr val="tx1"/>
                </a:solidFill>
                <a:latin typeface="Arial" panose="020B0604020202020204" pitchFamily="34" charset="0"/>
                <a:cs typeface="Arial" panose="020B0604020202020204" pitchFamily="34" charset="0"/>
                <a:hlinkClick r:id="rId2"/>
              </a:rPr>
              <a:t>www.seseliavimas.lt</a:t>
            </a:r>
            <a:r>
              <a:rPr lang="lt-LT" sz="1600" dirty="0">
                <a:solidFill>
                  <a:schemeClr val="tx1"/>
                </a:solidFill>
                <a:latin typeface="Arial" panose="020B0604020202020204" pitchFamily="34" charset="0"/>
                <a:cs typeface="Arial" panose="020B0604020202020204" pitchFamily="34" charset="0"/>
              </a:rPr>
              <a:t>  </a:t>
            </a:r>
          </a:p>
          <a:p>
            <a:pPr algn="ctr">
              <a:spcBef>
                <a:spcPts val="600"/>
              </a:spcBef>
            </a:pPr>
            <a:endParaRPr lang="lt-LT" sz="2000" b="1" dirty="0">
              <a:solidFill>
                <a:schemeClr val="tx1"/>
              </a:solidFill>
              <a:latin typeface="Arial" panose="020B0604020202020204" pitchFamily="34" charset="0"/>
              <a:cs typeface="Arial" panose="020B0604020202020204" pitchFamily="34" charset="0"/>
            </a:endParaRPr>
          </a:p>
          <a:p>
            <a:endParaRPr lang="en-US" sz="3200" b="1" dirty="0">
              <a:highlight>
                <a:srgbClr val="FFFF00"/>
              </a:highlight>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EBC1EC42-32CD-6D4D-C3CE-73EF0BC3FEF7}"/>
              </a:ext>
            </a:extLst>
          </p:cNvPr>
          <p:cNvPicPr>
            <a:picLocks noChangeAspect="1"/>
          </p:cNvPicPr>
          <p:nvPr/>
        </p:nvPicPr>
        <p:blipFill>
          <a:blip r:embed="rId3"/>
          <a:stretch>
            <a:fillRect/>
          </a:stretch>
        </p:blipFill>
        <p:spPr>
          <a:xfrm>
            <a:off x="1022640" y="1789177"/>
            <a:ext cx="2037828" cy="613327"/>
          </a:xfrm>
          <a:prstGeom prst="rect">
            <a:avLst/>
          </a:prstGeom>
        </p:spPr>
      </p:pic>
      <p:sp>
        <p:nvSpPr>
          <p:cNvPr id="3" name="Rectangle: Rounded Corners 2">
            <a:extLst>
              <a:ext uri="{FF2B5EF4-FFF2-40B4-BE49-F238E27FC236}">
                <a16:creationId xmlns:a16="http://schemas.microsoft.com/office/drawing/2014/main" id="{C0C3941B-276E-1197-11D7-7EFE6D992F2D}"/>
              </a:ext>
            </a:extLst>
          </p:cNvPr>
          <p:cNvSpPr/>
          <p:nvPr/>
        </p:nvSpPr>
        <p:spPr>
          <a:xfrm>
            <a:off x="485525" y="165031"/>
            <a:ext cx="6946054" cy="1000958"/>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Renginiai (2)  </a:t>
            </a:r>
          </a:p>
          <a:p>
            <a:r>
              <a:rPr lang="lt-LT" sz="3200" b="1" dirty="0">
                <a:solidFill>
                  <a:schemeClr val="bg1"/>
                </a:solidFill>
                <a:latin typeface="Arial" panose="020B0604020202020204" pitchFamily="34" charset="0"/>
                <a:cs typeface="Arial" panose="020B0604020202020204" pitchFamily="34" charset="0"/>
              </a:rPr>
              <a:t>  </a:t>
            </a:r>
            <a:r>
              <a:rPr lang="lt-LT" sz="2400" b="1" i="1" dirty="0">
                <a:solidFill>
                  <a:schemeClr val="tx1"/>
                </a:solidFill>
                <a:latin typeface="Arial" panose="020B0604020202020204" pitchFamily="34" charset="0"/>
                <a:cs typeface="Arial" panose="020B0604020202020204" pitchFamily="34" charset="0"/>
              </a:rPr>
              <a:t>Nacionalinė šešėliavimo savaitė* </a:t>
            </a:r>
            <a:endParaRPr lang="en-US" sz="2400" b="1" i="1" dirty="0">
              <a:solidFill>
                <a:schemeClr val="tx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95A9A80-1AEC-DBF7-9468-92A9EAC08D97}"/>
              </a:ext>
            </a:extLst>
          </p:cNvPr>
          <p:cNvPicPr>
            <a:picLocks noChangeAspect="1"/>
          </p:cNvPicPr>
          <p:nvPr/>
        </p:nvPicPr>
        <p:blipFill>
          <a:blip r:embed="rId4"/>
          <a:stretch>
            <a:fillRect/>
          </a:stretch>
        </p:blipFill>
        <p:spPr>
          <a:xfrm>
            <a:off x="3828914" y="1762910"/>
            <a:ext cx="2010152" cy="639594"/>
          </a:xfrm>
          <a:prstGeom prst="rect">
            <a:avLst/>
          </a:prstGeom>
        </p:spPr>
      </p:pic>
      <p:pic>
        <p:nvPicPr>
          <p:cNvPr id="7" name="Picture 6">
            <a:extLst>
              <a:ext uri="{FF2B5EF4-FFF2-40B4-BE49-F238E27FC236}">
                <a16:creationId xmlns:a16="http://schemas.microsoft.com/office/drawing/2014/main" id="{F2A61391-1A4C-463E-D65B-946109AD83AD}"/>
              </a:ext>
            </a:extLst>
          </p:cNvPr>
          <p:cNvPicPr>
            <a:picLocks noChangeAspect="1"/>
          </p:cNvPicPr>
          <p:nvPr/>
        </p:nvPicPr>
        <p:blipFill>
          <a:blip r:embed="rId5"/>
          <a:stretch>
            <a:fillRect/>
          </a:stretch>
        </p:blipFill>
        <p:spPr>
          <a:xfrm>
            <a:off x="7651383" y="3933951"/>
            <a:ext cx="3796417" cy="2526775"/>
          </a:xfrm>
          <a:prstGeom prst="rect">
            <a:avLst/>
          </a:prstGeom>
        </p:spPr>
      </p:pic>
      <p:pic>
        <p:nvPicPr>
          <p:cNvPr id="1026" name="Picture 2">
            <a:extLst>
              <a:ext uri="{FF2B5EF4-FFF2-40B4-BE49-F238E27FC236}">
                <a16:creationId xmlns:a16="http://schemas.microsoft.com/office/drawing/2014/main" id="{0C1060C9-DDC6-B6D5-F9AE-24B19FA735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1383" y="1334215"/>
            <a:ext cx="3791330" cy="252677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2EF2793-5537-9FBB-7BF5-4DF6E17ADB04}"/>
              </a:ext>
            </a:extLst>
          </p:cNvPr>
          <p:cNvSpPr txBox="1"/>
          <p:nvPr/>
        </p:nvSpPr>
        <p:spPr>
          <a:xfrm>
            <a:off x="871371" y="6122172"/>
            <a:ext cx="5570992" cy="338554"/>
          </a:xfrm>
          <a:prstGeom prst="rect">
            <a:avLst/>
          </a:prstGeom>
          <a:noFill/>
        </p:spPr>
        <p:txBody>
          <a:bodyPr wrap="square">
            <a:spAutoFit/>
          </a:bodyPr>
          <a:lstStyle/>
          <a:p>
            <a:r>
              <a:rPr lang="lt-LT" sz="1600" b="1" i="1" dirty="0">
                <a:latin typeface="Arial" panose="020B0604020202020204" pitchFamily="34" charset="0"/>
                <a:cs typeface="Arial" panose="020B0604020202020204" pitchFamily="34" charset="0"/>
              </a:rPr>
              <a:t>*Planuojamas LINEŠA darbuotojų įsitraukimas  </a:t>
            </a:r>
            <a:endParaRPr lang="en-US" sz="1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334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7">
            <a:extLst>
              <a:ext uri="{FF2B5EF4-FFF2-40B4-BE49-F238E27FC236}">
                <a16:creationId xmlns:a16="http://schemas.microsoft.com/office/drawing/2014/main" id="{7BEB4114-E49A-81EC-04C9-23BB08C3E8D0}"/>
              </a:ext>
            </a:extLst>
          </p:cNvPr>
          <p:cNvSpPr txBox="1">
            <a:spLocks/>
          </p:cNvSpPr>
          <p:nvPr/>
        </p:nvSpPr>
        <p:spPr>
          <a:xfrm>
            <a:off x="371304" y="2128057"/>
            <a:ext cx="7002929" cy="44038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kern="1200">
                <a:solidFill>
                  <a:srgbClr val="192D4C"/>
                </a:solidFill>
                <a:latin typeface="Roboto Lt" pitchFamily="2" charset="0"/>
                <a:ea typeface="Roboto Lt"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1800"/>
              </a:spcBef>
            </a:pPr>
            <a:r>
              <a:rPr lang="lt-LT" sz="1600" b="1" dirty="0">
                <a:solidFill>
                  <a:schemeClr val="accent1"/>
                </a:solidFill>
                <a:latin typeface="Arial" panose="020B0604020202020204" pitchFamily="34" charset="0"/>
                <a:cs typeface="Arial" panose="020B0604020202020204" pitchFamily="34" charset="0"/>
              </a:rPr>
              <a:t>KADA? </a:t>
            </a:r>
            <a:r>
              <a:rPr lang="lt-LT" sz="1400" dirty="0">
                <a:solidFill>
                  <a:schemeClr val="tx1"/>
                </a:solidFill>
                <a:latin typeface="Arial" panose="020B0604020202020204" pitchFamily="34" charset="0"/>
                <a:cs typeface="Arial" panose="020B0604020202020204" pitchFamily="34" charset="0"/>
              </a:rPr>
              <a:t>2026 m. spalio 14 d., spalio 21 d., spalio 28 d., lapkričio 5 d. ir lapkričio 13 d.    </a:t>
            </a:r>
          </a:p>
          <a:p>
            <a:pPr algn="just">
              <a:spcBef>
                <a:spcPts val="600"/>
              </a:spcBef>
            </a:pPr>
            <a:r>
              <a:rPr lang="lt-LT" sz="1600" b="1" dirty="0">
                <a:solidFill>
                  <a:schemeClr val="accent1"/>
                </a:solidFill>
                <a:latin typeface="Arial" panose="020B0604020202020204" pitchFamily="34" charset="0"/>
                <a:cs typeface="Arial" panose="020B0604020202020204" pitchFamily="34" charset="0"/>
              </a:rPr>
              <a:t>FORMA:</a:t>
            </a:r>
            <a:r>
              <a:rPr lang="lt-LT" sz="1600" dirty="0">
                <a:solidFill>
                  <a:schemeClr val="tx1"/>
                </a:solidFill>
                <a:latin typeface="Arial" panose="020B0604020202020204" pitchFamily="34" charset="0"/>
                <a:cs typeface="Arial" panose="020B0604020202020204" pitchFamily="34" charset="0"/>
              </a:rPr>
              <a:t> </a:t>
            </a:r>
            <a:r>
              <a:rPr lang="lt-LT" sz="1400" dirty="0">
                <a:solidFill>
                  <a:schemeClr val="tx1"/>
                </a:solidFill>
                <a:latin typeface="Arial" panose="020B0604020202020204" pitchFamily="34" charset="0"/>
                <a:cs typeface="Arial" panose="020B0604020202020204" pitchFamily="34" charset="0"/>
              </a:rPr>
              <a:t>nuotolinė ir kontaktinė</a:t>
            </a:r>
          </a:p>
          <a:p>
            <a:pPr>
              <a:spcBef>
                <a:spcPts val="600"/>
              </a:spcBef>
            </a:pPr>
            <a:r>
              <a:rPr lang="lt-LT" sz="1600" b="1" dirty="0">
                <a:solidFill>
                  <a:schemeClr val="accent1"/>
                </a:solidFill>
                <a:latin typeface="Arial" panose="020B0604020202020204" pitchFamily="34" charset="0"/>
                <a:cs typeface="Arial" panose="020B0604020202020204" pitchFamily="34" charset="0"/>
              </a:rPr>
              <a:t>KAS ORGANIZUOJA? </a:t>
            </a:r>
            <a:r>
              <a:rPr lang="lt-LT" sz="1400" dirty="0">
                <a:solidFill>
                  <a:schemeClr val="tx1"/>
                </a:solidFill>
                <a:latin typeface="Arial" panose="020B0604020202020204" pitchFamily="34" charset="0"/>
                <a:cs typeface="Arial" panose="020B0604020202020204" pitchFamily="34" charset="0"/>
              </a:rPr>
              <a:t>LINEŠA UKS kartu su Saulėtekio slėnio mokslo ir technologijų parku  </a:t>
            </a:r>
          </a:p>
          <a:p>
            <a:pPr>
              <a:spcBef>
                <a:spcPts val="600"/>
              </a:spcBef>
            </a:pPr>
            <a:r>
              <a:rPr lang="lt-LT" sz="1600" b="1" dirty="0">
                <a:solidFill>
                  <a:schemeClr val="accent1"/>
                </a:solidFill>
                <a:latin typeface="Arial" panose="020B0604020202020204" pitchFamily="34" charset="0"/>
                <a:cs typeface="Arial" panose="020B0604020202020204" pitchFamily="34" charset="0"/>
              </a:rPr>
              <a:t>KAM SKIRTA? </a:t>
            </a:r>
            <a:r>
              <a:rPr lang="lt-LT" sz="1400" dirty="0">
                <a:solidFill>
                  <a:schemeClr val="tx1"/>
                </a:solidFill>
                <a:latin typeface="Arial" panose="020B0604020202020204" pitchFamily="34" charset="0"/>
                <a:cs typeface="Arial" panose="020B0604020202020204" pitchFamily="34" charset="0"/>
              </a:rPr>
              <a:t>Karjeros specialistams, mokytojams, švietimo pagalbos specialistams, mokyklų ir STEAM centrų vadovams</a:t>
            </a:r>
          </a:p>
          <a:p>
            <a:pPr>
              <a:spcBef>
                <a:spcPts val="600"/>
              </a:spcBef>
            </a:pPr>
            <a:r>
              <a:rPr lang="lt-LT" sz="1600" b="1" dirty="0">
                <a:solidFill>
                  <a:schemeClr val="accent1"/>
                </a:solidFill>
                <a:latin typeface="Arial" panose="020B0604020202020204" pitchFamily="34" charset="0"/>
                <a:cs typeface="Arial" panose="020B0604020202020204" pitchFamily="34" charset="0"/>
              </a:rPr>
              <a:t>TIKSLAS</a:t>
            </a:r>
            <a:r>
              <a:rPr lang="lt-LT" sz="1400" b="1" dirty="0">
                <a:solidFill>
                  <a:schemeClr val="accent1"/>
                </a:solidFill>
                <a:latin typeface="Arial" panose="020B0604020202020204" pitchFamily="34" charset="0"/>
                <a:cs typeface="Arial" panose="020B0604020202020204" pitchFamily="34" charset="0"/>
              </a:rPr>
              <a:t> </a:t>
            </a:r>
            <a:r>
              <a:rPr lang="lt-LT" sz="1400" dirty="0">
                <a:solidFill>
                  <a:schemeClr val="tx1"/>
                </a:solidFill>
                <a:latin typeface="Arial" panose="020B0604020202020204" pitchFamily="34" charset="0"/>
                <a:cs typeface="Arial" panose="020B0604020202020204" pitchFamily="34" charset="0"/>
              </a:rPr>
              <a:t>– mažinti lyčių stereotipų įtaką mokinių STEAM pasirinkimams ir skatinti mergaičių įsitraukimą. </a:t>
            </a:r>
          </a:p>
          <a:p>
            <a:pPr>
              <a:spcBef>
                <a:spcPts val="600"/>
              </a:spcBef>
            </a:pPr>
            <a:r>
              <a:rPr lang="lt-LT" sz="1600" b="1" dirty="0">
                <a:solidFill>
                  <a:schemeClr val="accent1"/>
                </a:solidFill>
                <a:latin typeface="Arial" panose="020B0604020202020204" pitchFamily="34" charset="0"/>
                <a:cs typeface="Arial" panose="020B0604020202020204" pitchFamily="34" charset="0"/>
              </a:rPr>
              <a:t>TEMOS:   </a:t>
            </a:r>
          </a:p>
          <a:p>
            <a:pPr marL="285750" indent="-285750">
              <a:spcBef>
                <a:spcPts val="600"/>
              </a:spcBef>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Lyčių stereotipų įtaka mokinių susidomėjimui STEAM ir karjeros pasirinkimams;</a:t>
            </a:r>
          </a:p>
          <a:p>
            <a:pPr marL="285750" indent="-285750">
              <a:spcBef>
                <a:spcPts val="600"/>
              </a:spcBef>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STEAM ugdymo praktikos, stiprinančios mokinių įsitraukimą;</a:t>
            </a:r>
          </a:p>
          <a:p>
            <a:pPr marL="285750" indent="-285750">
              <a:spcBef>
                <a:spcPts val="600"/>
              </a:spcBef>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STEAM karjeros galimybės – nuo gilesnio srities pažinimo iki profesijos pasirinkimo; </a:t>
            </a:r>
          </a:p>
          <a:p>
            <a:pPr marL="285750" indent="-285750">
              <a:spcBef>
                <a:spcPts val="600"/>
              </a:spcBef>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Naujausi STEAM tyrimai ir tarptautinė geroji praktika; </a:t>
            </a:r>
          </a:p>
          <a:p>
            <a:pPr marL="285750" indent="-285750">
              <a:spcBef>
                <a:spcPts val="600"/>
              </a:spcBef>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Praktiniai įrankiai ir įkvepiančios STEAM sėkmės istorijos.  </a:t>
            </a:r>
          </a:p>
          <a:p>
            <a:pPr>
              <a:spcBef>
                <a:spcPts val="600"/>
              </a:spcBef>
            </a:pPr>
            <a:r>
              <a:rPr lang="lt-LT" sz="1600" b="1" dirty="0">
                <a:solidFill>
                  <a:srgbClr val="0070C0"/>
                </a:solidFill>
                <a:latin typeface="Arial" panose="020B0604020202020204" pitchFamily="34" charset="0"/>
                <a:cs typeface="Arial" panose="020B0604020202020204" pitchFamily="34" charset="0"/>
              </a:rPr>
              <a:t>DAUGIAU INFORMACIJOS: </a:t>
            </a:r>
            <a:r>
              <a:rPr lang="lt-LT" sz="1400" dirty="0">
                <a:solidFill>
                  <a:schemeClr val="tx1"/>
                </a:solidFill>
                <a:latin typeface="Arial" panose="020B0604020202020204" pitchFamily="34" charset="0"/>
                <a:cs typeface="Arial" panose="020B0604020202020204" pitchFamily="34" charset="0"/>
              </a:rPr>
              <a:t>bus paskelbta artimiausiu metu </a:t>
            </a:r>
            <a:r>
              <a:rPr lang="lt-LT" sz="1600" b="1" dirty="0">
                <a:solidFill>
                  <a:srgbClr val="FF9900"/>
                </a:solidFill>
                <a:latin typeface="Arial" panose="020B0604020202020204" pitchFamily="34" charset="0"/>
                <a:cs typeface="Arial" panose="020B0604020202020204" pitchFamily="34" charset="0"/>
              </a:rPr>
              <a:t>MUKIS</a:t>
            </a:r>
            <a:r>
              <a:rPr lang="lt-LT" sz="1400" dirty="0">
                <a:solidFill>
                  <a:schemeClr val="tx1"/>
                </a:solidFill>
                <a:latin typeface="Arial" panose="020B0604020202020204" pitchFamily="34" charset="0"/>
                <a:cs typeface="Arial" panose="020B0604020202020204" pitchFamily="34" charset="0"/>
              </a:rPr>
              <a:t> renginių puslapyje (</a:t>
            </a:r>
            <a:r>
              <a:rPr lang="lt-LT" sz="1400" dirty="0">
                <a:solidFill>
                  <a:schemeClr val="tx1"/>
                </a:solidFill>
                <a:latin typeface="Arial" panose="020B0604020202020204" pitchFamily="34" charset="0"/>
                <a:cs typeface="Arial" panose="020B0604020202020204" pitchFamily="34" charset="0"/>
                <a:hlinkClick r:id="rId2"/>
              </a:rPr>
              <a:t>https://mukis.lt/renginiai-1</a:t>
            </a:r>
            <a:r>
              <a:rPr lang="lt-LT" sz="1400" dirty="0">
                <a:solidFill>
                  <a:schemeClr val="tx1"/>
                </a:solidFill>
                <a:latin typeface="Arial" panose="020B0604020202020204" pitchFamily="34" charset="0"/>
                <a:cs typeface="Arial" panose="020B0604020202020204" pitchFamily="34" charset="0"/>
              </a:rPr>
              <a:t>) </a:t>
            </a:r>
          </a:p>
          <a:p>
            <a:pPr marL="285750" indent="-285750">
              <a:spcBef>
                <a:spcPts val="600"/>
              </a:spcBef>
              <a:buFont typeface="Wingdings" panose="05000000000000000000" pitchFamily="2" charset="2"/>
              <a:buChar char="q"/>
            </a:pPr>
            <a:endParaRPr lang="lt-LT" sz="1400" dirty="0">
              <a:solidFill>
                <a:schemeClr val="tx1"/>
              </a:solidFill>
              <a:highlight>
                <a:srgbClr val="FFFF00"/>
              </a:highlight>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q"/>
            </a:pPr>
            <a:endParaRPr lang="lt-LT" sz="1400" dirty="0">
              <a:solidFill>
                <a:schemeClr val="tx1"/>
              </a:solidFill>
              <a:latin typeface="Arial" panose="020B0604020202020204" pitchFamily="34" charset="0"/>
              <a:cs typeface="Arial" panose="020B0604020202020204" pitchFamily="34" charset="0"/>
            </a:endParaRPr>
          </a:p>
          <a:p>
            <a:pPr algn="just">
              <a:spcBef>
                <a:spcPts val="600"/>
              </a:spcBef>
            </a:pPr>
            <a:endParaRPr lang="lt-LT" sz="16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rgbClr val="FF9900"/>
              </a:solidFill>
              <a:latin typeface="Arial" panose="020B0604020202020204" pitchFamily="34" charset="0"/>
              <a:cs typeface="Arial" panose="020B0604020202020204" pitchFamily="34" charset="0"/>
            </a:endParaRP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pPr>
              <a:spcBef>
                <a:spcPts val="600"/>
              </a:spcBef>
            </a:pPr>
            <a:r>
              <a:rPr lang="lt-LT" sz="2400" b="1" dirty="0">
                <a:solidFill>
                  <a:schemeClr val="tx1"/>
                </a:solidFill>
                <a:latin typeface="Arial" panose="020B0604020202020204" pitchFamily="34" charset="0"/>
                <a:cs typeface="Arial" panose="020B0604020202020204" pitchFamily="34" charset="0"/>
              </a:rPr>
              <a:t> </a:t>
            </a: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endParaRPr lang="en-US" sz="3200" b="1" dirty="0">
              <a:highlight>
                <a:srgbClr val="FFFF00"/>
              </a:highlight>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E701859E-DF1D-2AAF-8546-29E137D9DC97}"/>
              </a:ext>
            </a:extLst>
          </p:cNvPr>
          <p:cNvSpPr/>
          <p:nvPr/>
        </p:nvSpPr>
        <p:spPr>
          <a:xfrm>
            <a:off x="200328" y="144600"/>
            <a:ext cx="9949512" cy="960993"/>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Renginiai (2)</a:t>
            </a:r>
          </a:p>
          <a:p>
            <a:r>
              <a:rPr lang="lt-LT" sz="2000" b="1" i="1" dirty="0">
                <a:solidFill>
                  <a:schemeClr val="bg1"/>
                </a:solidFill>
                <a:latin typeface="Arial" panose="020B0604020202020204" pitchFamily="34" charset="0"/>
                <a:cs typeface="Arial" panose="020B0604020202020204" pitchFamily="34" charset="0"/>
              </a:rPr>
              <a:t> </a:t>
            </a:r>
            <a:r>
              <a:rPr lang="lt-LT" sz="2000" b="1" i="1" dirty="0">
                <a:solidFill>
                  <a:schemeClr val="tx1"/>
                </a:solidFill>
                <a:latin typeface="Arial" panose="020B0604020202020204" pitchFamily="34" charset="0"/>
                <a:cs typeface="Arial" panose="020B0604020202020204" pitchFamily="34" charset="0"/>
              </a:rPr>
              <a:t>Renginių ciklas „Įtraukus STEAM šiandien – drąsūs karjeros pasirinkimai rytoj”   </a:t>
            </a:r>
            <a:endParaRPr lang="en-US" sz="2000" b="1" i="1" dirty="0">
              <a:solidFill>
                <a:schemeClr val="tx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F66B347-29F6-CE20-58F1-B02CCA3C2AB2}"/>
              </a:ext>
            </a:extLst>
          </p:cNvPr>
          <p:cNvPicPr>
            <a:picLocks noChangeAspect="1"/>
          </p:cNvPicPr>
          <p:nvPr/>
        </p:nvPicPr>
        <p:blipFill>
          <a:blip r:embed="rId3"/>
          <a:stretch>
            <a:fillRect/>
          </a:stretch>
        </p:blipFill>
        <p:spPr>
          <a:xfrm>
            <a:off x="7439009" y="1317896"/>
            <a:ext cx="4439876" cy="2287925"/>
          </a:xfrm>
          <a:prstGeom prst="rect">
            <a:avLst/>
          </a:prstGeom>
        </p:spPr>
      </p:pic>
      <p:pic>
        <p:nvPicPr>
          <p:cNvPr id="9" name="Picture 8">
            <a:extLst>
              <a:ext uri="{FF2B5EF4-FFF2-40B4-BE49-F238E27FC236}">
                <a16:creationId xmlns:a16="http://schemas.microsoft.com/office/drawing/2014/main" id="{29CE5A1E-5E63-8CAF-38E7-72BEDF6D1FDA}"/>
              </a:ext>
            </a:extLst>
          </p:cNvPr>
          <p:cNvPicPr>
            <a:picLocks noChangeAspect="1"/>
          </p:cNvPicPr>
          <p:nvPr/>
        </p:nvPicPr>
        <p:blipFill>
          <a:blip r:embed="rId4"/>
          <a:stretch>
            <a:fillRect/>
          </a:stretch>
        </p:blipFill>
        <p:spPr>
          <a:xfrm>
            <a:off x="7485670" y="3718372"/>
            <a:ext cx="4393215" cy="2895275"/>
          </a:xfrm>
          <a:prstGeom prst="rect">
            <a:avLst/>
          </a:prstGeom>
        </p:spPr>
      </p:pic>
      <p:pic>
        <p:nvPicPr>
          <p:cNvPr id="3" name="Picture 2">
            <a:extLst>
              <a:ext uri="{FF2B5EF4-FFF2-40B4-BE49-F238E27FC236}">
                <a16:creationId xmlns:a16="http://schemas.microsoft.com/office/drawing/2014/main" id="{05797DD2-0C3E-4C5A-C7ED-215F4E9AA3B9}"/>
              </a:ext>
            </a:extLst>
          </p:cNvPr>
          <p:cNvPicPr>
            <a:picLocks noChangeAspect="1"/>
          </p:cNvPicPr>
          <p:nvPr/>
        </p:nvPicPr>
        <p:blipFill>
          <a:blip r:embed="rId5"/>
          <a:stretch>
            <a:fillRect/>
          </a:stretch>
        </p:blipFill>
        <p:spPr>
          <a:xfrm>
            <a:off x="3747916" y="1281448"/>
            <a:ext cx="2010152" cy="639594"/>
          </a:xfrm>
          <a:prstGeom prst="rect">
            <a:avLst/>
          </a:prstGeom>
        </p:spPr>
      </p:pic>
      <p:pic>
        <p:nvPicPr>
          <p:cNvPr id="4" name="Picture 3">
            <a:extLst>
              <a:ext uri="{FF2B5EF4-FFF2-40B4-BE49-F238E27FC236}">
                <a16:creationId xmlns:a16="http://schemas.microsoft.com/office/drawing/2014/main" id="{DBEA9F55-738C-7AA9-7863-4A3E4EACBD5B}"/>
              </a:ext>
            </a:extLst>
          </p:cNvPr>
          <p:cNvPicPr>
            <a:picLocks noChangeAspect="1"/>
          </p:cNvPicPr>
          <p:nvPr/>
        </p:nvPicPr>
        <p:blipFill>
          <a:blip r:embed="rId6"/>
          <a:stretch>
            <a:fillRect/>
          </a:stretch>
        </p:blipFill>
        <p:spPr>
          <a:xfrm>
            <a:off x="1109398" y="1281448"/>
            <a:ext cx="2055534" cy="670753"/>
          </a:xfrm>
          <a:prstGeom prst="rect">
            <a:avLst/>
          </a:prstGeom>
        </p:spPr>
      </p:pic>
    </p:spTree>
    <p:extLst>
      <p:ext uri="{BB962C8B-B14F-4D97-AF65-F5344CB8AC3E}">
        <p14:creationId xmlns:p14="http://schemas.microsoft.com/office/powerpoint/2010/main" val="3672921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7">
            <a:extLst>
              <a:ext uri="{FF2B5EF4-FFF2-40B4-BE49-F238E27FC236}">
                <a16:creationId xmlns:a16="http://schemas.microsoft.com/office/drawing/2014/main" id="{64D16A72-CD6C-1771-20B2-7179BA17E326}"/>
              </a:ext>
            </a:extLst>
          </p:cNvPr>
          <p:cNvSpPr txBox="1">
            <a:spLocks/>
          </p:cNvSpPr>
          <p:nvPr/>
        </p:nvSpPr>
        <p:spPr>
          <a:xfrm>
            <a:off x="820426" y="1584679"/>
            <a:ext cx="5198856" cy="464309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kern="1200">
                <a:solidFill>
                  <a:srgbClr val="192D4C"/>
                </a:solidFill>
                <a:latin typeface="Roboto Lt" pitchFamily="2" charset="0"/>
                <a:ea typeface="Roboto Lt"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600"/>
              </a:spcBef>
            </a:pPr>
            <a:r>
              <a:rPr lang="lt-LT" sz="1800" b="1" dirty="0">
                <a:solidFill>
                  <a:schemeClr val="tx1"/>
                </a:solidFill>
                <a:latin typeface="Arial" panose="020B0604020202020204" pitchFamily="34" charset="0"/>
                <a:cs typeface="Arial" panose="020B0604020202020204" pitchFamily="34" charset="0"/>
              </a:rPr>
              <a:t>Galimybių festivalis „Tavo PIN kodas”</a:t>
            </a:r>
          </a:p>
          <a:p>
            <a:pPr algn="ctr">
              <a:spcBef>
                <a:spcPts val="600"/>
              </a:spcBef>
            </a:pPr>
            <a:endParaRPr lang="lt-LT" sz="18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u="sng"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chemeClr val="tx1"/>
              </a:solidFill>
              <a:latin typeface="Arial" panose="020B0604020202020204" pitchFamily="34" charset="0"/>
              <a:cs typeface="Arial" panose="020B0604020202020204" pitchFamily="34" charset="0"/>
            </a:endParaRPr>
          </a:p>
          <a:p>
            <a:pPr algn="just">
              <a:spcBef>
                <a:spcPts val="1800"/>
              </a:spcBef>
            </a:pPr>
            <a:r>
              <a:rPr lang="lt-LT" sz="1600" b="1" dirty="0">
                <a:solidFill>
                  <a:schemeClr val="accent1"/>
                </a:solidFill>
                <a:latin typeface="Arial" panose="020B0604020202020204" pitchFamily="34" charset="0"/>
                <a:cs typeface="Arial" panose="020B0604020202020204" pitchFamily="34" charset="0"/>
              </a:rPr>
              <a:t>KADA IR KUR? </a:t>
            </a:r>
            <a:r>
              <a:rPr lang="lt-LT" sz="1600" dirty="0">
                <a:solidFill>
                  <a:schemeClr val="tx1"/>
                </a:solidFill>
                <a:latin typeface="Arial" panose="020B0604020202020204" pitchFamily="34" charset="0"/>
                <a:cs typeface="Arial" panose="020B0604020202020204" pitchFamily="34" charset="0"/>
              </a:rPr>
              <a:t>2026 m. lapkričio 19 d. (Šiaulių arena)   </a:t>
            </a:r>
          </a:p>
          <a:p>
            <a:pPr>
              <a:spcBef>
                <a:spcPts val="600"/>
              </a:spcBef>
            </a:pPr>
            <a:r>
              <a:rPr lang="lt-LT" sz="1600" b="1" dirty="0">
                <a:solidFill>
                  <a:schemeClr val="accent1"/>
                </a:solidFill>
                <a:latin typeface="Arial" panose="020B0604020202020204" pitchFamily="34" charset="0"/>
                <a:cs typeface="Arial" panose="020B0604020202020204" pitchFamily="34" charset="0"/>
              </a:rPr>
              <a:t>KAS ORGANIZUOJA? </a:t>
            </a:r>
            <a:r>
              <a:rPr lang="lt-LT" sz="1600" dirty="0">
                <a:solidFill>
                  <a:schemeClr val="tx1"/>
                </a:solidFill>
                <a:latin typeface="Arial" panose="020B0604020202020204" pitchFamily="34" charset="0"/>
                <a:cs typeface="Arial" panose="020B0604020202020204" pitchFamily="34" charset="0"/>
              </a:rPr>
              <a:t>Šiaulių valstybinė kolegija  </a:t>
            </a:r>
          </a:p>
          <a:p>
            <a:pPr>
              <a:spcBef>
                <a:spcPts val="600"/>
              </a:spcBef>
            </a:pPr>
            <a:r>
              <a:rPr lang="lt-LT" sz="1600" b="1" dirty="0">
                <a:solidFill>
                  <a:schemeClr val="accent1"/>
                </a:solidFill>
                <a:latin typeface="Arial" panose="020B0604020202020204" pitchFamily="34" charset="0"/>
                <a:cs typeface="Arial" panose="020B0604020202020204" pitchFamily="34" charset="0"/>
              </a:rPr>
              <a:t>KAM SKIRTA? </a:t>
            </a:r>
            <a:r>
              <a:rPr lang="lt-LT" sz="1600" dirty="0">
                <a:solidFill>
                  <a:schemeClr val="tx1"/>
                </a:solidFill>
                <a:latin typeface="Arial" panose="020B0604020202020204" pitchFamily="34" charset="0"/>
                <a:cs typeface="Arial" panose="020B0604020202020204" pitchFamily="34" charset="0"/>
              </a:rPr>
              <a:t>9-12 kl. mokiniams ir jų tėvams (globėjams), karjeros specialistams</a:t>
            </a:r>
          </a:p>
          <a:p>
            <a:pPr>
              <a:spcBef>
                <a:spcPts val="600"/>
              </a:spcBef>
            </a:pPr>
            <a:r>
              <a:rPr lang="lt-LT" sz="1600" b="1" dirty="0">
                <a:solidFill>
                  <a:schemeClr val="accent1"/>
                </a:solidFill>
                <a:latin typeface="Arial" panose="020B0604020202020204" pitchFamily="34" charset="0"/>
                <a:cs typeface="Arial" panose="020B0604020202020204" pitchFamily="34" charset="0"/>
              </a:rPr>
              <a:t>TIKSLAS – </a:t>
            </a:r>
            <a:r>
              <a:rPr lang="lt-LT" sz="1600" dirty="0">
                <a:solidFill>
                  <a:schemeClr val="tx1"/>
                </a:solidFill>
                <a:latin typeface="Arial" panose="020B0604020202020204" pitchFamily="34" charset="0"/>
                <a:cs typeface="Arial" panose="020B0604020202020204" pitchFamily="34" charset="0"/>
              </a:rPr>
              <a:t>padėti mokiniams atrasti savo stiprybes, išbandyti skirtingas veiklas ir atrasti galimybes savo ateities karjerai.  </a:t>
            </a:r>
          </a:p>
          <a:p>
            <a:pPr>
              <a:spcBef>
                <a:spcPts val="600"/>
              </a:spcBef>
            </a:pPr>
            <a:r>
              <a:rPr lang="lt-LT" sz="1600" b="1" dirty="0">
                <a:solidFill>
                  <a:schemeClr val="accent1"/>
                </a:solidFill>
                <a:latin typeface="Arial" panose="020B0604020202020204" pitchFamily="34" charset="0"/>
                <a:cs typeface="Arial" panose="020B0604020202020204" pitchFamily="34" charset="0"/>
              </a:rPr>
              <a:t>DAUGIAU INFORMACIJOS: </a:t>
            </a:r>
            <a:r>
              <a:rPr lang="lt-LT" sz="1600" dirty="0">
                <a:solidFill>
                  <a:schemeClr val="accent1"/>
                </a:solidFill>
                <a:latin typeface="Arial" panose="020B0604020202020204" pitchFamily="34" charset="0"/>
                <a:cs typeface="Arial" panose="020B0604020202020204" pitchFamily="34" charset="0"/>
                <a:hlinkClick r:id="rId2"/>
              </a:rPr>
              <a:t>https://tavopinkodas.lt/</a:t>
            </a:r>
            <a:r>
              <a:rPr lang="lt-LT" sz="1600" dirty="0">
                <a:solidFill>
                  <a:schemeClr val="accent1"/>
                </a:solidFill>
                <a:latin typeface="Arial" panose="020B0604020202020204" pitchFamily="34" charset="0"/>
                <a:cs typeface="Arial" panose="020B0604020202020204" pitchFamily="34" charset="0"/>
              </a:rPr>
              <a:t> </a:t>
            </a:r>
            <a:endParaRPr lang="lt-LT" sz="1600"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rgbClr val="FF9900"/>
              </a:solidFill>
              <a:latin typeface="Arial" panose="020B0604020202020204" pitchFamily="34" charset="0"/>
              <a:cs typeface="Arial" panose="020B0604020202020204" pitchFamily="34" charset="0"/>
            </a:endParaRP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pPr>
              <a:spcBef>
                <a:spcPts val="600"/>
              </a:spcBef>
            </a:pPr>
            <a:r>
              <a:rPr lang="lt-LT" sz="2400" b="1" dirty="0">
                <a:solidFill>
                  <a:schemeClr val="tx1"/>
                </a:solidFill>
                <a:latin typeface="Arial" panose="020B0604020202020204" pitchFamily="34" charset="0"/>
                <a:cs typeface="Arial" panose="020B0604020202020204" pitchFamily="34" charset="0"/>
              </a:rPr>
              <a:t> </a:t>
            </a: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endParaRPr lang="en-US" sz="3200" b="1" dirty="0">
              <a:highlight>
                <a:srgbClr val="FFFF00"/>
              </a:highlight>
              <a:latin typeface="Arial" panose="020B0604020202020204" pitchFamily="34" charset="0"/>
              <a:cs typeface="Arial" panose="020B0604020202020204" pitchFamily="34" charset="0"/>
            </a:endParaRPr>
          </a:p>
        </p:txBody>
      </p:sp>
      <p:sp>
        <p:nvSpPr>
          <p:cNvPr id="13" name="Text Placeholder 7">
            <a:extLst>
              <a:ext uri="{FF2B5EF4-FFF2-40B4-BE49-F238E27FC236}">
                <a16:creationId xmlns:a16="http://schemas.microsoft.com/office/drawing/2014/main" id="{E8975CF7-B9FF-FC55-E0D4-1B93D9248E3C}"/>
              </a:ext>
            </a:extLst>
          </p:cNvPr>
          <p:cNvSpPr txBox="1">
            <a:spLocks/>
          </p:cNvSpPr>
          <p:nvPr/>
        </p:nvSpPr>
        <p:spPr>
          <a:xfrm>
            <a:off x="6669715" y="1584679"/>
            <a:ext cx="5161934" cy="464309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800" kern="1200">
                <a:solidFill>
                  <a:srgbClr val="192D4C"/>
                </a:solidFill>
                <a:latin typeface="Roboto Lt" pitchFamily="2" charset="0"/>
                <a:ea typeface="Roboto Lt"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600"/>
              </a:spcBef>
            </a:pPr>
            <a:r>
              <a:rPr lang="lt-LT" sz="1800" b="1" dirty="0">
                <a:solidFill>
                  <a:schemeClr val="tx1"/>
                </a:solidFill>
                <a:latin typeface="Arial" panose="020B0604020202020204" pitchFamily="34" charset="0"/>
                <a:cs typeface="Arial" panose="020B0604020202020204" pitchFamily="34" charset="0"/>
              </a:rPr>
              <a:t>Studijų diena „Startas AŠ”</a:t>
            </a:r>
          </a:p>
          <a:p>
            <a:pPr algn="ctr">
              <a:spcBef>
                <a:spcPts val="600"/>
              </a:spcBef>
            </a:pPr>
            <a:endParaRPr lang="lt-LT" sz="18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u="sng"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chemeClr val="tx1"/>
              </a:solidFill>
              <a:latin typeface="Arial" panose="020B0604020202020204" pitchFamily="34" charset="0"/>
              <a:cs typeface="Arial" panose="020B0604020202020204" pitchFamily="34" charset="0"/>
            </a:endParaRPr>
          </a:p>
          <a:p>
            <a:pPr algn="just">
              <a:spcBef>
                <a:spcPts val="1800"/>
              </a:spcBef>
            </a:pPr>
            <a:r>
              <a:rPr lang="lt-LT" sz="1600" b="1" dirty="0">
                <a:solidFill>
                  <a:schemeClr val="accent1"/>
                </a:solidFill>
                <a:latin typeface="Arial" panose="020B0604020202020204" pitchFamily="34" charset="0"/>
                <a:cs typeface="Arial" panose="020B0604020202020204" pitchFamily="34" charset="0"/>
              </a:rPr>
              <a:t>KADA IR KUR? </a:t>
            </a:r>
            <a:r>
              <a:rPr lang="lt-LT" sz="1600" dirty="0">
                <a:solidFill>
                  <a:schemeClr val="tx1"/>
                </a:solidFill>
                <a:latin typeface="Arial" panose="020B0604020202020204" pitchFamily="34" charset="0"/>
                <a:cs typeface="Arial" panose="020B0604020202020204" pitchFamily="34" charset="0"/>
              </a:rPr>
              <a:t>2027 m. vasario 25 d. (Vilnius Arena)</a:t>
            </a:r>
          </a:p>
          <a:p>
            <a:pPr>
              <a:spcBef>
                <a:spcPts val="600"/>
              </a:spcBef>
            </a:pPr>
            <a:r>
              <a:rPr lang="lt-LT" sz="1600" b="1" dirty="0">
                <a:solidFill>
                  <a:schemeClr val="accent1"/>
                </a:solidFill>
                <a:latin typeface="Arial" panose="020B0604020202020204" pitchFamily="34" charset="0"/>
                <a:cs typeface="Arial" panose="020B0604020202020204" pitchFamily="34" charset="0"/>
              </a:rPr>
              <a:t>KAS ORGANIZUOJA? </a:t>
            </a:r>
            <a:r>
              <a:rPr lang="lt-LT" sz="1600" dirty="0">
                <a:solidFill>
                  <a:schemeClr val="tx1"/>
                </a:solidFill>
                <a:latin typeface="Arial" panose="020B0604020202020204" pitchFamily="34" charset="0"/>
                <a:cs typeface="Arial" panose="020B0604020202020204" pitchFamily="34" charset="0"/>
              </a:rPr>
              <a:t>MB Renginio genas </a:t>
            </a:r>
          </a:p>
          <a:p>
            <a:pPr>
              <a:spcBef>
                <a:spcPts val="600"/>
              </a:spcBef>
            </a:pPr>
            <a:r>
              <a:rPr lang="lt-LT" sz="1600" b="1" dirty="0">
                <a:solidFill>
                  <a:schemeClr val="accent1"/>
                </a:solidFill>
                <a:latin typeface="Arial" panose="020B0604020202020204" pitchFamily="34" charset="0"/>
                <a:cs typeface="Arial" panose="020B0604020202020204" pitchFamily="34" charset="0"/>
              </a:rPr>
              <a:t>KAM SKIRTA? </a:t>
            </a:r>
            <a:r>
              <a:rPr lang="lt-LT" sz="1600" dirty="0">
                <a:solidFill>
                  <a:schemeClr val="tx1"/>
                </a:solidFill>
                <a:latin typeface="Arial" panose="020B0604020202020204" pitchFamily="34" charset="0"/>
                <a:cs typeface="Arial" panose="020B0604020202020204" pitchFamily="34" charset="0"/>
              </a:rPr>
              <a:t>9-12 kl. mokiniams ir jų tėvams (globėjams), karjeros specialistams</a:t>
            </a:r>
          </a:p>
          <a:p>
            <a:pPr>
              <a:spcBef>
                <a:spcPts val="600"/>
              </a:spcBef>
            </a:pPr>
            <a:r>
              <a:rPr lang="lt-LT" sz="1600" b="1" dirty="0">
                <a:solidFill>
                  <a:schemeClr val="accent1"/>
                </a:solidFill>
                <a:latin typeface="Arial" panose="020B0604020202020204" pitchFamily="34" charset="0"/>
                <a:cs typeface="Arial" panose="020B0604020202020204" pitchFamily="34" charset="0"/>
              </a:rPr>
              <a:t>TIKSLAS </a:t>
            </a:r>
            <a:r>
              <a:rPr lang="lt-LT" sz="1600" dirty="0">
                <a:solidFill>
                  <a:schemeClr val="tx1"/>
                </a:solidFill>
                <a:latin typeface="Arial" panose="020B0604020202020204" pitchFamily="34" charset="0"/>
                <a:cs typeface="Arial" panose="020B0604020202020204" pitchFamily="34" charset="0"/>
              </a:rPr>
              <a:t>– padėti mokiniams pažinti skirtingas studijų kryptis, sužinoti apie priėmimo į aukštąsias mokyklas tvarką, egzaminus ir stojimo balus  </a:t>
            </a:r>
          </a:p>
          <a:p>
            <a:pPr>
              <a:spcBef>
                <a:spcPts val="600"/>
              </a:spcBef>
            </a:pPr>
            <a:r>
              <a:rPr lang="lt-LT" sz="1600" b="1" dirty="0">
                <a:solidFill>
                  <a:schemeClr val="accent1"/>
                </a:solidFill>
                <a:latin typeface="Arial" panose="020B0604020202020204" pitchFamily="34" charset="0"/>
                <a:cs typeface="Arial" panose="020B0604020202020204" pitchFamily="34" charset="0"/>
              </a:rPr>
              <a:t>DAUGIAU INFORMACIJOS: </a:t>
            </a:r>
            <a:r>
              <a:rPr lang="lt-LT" sz="1600" dirty="0">
                <a:solidFill>
                  <a:schemeClr val="accent1"/>
                </a:solidFill>
                <a:latin typeface="Arial" panose="020B0604020202020204" pitchFamily="34" charset="0"/>
                <a:cs typeface="Arial" panose="020B0604020202020204" pitchFamily="34" charset="0"/>
                <a:hlinkClick r:id="rId3"/>
              </a:rPr>
              <a:t>https://start-as.lt/</a:t>
            </a:r>
            <a:r>
              <a:rPr lang="lt-LT" sz="1600" dirty="0">
                <a:solidFill>
                  <a:schemeClr val="accent1"/>
                </a:solidFill>
                <a:latin typeface="Arial" panose="020B0604020202020204" pitchFamily="34" charset="0"/>
                <a:cs typeface="Arial" panose="020B0604020202020204" pitchFamily="34" charset="0"/>
              </a:rPr>
              <a:t> </a:t>
            </a:r>
            <a:endParaRPr lang="lt-LT" sz="1600" dirty="0">
              <a:solidFill>
                <a:schemeClr val="tx1"/>
              </a:solidFill>
              <a:latin typeface="Arial" panose="020B0604020202020204" pitchFamily="34" charset="0"/>
              <a:cs typeface="Arial" panose="020B0604020202020204" pitchFamily="34" charset="0"/>
            </a:endParaRPr>
          </a:p>
          <a:p>
            <a:pPr algn="ctr">
              <a:spcBef>
                <a:spcPts val="600"/>
              </a:spcBef>
            </a:pPr>
            <a:endParaRPr lang="lt-LT" sz="2000" b="1" dirty="0">
              <a:solidFill>
                <a:srgbClr val="FF9900"/>
              </a:solidFill>
              <a:latin typeface="Arial" panose="020B0604020202020204" pitchFamily="34" charset="0"/>
              <a:cs typeface="Arial" panose="020B0604020202020204" pitchFamily="34" charset="0"/>
            </a:endParaRP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pPr>
              <a:spcBef>
                <a:spcPts val="600"/>
              </a:spcBef>
            </a:pPr>
            <a:r>
              <a:rPr lang="lt-LT" sz="2400" b="1" dirty="0">
                <a:solidFill>
                  <a:schemeClr val="tx1"/>
                </a:solidFill>
                <a:latin typeface="Arial" panose="020B0604020202020204" pitchFamily="34" charset="0"/>
                <a:cs typeface="Arial" panose="020B0604020202020204" pitchFamily="34" charset="0"/>
              </a:rPr>
              <a:t> </a:t>
            </a: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pPr>
              <a:spcBef>
                <a:spcPts val="600"/>
              </a:spcBef>
            </a:pPr>
            <a:endParaRPr lang="lt-LT" sz="2400" b="1" dirty="0">
              <a:solidFill>
                <a:schemeClr val="tx1"/>
              </a:solidFill>
              <a:latin typeface="Arial" panose="020B0604020202020204" pitchFamily="34" charset="0"/>
              <a:cs typeface="Arial" panose="020B0604020202020204" pitchFamily="34" charset="0"/>
            </a:endParaRPr>
          </a:p>
          <a:p>
            <a:endParaRPr lang="en-US" sz="3200" b="1" dirty="0">
              <a:highlight>
                <a:srgbClr val="FFFF00"/>
              </a:highlight>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D77BE81-0939-EA91-FAB6-9C206780392E}"/>
              </a:ext>
            </a:extLst>
          </p:cNvPr>
          <p:cNvPicPr>
            <a:picLocks noChangeAspect="1"/>
          </p:cNvPicPr>
          <p:nvPr/>
        </p:nvPicPr>
        <p:blipFill>
          <a:blip r:embed="rId4"/>
          <a:stretch>
            <a:fillRect/>
          </a:stretch>
        </p:blipFill>
        <p:spPr>
          <a:xfrm>
            <a:off x="2601884" y="2047504"/>
            <a:ext cx="1686668" cy="1563778"/>
          </a:xfrm>
          <a:prstGeom prst="rect">
            <a:avLst/>
          </a:prstGeom>
        </p:spPr>
      </p:pic>
      <p:pic>
        <p:nvPicPr>
          <p:cNvPr id="6" name="Picture 5">
            <a:extLst>
              <a:ext uri="{FF2B5EF4-FFF2-40B4-BE49-F238E27FC236}">
                <a16:creationId xmlns:a16="http://schemas.microsoft.com/office/drawing/2014/main" id="{D251DB97-E11E-F402-D249-E204E952BAC3}"/>
              </a:ext>
            </a:extLst>
          </p:cNvPr>
          <p:cNvPicPr>
            <a:picLocks noChangeAspect="1"/>
          </p:cNvPicPr>
          <p:nvPr/>
        </p:nvPicPr>
        <p:blipFill>
          <a:blip r:embed="rId5"/>
          <a:stretch>
            <a:fillRect/>
          </a:stretch>
        </p:blipFill>
        <p:spPr>
          <a:xfrm>
            <a:off x="7800740" y="2107651"/>
            <a:ext cx="2590803" cy="1213415"/>
          </a:xfrm>
          <a:prstGeom prst="rect">
            <a:avLst/>
          </a:prstGeom>
        </p:spPr>
      </p:pic>
      <p:sp>
        <p:nvSpPr>
          <p:cNvPr id="3" name="Rectangle: Rounded Corners 2">
            <a:extLst>
              <a:ext uri="{FF2B5EF4-FFF2-40B4-BE49-F238E27FC236}">
                <a16:creationId xmlns:a16="http://schemas.microsoft.com/office/drawing/2014/main" id="{F9FE9346-036D-71A7-0570-E982974CBD7B}"/>
              </a:ext>
            </a:extLst>
          </p:cNvPr>
          <p:cNvSpPr/>
          <p:nvPr/>
        </p:nvSpPr>
        <p:spPr>
          <a:xfrm>
            <a:off x="635154" y="165030"/>
            <a:ext cx="5158817" cy="1015377"/>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2000" b="1" dirty="0">
                <a:solidFill>
                  <a:schemeClr val="bg1"/>
                </a:solidFill>
                <a:latin typeface="Arial" panose="020B0604020202020204" pitchFamily="34" charset="0"/>
                <a:cs typeface="Arial" panose="020B0604020202020204" pitchFamily="34" charset="0"/>
              </a:rPr>
              <a:t> </a:t>
            </a:r>
            <a:r>
              <a:rPr lang="lt-LT" sz="2800" b="1" dirty="0">
                <a:solidFill>
                  <a:schemeClr val="bg1"/>
                </a:solidFill>
                <a:latin typeface="Arial" panose="020B0604020202020204" pitchFamily="34" charset="0"/>
                <a:cs typeface="Arial" panose="020B0604020202020204" pitchFamily="34" charset="0"/>
              </a:rPr>
              <a:t>Renginiai (3)</a:t>
            </a:r>
          </a:p>
          <a:p>
            <a:r>
              <a:rPr lang="lt-LT" sz="2000" b="1" dirty="0">
                <a:solidFill>
                  <a:schemeClr val="bg1"/>
                </a:solidFill>
                <a:latin typeface="Arial" panose="020B0604020202020204" pitchFamily="34" charset="0"/>
                <a:cs typeface="Arial" panose="020B0604020202020204" pitchFamily="34" charset="0"/>
              </a:rPr>
              <a:t> </a:t>
            </a:r>
            <a:r>
              <a:rPr lang="lt-LT" sz="2400" b="1" i="1" dirty="0">
                <a:solidFill>
                  <a:schemeClr val="tx1"/>
                </a:solidFill>
                <a:latin typeface="Arial" panose="020B0604020202020204" pitchFamily="34" charset="0"/>
                <a:cs typeface="Arial" panose="020B0604020202020204" pitchFamily="34" charset="0"/>
              </a:rPr>
              <a:t>Karjeros parodos/mugės*  </a:t>
            </a:r>
            <a:endParaRPr lang="en-US" sz="2400" b="1" i="1" dirty="0">
              <a:solidFill>
                <a:schemeClr val="tx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DC0FE5D-EC8F-24A3-0836-13CD814E7217}"/>
              </a:ext>
            </a:extLst>
          </p:cNvPr>
          <p:cNvSpPr txBox="1"/>
          <p:nvPr/>
        </p:nvSpPr>
        <p:spPr>
          <a:xfrm>
            <a:off x="820426" y="6227775"/>
            <a:ext cx="6087450" cy="338554"/>
          </a:xfrm>
          <a:prstGeom prst="rect">
            <a:avLst/>
          </a:prstGeom>
          <a:noFill/>
        </p:spPr>
        <p:txBody>
          <a:bodyPr wrap="square">
            <a:spAutoFit/>
          </a:bodyPr>
          <a:lstStyle/>
          <a:p>
            <a:r>
              <a:rPr lang="lt-LT" sz="1600" b="1" i="1" dirty="0">
                <a:latin typeface="Arial" panose="020B0604020202020204" pitchFamily="34" charset="0"/>
                <a:cs typeface="Arial" panose="020B0604020202020204" pitchFamily="34" charset="0"/>
              </a:rPr>
              <a:t>*Planuojamas LINEŠA  dalyvavimas su MUKIS stendu  </a:t>
            </a:r>
            <a:endParaRPr lang="en-US" sz="1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3177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8427017-7CD3-7640-59CA-B1D106D2519C}"/>
              </a:ext>
            </a:extLst>
          </p:cNvPr>
          <p:cNvSpPr/>
          <p:nvPr/>
        </p:nvSpPr>
        <p:spPr>
          <a:xfrm>
            <a:off x="293680" y="163729"/>
            <a:ext cx="8600287" cy="822370"/>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2000" b="1" dirty="0">
                <a:solidFill>
                  <a:schemeClr val="bg1"/>
                </a:solidFill>
                <a:latin typeface="Arial" panose="020B0604020202020204" pitchFamily="34" charset="0"/>
                <a:cs typeface="Arial" panose="020B0604020202020204" pitchFamily="34" charset="0"/>
              </a:rPr>
              <a:t>   </a:t>
            </a:r>
            <a:r>
              <a:rPr lang="lt-LT" sz="2400" b="1" dirty="0">
                <a:solidFill>
                  <a:schemeClr val="bg1"/>
                </a:solidFill>
                <a:latin typeface="Arial" panose="020B0604020202020204" pitchFamily="34" charset="0"/>
                <a:cs typeface="Arial" panose="020B0604020202020204" pitchFamily="34" charset="0"/>
              </a:rPr>
              <a:t>Nacionalinė PV iniciatyva „Kryptis – profesijų pasaulis”</a:t>
            </a:r>
            <a:r>
              <a:rPr lang="lt-LT" sz="2400" b="1" i="1" dirty="0">
                <a:solidFill>
                  <a:schemeClr val="bg1"/>
                </a:solidFill>
                <a:latin typeface="Arial" panose="020B0604020202020204" pitchFamily="34" charset="0"/>
                <a:cs typeface="Arial" panose="020B0604020202020204" pitchFamily="34" charset="0"/>
              </a:rPr>
              <a:t> </a:t>
            </a:r>
            <a:endParaRPr lang="en-US" sz="2400" b="1" i="1" dirty="0">
              <a:solidFill>
                <a:schemeClr val="tx1"/>
              </a:solidFill>
              <a:latin typeface="Arial" panose="020B0604020202020204" pitchFamily="34" charset="0"/>
              <a:cs typeface="Arial" panose="020B0604020202020204" pitchFamily="34" charset="0"/>
            </a:endParaRPr>
          </a:p>
        </p:txBody>
      </p:sp>
      <p:sp>
        <p:nvSpPr>
          <p:cNvPr id="8" name="Text Placeholder 2">
            <a:extLst>
              <a:ext uri="{FF2B5EF4-FFF2-40B4-BE49-F238E27FC236}">
                <a16:creationId xmlns:a16="http://schemas.microsoft.com/office/drawing/2014/main" id="{19625FCE-A7C3-7438-C5F2-9F47BF09A18E}"/>
              </a:ext>
            </a:extLst>
          </p:cNvPr>
          <p:cNvSpPr txBox="1">
            <a:spLocks/>
          </p:cNvSpPr>
          <p:nvPr/>
        </p:nvSpPr>
        <p:spPr>
          <a:xfrm>
            <a:off x="456096" y="1202747"/>
            <a:ext cx="6040618" cy="35013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lt-LT" sz="1600" b="1" dirty="0">
                <a:solidFill>
                  <a:schemeClr val="accent1"/>
                </a:solidFill>
                <a:latin typeface="Arial" panose="020B0604020202020204" pitchFamily="34" charset="0"/>
                <a:cs typeface="Arial" panose="020B0604020202020204" pitchFamily="34" charset="0"/>
              </a:rPr>
              <a:t>KADA?</a:t>
            </a:r>
            <a:r>
              <a:rPr lang="en-US" sz="1600" b="1" dirty="0">
                <a:solidFill>
                  <a:schemeClr val="accent1"/>
                </a:solidFill>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202</a:t>
            </a:r>
            <a:r>
              <a:rPr lang="lt-LT" sz="1600" dirty="0">
                <a:latin typeface="Arial" panose="020B0604020202020204" pitchFamily="34" charset="0"/>
                <a:cs typeface="Arial" panose="020B0604020202020204" pitchFamily="34" charset="0"/>
              </a:rPr>
              <a:t>7</a:t>
            </a:r>
            <a:r>
              <a:rPr lang="en-US" sz="1600" dirty="0">
                <a:latin typeface="Arial" panose="020B0604020202020204" pitchFamily="34" charset="0"/>
                <a:cs typeface="Arial" panose="020B0604020202020204" pitchFamily="34" charset="0"/>
              </a:rPr>
              <a:t> m. baland</a:t>
            </a:r>
            <a:r>
              <a:rPr lang="lt-LT" sz="1600" dirty="0">
                <a:latin typeface="Arial" panose="020B0604020202020204" pitchFamily="34" charset="0"/>
                <a:cs typeface="Arial" panose="020B0604020202020204" pitchFamily="34" charset="0"/>
              </a:rPr>
              <a:t>ž</a:t>
            </a:r>
            <a:r>
              <a:rPr lang="en-US" sz="1600" dirty="0">
                <a:latin typeface="Arial" panose="020B0604020202020204" pitchFamily="34" charset="0"/>
                <a:cs typeface="Arial" panose="020B0604020202020204" pitchFamily="34" charset="0"/>
              </a:rPr>
              <a:t>io</a:t>
            </a:r>
            <a:r>
              <a:rPr lang="lt-LT" sz="1600" dirty="0">
                <a:latin typeface="Arial" panose="020B0604020202020204" pitchFamily="34" charset="0"/>
                <a:cs typeface="Arial" panose="020B0604020202020204" pitchFamily="34" charset="0"/>
              </a:rPr>
              <a:t>-birželio mėn. </a:t>
            </a:r>
          </a:p>
          <a:p>
            <a:pPr>
              <a:buFont typeface="Wingdings" panose="05000000000000000000" pitchFamily="2" charset="2"/>
              <a:buChar char="q"/>
            </a:pPr>
            <a:r>
              <a:rPr lang="lt-LT" sz="1600" b="1" dirty="0">
                <a:solidFill>
                  <a:srgbClr val="0070C0"/>
                </a:solidFill>
                <a:latin typeface="Arial" panose="020B0604020202020204" pitchFamily="34" charset="0"/>
                <a:cs typeface="Arial" panose="020B0604020202020204" pitchFamily="34" charset="0"/>
              </a:rPr>
              <a:t>KAM SKIRTA? </a:t>
            </a:r>
            <a:r>
              <a:rPr lang="lt-LT" sz="1600" dirty="0">
                <a:latin typeface="Arial" panose="020B0604020202020204" pitchFamily="34" charset="0"/>
                <a:cs typeface="Arial" panose="020B0604020202020204" pitchFamily="34" charset="0"/>
              </a:rPr>
              <a:t>Visoms šalies bendrojo ugdymo mokykloms</a:t>
            </a:r>
          </a:p>
          <a:p>
            <a:pPr>
              <a:buFont typeface="Wingdings" panose="05000000000000000000" pitchFamily="2" charset="2"/>
              <a:buChar char="q"/>
            </a:pPr>
            <a:r>
              <a:rPr lang="lt-LT" sz="1600" b="1" dirty="0">
                <a:solidFill>
                  <a:srgbClr val="0070C0"/>
                </a:solidFill>
                <a:latin typeface="Arial" panose="020B0604020202020204" pitchFamily="34" charset="0"/>
                <a:cs typeface="Arial" panose="020B0604020202020204" pitchFamily="34" charset="0"/>
              </a:rPr>
              <a:t>TIKSLAS </a:t>
            </a:r>
            <a:r>
              <a:rPr lang="lt-LT" sz="1600" dirty="0">
                <a:latin typeface="Arial" panose="020B0604020202020204" pitchFamily="34" charset="0"/>
                <a:cs typeface="Arial" panose="020B0604020202020204" pitchFamily="34" charset="0"/>
              </a:rPr>
              <a:t>– tilto tarp mokinių, jų tėvų (globėjų), mokytojų ir darbo pasaulio kūrimas, suteikiant kiekvienam mokiniui galimybių ugdytis karjeros kompetencijas, įgalinančias sąmoningai rinktis kryptį darbo rinkoje.</a:t>
            </a:r>
          </a:p>
          <a:p>
            <a:pPr>
              <a:buFont typeface="Wingdings" panose="05000000000000000000" pitchFamily="2" charset="2"/>
              <a:buChar char="q"/>
            </a:pPr>
            <a:r>
              <a:rPr lang="lt-LT" sz="1600" b="1" dirty="0">
                <a:solidFill>
                  <a:schemeClr val="accent1"/>
                </a:solidFill>
                <a:latin typeface="Arial" panose="020B0604020202020204" pitchFamily="34" charset="0"/>
                <a:cs typeface="Arial" panose="020B0604020202020204" pitchFamily="34" charset="0"/>
              </a:rPr>
              <a:t>KUR IEŠKOTI INFORMACIJOS? </a:t>
            </a:r>
            <a:r>
              <a:rPr lang="lt-LT" sz="1800" b="1" dirty="0">
                <a:solidFill>
                  <a:srgbClr val="FF9900"/>
                </a:solidFill>
                <a:latin typeface="Arial" panose="020B0604020202020204" pitchFamily="34" charset="0"/>
                <a:cs typeface="Arial" panose="020B0604020202020204" pitchFamily="34" charset="0"/>
              </a:rPr>
              <a:t>MUKIS</a:t>
            </a:r>
            <a:r>
              <a:rPr lang="lt-LT" sz="1600" b="1" dirty="0">
                <a:latin typeface="Arial" panose="020B0604020202020204" pitchFamily="34" charset="0"/>
                <a:cs typeface="Arial" panose="020B0604020202020204" pitchFamily="34" charset="0"/>
              </a:rPr>
              <a:t> </a:t>
            </a:r>
            <a:r>
              <a:rPr lang="lt-LT" sz="1600" dirty="0">
                <a:latin typeface="Arial" panose="020B0604020202020204" pitchFamily="34" charset="0"/>
                <a:cs typeface="Arial" panose="020B0604020202020204" pitchFamily="34" charset="0"/>
              </a:rPr>
              <a:t>iniciatyvai skirtame puslapyje (</a:t>
            </a:r>
            <a:r>
              <a:rPr lang="lt-LT" sz="1600" dirty="0">
                <a:latin typeface="Arial" panose="020B0604020202020204" pitchFamily="34" charset="0"/>
                <a:cs typeface="Arial" panose="020B0604020202020204" pitchFamily="34" charset="0"/>
                <a:hlinkClick r:id="rId2"/>
              </a:rPr>
              <a:t>https://mukis.lt/karjeros-specialistams/karjeros-paslaugos/profesinis-veiklinimas-5/nacionaline-profesinio-veiklinimo-iniciatyva-kryptis-profesiju-pasaulis</a:t>
            </a:r>
            <a:r>
              <a:rPr lang="lt-LT" sz="1600" dirty="0">
                <a:latin typeface="Arial" panose="020B0604020202020204" pitchFamily="34" charset="0"/>
                <a:cs typeface="Arial" panose="020B0604020202020204" pitchFamily="34" charset="0"/>
              </a:rPr>
              <a:t>) arba teirautis el. p. </a:t>
            </a:r>
            <a:r>
              <a:rPr lang="lt-LT" sz="1600" b="1" dirty="0">
                <a:solidFill>
                  <a:srgbClr val="FF99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indra.gasianceviene</a:t>
            </a:r>
            <a:r>
              <a:rPr lang="en-US" sz="1600" b="1" dirty="0">
                <a:solidFill>
                  <a:srgbClr val="FF99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@linesa.lt</a:t>
            </a:r>
            <a:r>
              <a:rPr lang="en-US" sz="1600" b="1" dirty="0">
                <a:solidFill>
                  <a:srgbClr val="FF9900"/>
                </a:solidFill>
                <a:latin typeface="Arial" panose="020B0604020202020204" pitchFamily="34" charset="0"/>
                <a:cs typeface="Arial" panose="020B0604020202020204" pitchFamily="34" charset="0"/>
              </a:rPr>
              <a:t> </a:t>
            </a:r>
            <a:endParaRPr lang="lt-LT" sz="1600" b="1" dirty="0">
              <a:solidFill>
                <a:srgbClr val="FF9900"/>
              </a:solidFill>
              <a:latin typeface="Arial" panose="020B0604020202020204" pitchFamily="34" charset="0"/>
              <a:cs typeface="Arial" panose="020B0604020202020204" pitchFamily="34" charset="0"/>
            </a:endParaRPr>
          </a:p>
          <a:p>
            <a:pPr marL="0" indent="0">
              <a:spcBef>
                <a:spcPts val="1800"/>
              </a:spcBef>
              <a:buNone/>
            </a:pPr>
            <a:r>
              <a:rPr lang="lt-LT" sz="2400" b="1" dirty="0">
                <a:solidFill>
                  <a:srgbClr val="FF990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2026 m. iniciatyvos ataskaita</a:t>
            </a:r>
            <a:r>
              <a:rPr lang="lt-LT" sz="2400" b="1" dirty="0">
                <a:solidFill>
                  <a:srgbClr val="FF9900"/>
                </a:solidFill>
                <a:latin typeface="Arial" panose="020B0604020202020204" pitchFamily="34" charset="0"/>
                <a:cs typeface="Arial" panose="020B0604020202020204" pitchFamily="34" charset="0"/>
              </a:rPr>
              <a:t> </a:t>
            </a:r>
          </a:p>
          <a:p>
            <a:endParaRPr lang="lt-LT" sz="2600" dirty="0">
              <a:highlight>
                <a:srgbClr val="FFFF00"/>
              </a:highlight>
            </a:endParaRPr>
          </a:p>
        </p:txBody>
      </p:sp>
      <p:pic>
        <p:nvPicPr>
          <p:cNvPr id="18" name="Picture 17">
            <a:extLst>
              <a:ext uri="{FF2B5EF4-FFF2-40B4-BE49-F238E27FC236}">
                <a16:creationId xmlns:a16="http://schemas.microsoft.com/office/drawing/2014/main" id="{3E24CDC8-E075-8DC0-A647-7C11B5916624}"/>
              </a:ext>
            </a:extLst>
          </p:cNvPr>
          <p:cNvPicPr>
            <a:picLocks noChangeAspect="1"/>
          </p:cNvPicPr>
          <p:nvPr/>
        </p:nvPicPr>
        <p:blipFill>
          <a:blip r:embed="rId5"/>
          <a:stretch>
            <a:fillRect/>
          </a:stretch>
        </p:blipFill>
        <p:spPr>
          <a:xfrm>
            <a:off x="456096" y="4776325"/>
            <a:ext cx="11279807" cy="1973144"/>
          </a:xfrm>
          <a:prstGeom prst="rect">
            <a:avLst/>
          </a:prstGeom>
        </p:spPr>
      </p:pic>
      <p:pic>
        <p:nvPicPr>
          <p:cNvPr id="9" name="Picture 8">
            <a:extLst>
              <a:ext uri="{FF2B5EF4-FFF2-40B4-BE49-F238E27FC236}">
                <a16:creationId xmlns:a16="http://schemas.microsoft.com/office/drawing/2014/main" id="{6D479609-3CA3-96B0-BFE1-002E1A5B0B67}"/>
              </a:ext>
            </a:extLst>
          </p:cNvPr>
          <p:cNvPicPr>
            <a:picLocks noChangeAspect="1"/>
          </p:cNvPicPr>
          <p:nvPr/>
        </p:nvPicPr>
        <p:blipFill>
          <a:blip r:embed="rId6"/>
          <a:stretch>
            <a:fillRect/>
          </a:stretch>
        </p:blipFill>
        <p:spPr>
          <a:xfrm>
            <a:off x="7400593" y="1130531"/>
            <a:ext cx="4216073" cy="3501362"/>
          </a:xfrm>
          <a:prstGeom prst="rect">
            <a:avLst/>
          </a:prstGeom>
        </p:spPr>
      </p:pic>
    </p:spTree>
    <p:extLst>
      <p:ext uri="{BB962C8B-B14F-4D97-AF65-F5344CB8AC3E}">
        <p14:creationId xmlns:p14="http://schemas.microsoft.com/office/powerpoint/2010/main" val="4044703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342780-CF55-C5F0-8934-1CF443512DE4}"/>
              </a:ext>
            </a:extLst>
          </p:cNvPr>
          <p:cNvSpPr/>
          <p:nvPr/>
        </p:nvSpPr>
        <p:spPr>
          <a:xfrm>
            <a:off x="601902" y="4896196"/>
            <a:ext cx="6821363" cy="196180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spcBef>
                <a:spcPts val="600"/>
              </a:spcBef>
              <a:spcAft>
                <a:spcPts val="600"/>
              </a:spcAft>
            </a:pPr>
            <a:endParaRPr lang="lt-LT" dirty="0"/>
          </a:p>
          <a:p>
            <a:pPr algn="ctr">
              <a:spcBef>
                <a:spcPts val="600"/>
              </a:spcBef>
              <a:spcAft>
                <a:spcPts val="600"/>
              </a:spcAft>
            </a:pPr>
            <a:r>
              <a:rPr lang="lt-LT" dirty="0"/>
              <a:t> </a:t>
            </a:r>
          </a:p>
          <a:p>
            <a:pPr algn="ctr">
              <a:spcBef>
                <a:spcPts val="600"/>
              </a:spcBef>
              <a:spcAft>
                <a:spcPts val="600"/>
              </a:spcAft>
            </a:pPr>
            <a:endParaRPr lang="lt-LT" dirty="0"/>
          </a:p>
          <a:p>
            <a:pPr marL="342900" indent="-342900">
              <a:buFont typeface="Wingdings" panose="05000000000000000000" pitchFamily="2" charset="2"/>
              <a:buChar char="q"/>
            </a:pPr>
            <a:endParaRPr lang="en-US" sz="1600" dirty="0">
              <a:solidFill>
                <a:schemeClr val="tx1"/>
              </a:solidFill>
              <a:latin typeface="Arial" panose="020B0604020202020204" pitchFamily="34" charset="0"/>
              <a:cs typeface="Arial" panose="020B0604020202020204" pitchFamily="34" charset="0"/>
            </a:endParaRPr>
          </a:p>
          <a:p>
            <a:r>
              <a:rPr lang="lt-LT" b="1" dirty="0">
                <a:solidFill>
                  <a:schemeClr val="tx1"/>
                </a:solidFill>
                <a:latin typeface="Arial" panose="020B0604020202020204" pitchFamily="34" charset="0"/>
                <a:cs typeface="Arial" panose="020B0604020202020204" pitchFamily="34" charset="0"/>
              </a:rPr>
              <a:t>2025-2026 m. m.: </a:t>
            </a:r>
            <a:r>
              <a:rPr lang="en-US" b="1" dirty="0">
                <a:solidFill>
                  <a:schemeClr val="tx1"/>
                </a:solidFill>
                <a:latin typeface="Arial" panose="020B0604020202020204" pitchFamily="34" charset="0"/>
                <a:cs typeface="Arial" panose="020B0604020202020204" pitchFamily="34" charset="0"/>
              </a:rPr>
              <a:t> </a:t>
            </a:r>
            <a:endParaRPr lang="lt-LT" b="1" dirty="0">
              <a:solidFill>
                <a:schemeClr val="tx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Kuriant naują nacionalinio lygmens PO stebėsenos sistemos modelį, </a:t>
            </a:r>
            <a:r>
              <a:rPr lang="lt-LT" b="1" dirty="0">
                <a:solidFill>
                  <a:srgbClr val="FF9900"/>
                </a:solidFill>
                <a:latin typeface="Arial" panose="020B0604020202020204" pitchFamily="34" charset="0"/>
                <a:cs typeface="Arial" panose="020B0604020202020204" pitchFamily="34" charset="0"/>
              </a:rPr>
              <a:t>2026 m. balandžio-liepos mėn.</a:t>
            </a:r>
            <a:r>
              <a:rPr lang="lt-LT" sz="1600" b="1" dirty="0">
                <a:solidFill>
                  <a:srgbClr val="FF9900"/>
                </a:solidFill>
                <a:latin typeface="Arial" panose="020B0604020202020204" pitchFamily="34" charset="0"/>
                <a:cs typeface="Arial" panose="020B0604020202020204" pitchFamily="34" charset="0"/>
              </a:rPr>
              <a:t> </a:t>
            </a:r>
            <a:r>
              <a:rPr lang="lt-LT" sz="1400" dirty="0">
                <a:solidFill>
                  <a:schemeClr val="tx1"/>
                </a:solidFill>
                <a:latin typeface="Arial" panose="020B0604020202020204" pitchFamily="34" charset="0"/>
                <a:cs typeface="Arial" panose="020B0604020202020204" pitchFamily="34" charset="0"/>
              </a:rPr>
              <a:t>atliktas esamos PO sistemos stebėsenos ekspertinis vertinimas (ES projekto „</a:t>
            </a:r>
            <a:r>
              <a:rPr lang="lt-LT" sz="1400" dirty="0">
                <a:solidFill>
                  <a:schemeClr val="tx1"/>
                </a:solidFill>
                <a:latin typeface="Arial" panose="020B0604020202020204" pitchFamily="34" charset="0"/>
                <a:cs typeface="Arial" panose="020B0604020202020204" pitchFamily="34" charset="0"/>
                <a:hlinkClick r:id="rId2"/>
              </a:rPr>
              <a:t>Karjeros planavimo sistemos mokiniams plėtra</a:t>
            </a:r>
            <a:r>
              <a:rPr lang="lt-LT" sz="1400" dirty="0">
                <a:solidFill>
                  <a:schemeClr val="tx1"/>
                </a:solidFill>
                <a:latin typeface="Arial" panose="020B0604020202020204" pitchFamily="34" charset="0"/>
                <a:cs typeface="Arial" panose="020B0604020202020204" pitchFamily="34" charset="0"/>
              </a:rPr>
              <a:t>” veikla);  </a:t>
            </a:r>
          </a:p>
          <a:p>
            <a:pPr marL="342900" indent="-342900">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Gegužės-birželio mėn. švietimo įstaigų pateikti 2025-2026 m. m. duomenys šiuo metu analizuojami ir preliminarūs duomenys bus paviešinti </a:t>
            </a:r>
            <a:r>
              <a:rPr lang="lt-LT" b="1" dirty="0">
                <a:solidFill>
                  <a:srgbClr val="FF9900"/>
                </a:solidFill>
                <a:latin typeface="Arial" panose="020B0604020202020204" pitchFamily="34" charset="0"/>
                <a:cs typeface="Arial" panose="020B0604020202020204" pitchFamily="34" charset="0"/>
              </a:rPr>
              <a:t>2027 m. pavasarį</a:t>
            </a:r>
            <a:r>
              <a:rPr lang="lt-LT" sz="1400" dirty="0">
                <a:solidFill>
                  <a:schemeClr val="tx1"/>
                </a:solidFill>
                <a:latin typeface="Arial" panose="020B0604020202020204" pitchFamily="34" charset="0"/>
                <a:cs typeface="Arial" panose="020B0604020202020204" pitchFamily="34" charset="0"/>
              </a:rPr>
              <a:t>. </a:t>
            </a:r>
          </a:p>
          <a:p>
            <a:pPr>
              <a:spcBef>
                <a:spcPts val="1200"/>
              </a:spcBef>
            </a:pPr>
            <a:r>
              <a:rPr lang="lt-LT" b="1" dirty="0">
                <a:solidFill>
                  <a:schemeClr val="tx1"/>
                </a:solidFill>
                <a:latin typeface="Arial" panose="020B0604020202020204" pitchFamily="34" charset="0"/>
                <a:cs typeface="Arial" panose="020B0604020202020204" pitchFamily="34" charset="0"/>
              </a:rPr>
              <a:t>2026-2027 m. m.:</a:t>
            </a:r>
          </a:p>
          <a:p>
            <a:pPr marL="342900" indent="-342900">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Duomenys bus renkami </a:t>
            </a:r>
            <a:r>
              <a:rPr lang="lt-LT" b="1" dirty="0">
                <a:solidFill>
                  <a:srgbClr val="FF9900"/>
                </a:solidFill>
                <a:latin typeface="Arial" panose="020B0604020202020204" pitchFamily="34" charset="0"/>
                <a:cs typeface="Arial" panose="020B0604020202020204" pitchFamily="34" charset="0"/>
              </a:rPr>
              <a:t>2027 m. gegužės-birželio mėn.</a:t>
            </a:r>
            <a:r>
              <a:rPr lang="lt-LT" sz="1400" dirty="0">
                <a:solidFill>
                  <a:schemeClr val="tx1"/>
                </a:solidFill>
                <a:latin typeface="Arial" panose="020B0604020202020204" pitchFamily="34" charset="0"/>
                <a:cs typeface="Arial" panose="020B0604020202020204" pitchFamily="34" charset="0"/>
              </a:rPr>
              <a:t>;</a:t>
            </a:r>
          </a:p>
          <a:p>
            <a:pPr marL="342900" indent="-342900" algn="just">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Bendrojo ugdymo mokykloms ir profesinio mokymo įstaigoms skirtos anketos su klausimais bus patalpintos asmeninėse karjeros specialistų paskyrose (</a:t>
            </a:r>
            <a:r>
              <a:rPr lang="lt-LT" sz="1400" dirty="0">
                <a:solidFill>
                  <a:schemeClr val="tx1"/>
                </a:solidFill>
                <a:latin typeface="Arial" panose="020B0604020202020204" pitchFamily="34" charset="0"/>
                <a:cs typeface="Arial" panose="020B0604020202020204" pitchFamily="34" charset="0"/>
                <a:hlinkClick r:id="rId3"/>
              </a:rPr>
              <a:t>https://mukis.lt/users/login</a:t>
            </a:r>
            <a:r>
              <a:rPr lang="lt-LT" sz="1400" dirty="0">
                <a:solidFill>
                  <a:schemeClr val="tx1"/>
                </a:solidFill>
                <a:latin typeface="Arial" panose="020B0604020202020204" pitchFamily="34" charset="0"/>
                <a:cs typeface="Arial" panose="020B0604020202020204" pitchFamily="34" charset="0"/>
              </a:rPr>
              <a:t>); </a:t>
            </a:r>
          </a:p>
          <a:p>
            <a:pPr marL="342900" indent="-342900" algn="just">
              <a:buFont typeface="Wingdings" panose="05000000000000000000" pitchFamily="2" charset="2"/>
              <a:buChar char="q"/>
            </a:pPr>
            <a:r>
              <a:rPr lang="lt-LT" sz="1400" dirty="0">
                <a:solidFill>
                  <a:schemeClr val="tx1"/>
                </a:solidFill>
                <a:latin typeface="Arial" panose="020B0604020202020204" pitchFamily="34" charset="0"/>
                <a:cs typeface="Arial" panose="020B0604020202020204" pitchFamily="34" charset="0"/>
              </a:rPr>
              <a:t>Duomenų rinkimo laikotarpiu bus organizuojami specialūs stebėsenos temai skirti LINEŠA UKS nuotoliniai informaciniai renginiai.    </a:t>
            </a:r>
            <a:r>
              <a:rPr lang="lt-LT" sz="1400" dirty="0">
                <a:solidFill>
                  <a:schemeClr val="tx1"/>
                </a:solidFill>
                <a:highlight>
                  <a:srgbClr val="FFFF00"/>
                </a:highlight>
                <a:latin typeface="Arial" panose="020B0604020202020204" pitchFamily="34" charset="0"/>
                <a:cs typeface="Arial" panose="020B0604020202020204" pitchFamily="34" charset="0"/>
              </a:rPr>
              <a:t> </a:t>
            </a:r>
          </a:p>
          <a:p>
            <a:pPr>
              <a:spcBef>
                <a:spcPts val="1200"/>
              </a:spcBef>
            </a:pPr>
            <a:r>
              <a:rPr lang="lt-LT" sz="1600" b="1" dirty="0">
                <a:solidFill>
                  <a:schemeClr val="tx1"/>
                </a:solidFill>
                <a:latin typeface="Arial" panose="020B0604020202020204" pitchFamily="34" charset="0"/>
                <a:ea typeface="Calibri"/>
                <a:cs typeface="Arial" panose="020B0604020202020204" pitchFamily="34" charset="0"/>
              </a:rPr>
              <a:t>Konsultacijos stebėsenos anketų pildymo turinio ir duomenų teikimo klausimai</a:t>
            </a:r>
            <a:r>
              <a:rPr lang="en-US" sz="1600" b="1" dirty="0">
                <a:solidFill>
                  <a:schemeClr val="tx1"/>
                </a:solidFill>
                <a:latin typeface="Arial" panose="020B0604020202020204" pitchFamily="34" charset="0"/>
                <a:ea typeface="Calibri"/>
                <a:cs typeface="Arial" panose="020B0604020202020204" pitchFamily="34" charset="0"/>
              </a:rPr>
              <a:t>s:</a:t>
            </a:r>
            <a:endParaRPr lang="lt-LT" sz="1600" b="1" dirty="0">
              <a:solidFill>
                <a:schemeClr val="tx1"/>
              </a:solidFill>
              <a:latin typeface="Arial" panose="020B0604020202020204" pitchFamily="34" charset="0"/>
              <a:ea typeface="Calibri"/>
              <a:cs typeface="Arial" panose="020B0604020202020204" pitchFamily="34" charset="0"/>
            </a:endParaRPr>
          </a:p>
          <a:p>
            <a:pPr marL="285750" indent="-285750">
              <a:buFont typeface="Wingdings" panose="05000000000000000000" pitchFamily="2" charset="2"/>
              <a:buChar char="q"/>
            </a:pPr>
            <a:r>
              <a:rPr lang="lt-LT" sz="1600" b="1" dirty="0">
                <a:solidFill>
                  <a:srgbClr val="FF9900"/>
                </a:solidFill>
                <a:latin typeface="Arial" panose="020B0604020202020204" pitchFamily="34" charset="0"/>
                <a:ea typeface="Calibri"/>
                <a:cs typeface="Arial" panose="020B0604020202020204" pitchFamily="34" charset="0"/>
                <a:hlinkClick r:id="rId4">
                  <a:extLst>
                    <a:ext uri="{A12FA001-AC4F-418D-AE19-62706E023703}">
                      <ahyp:hlinkClr xmlns:ahyp="http://schemas.microsoft.com/office/drawing/2018/hyperlinkcolor" val="tx"/>
                    </a:ext>
                  </a:extLst>
                </a:hlinkClick>
              </a:rPr>
              <a:t>evelina.kriauzaite</a:t>
            </a:r>
            <a:r>
              <a:rPr lang="en-US" sz="1600" b="1" dirty="0">
                <a:solidFill>
                  <a:srgbClr val="FF9900"/>
                </a:solidFill>
                <a:latin typeface="Arial" panose="020B0604020202020204" pitchFamily="34" charset="0"/>
                <a:ea typeface="Calibri"/>
                <a:cs typeface="Arial" panose="020B0604020202020204" pitchFamily="34" charset="0"/>
                <a:hlinkClick r:id="rId4">
                  <a:extLst>
                    <a:ext uri="{A12FA001-AC4F-418D-AE19-62706E023703}">
                      <ahyp:hlinkClr xmlns:ahyp="http://schemas.microsoft.com/office/drawing/2018/hyperlinkcolor" val="tx"/>
                    </a:ext>
                  </a:extLst>
                </a:hlinkClick>
              </a:rPr>
              <a:t>@linesa.lt</a:t>
            </a:r>
            <a:endParaRPr lang="lt-LT" sz="1600" b="1" dirty="0">
              <a:solidFill>
                <a:srgbClr val="FF9900"/>
              </a:solidFill>
              <a:latin typeface="Arial" panose="020B0604020202020204" pitchFamily="34" charset="0"/>
              <a:ea typeface="Calibri"/>
              <a:cs typeface="Arial" panose="020B0604020202020204" pitchFamily="34" charset="0"/>
            </a:endParaRPr>
          </a:p>
          <a:p>
            <a:pPr>
              <a:spcBef>
                <a:spcPts val="1200"/>
              </a:spcBef>
            </a:pPr>
            <a:r>
              <a:rPr lang="lt-LT" sz="1600" b="1" dirty="0">
                <a:solidFill>
                  <a:schemeClr val="tx1"/>
                </a:solidFill>
                <a:latin typeface="Arial" panose="020B0604020202020204" pitchFamily="34" charset="0"/>
                <a:ea typeface="Calibri"/>
                <a:cs typeface="Arial" panose="020B0604020202020204" pitchFamily="34" charset="0"/>
              </a:rPr>
              <a:t>Techninė pagalba MUKIS naudotojams:</a:t>
            </a:r>
            <a:endParaRPr lang="en-US" sz="1600" b="1" dirty="0">
              <a:solidFill>
                <a:schemeClr val="tx1"/>
              </a:solidFill>
              <a:latin typeface="Arial" panose="020B0604020202020204" pitchFamily="34" charset="0"/>
              <a:ea typeface="Calibri"/>
              <a:cs typeface="Arial" panose="020B0604020202020204" pitchFamily="34" charset="0"/>
            </a:endParaRPr>
          </a:p>
          <a:p>
            <a:pPr marL="342900" indent="-342900">
              <a:buFont typeface="Wingdings" panose="05000000000000000000" pitchFamily="2" charset="2"/>
              <a:buChar char="q"/>
            </a:pPr>
            <a:r>
              <a:rPr lang="en-US" sz="1600" b="1" dirty="0">
                <a:solidFill>
                  <a:srgbClr val="FF9900"/>
                </a:solidFill>
                <a:latin typeface="Arial" panose="020B0604020202020204" pitchFamily="34" charset="0"/>
                <a:ea typeface="Calibri"/>
                <a:cs typeface="Arial" panose="020B0604020202020204" pitchFamily="34" charset="0"/>
                <a:hlinkClick r:id="rId5">
                  <a:extLst>
                    <a:ext uri="{A12FA001-AC4F-418D-AE19-62706E023703}">
                      <ahyp:hlinkClr xmlns:ahyp="http://schemas.microsoft.com/office/drawing/2018/hyperlinkcolor" val="tx"/>
                    </a:ext>
                  </a:extLst>
                </a:hlinkClick>
              </a:rPr>
              <a:t>admin@mukis.lt</a:t>
            </a:r>
            <a:r>
              <a:rPr lang="en-US" sz="1600" b="1" dirty="0">
                <a:solidFill>
                  <a:srgbClr val="FF9900"/>
                </a:solidFill>
                <a:latin typeface="Arial" panose="020B0604020202020204" pitchFamily="34" charset="0"/>
                <a:ea typeface="Calibri"/>
                <a:cs typeface="Arial" panose="020B0604020202020204" pitchFamily="34" charset="0"/>
              </a:rPr>
              <a:t> </a:t>
            </a:r>
          </a:p>
          <a:p>
            <a:pPr marL="285750" indent="-285750">
              <a:buFont typeface="Wingdings" panose="05000000000000000000" pitchFamily="2" charset="2"/>
              <a:buChar char="q"/>
            </a:pPr>
            <a:endParaRPr lang="en-US" sz="1600" b="1" dirty="0">
              <a:solidFill>
                <a:srgbClr val="FF9900"/>
              </a:solidFill>
              <a:latin typeface="Arial" panose="020B0604020202020204" pitchFamily="34" charset="0"/>
              <a:ea typeface="Calibri"/>
              <a:cs typeface="Arial" panose="020B0604020202020204" pitchFamily="34" charset="0"/>
            </a:endParaRPr>
          </a:p>
          <a:p>
            <a:pPr marL="285750" indent="-285750">
              <a:buFont typeface="Wingdings" panose="05000000000000000000" pitchFamily="2" charset="2"/>
              <a:buChar char="q"/>
            </a:pPr>
            <a:endParaRPr lang="en-US" sz="1600" b="1" dirty="0">
              <a:solidFill>
                <a:srgbClr val="FF9900"/>
              </a:solidFill>
              <a:latin typeface="Arial" panose="020B0604020202020204" pitchFamily="34" charset="0"/>
              <a:cs typeface="Arial" panose="020B0604020202020204" pitchFamily="34" charset="0"/>
            </a:endParaRPr>
          </a:p>
          <a:p>
            <a:r>
              <a:rPr lang="lt-LT" sz="1600" dirty="0">
                <a:solidFill>
                  <a:schemeClr val="tx1"/>
                </a:solidFill>
                <a:highlight>
                  <a:srgbClr val="FFFF00"/>
                </a:highlight>
                <a:latin typeface="Arial" panose="020B0604020202020204" pitchFamily="34" charset="0"/>
                <a:cs typeface="Arial" panose="020B0604020202020204" pitchFamily="34" charset="0"/>
              </a:rPr>
              <a:t> </a:t>
            </a:r>
          </a:p>
          <a:p>
            <a:pPr algn="ctr"/>
            <a:endParaRPr lang="lt-LT" sz="2400" dirty="0">
              <a:solidFill>
                <a:schemeClr val="tx1"/>
              </a:solidFill>
              <a:latin typeface="Arial" panose="020B0604020202020204" pitchFamily="34" charset="0"/>
              <a:cs typeface="Arial" panose="020B0604020202020204" pitchFamily="34" charset="0"/>
            </a:endParaRPr>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a:p>
            <a:pPr algn="ctr"/>
            <a:endParaRPr lang="lt-LT" dirty="0"/>
          </a:p>
        </p:txBody>
      </p:sp>
      <p:sp>
        <p:nvSpPr>
          <p:cNvPr id="8" name="Rectangle: Rounded Corners 7">
            <a:extLst>
              <a:ext uri="{FF2B5EF4-FFF2-40B4-BE49-F238E27FC236}">
                <a16:creationId xmlns:a16="http://schemas.microsoft.com/office/drawing/2014/main" id="{0F667AE3-CD58-FA56-1D3C-463C8680B546}"/>
              </a:ext>
            </a:extLst>
          </p:cNvPr>
          <p:cNvSpPr/>
          <p:nvPr/>
        </p:nvSpPr>
        <p:spPr>
          <a:xfrm>
            <a:off x="601901" y="231532"/>
            <a:ext cx="6729923" cy="907312"/>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PO stebėsena (1)</a:t>
            </a:r>
          </a:p>
          <a:p>
            <a:r>
              <a:rPr lang="lt-LT" sz="2400" b="1" dirty="0">
                <a:solidFill>
                  <a:schemeClr val="bg1"/>
                </a:solidFill>
                <a:latin typeface="Arial" panose="020B0604020202020204" pitchFamily="34" charset="0"/>
                <a:cs typeface="Arial" panose="020B0604020202020204" pitchFamily="34" charset="0"/>
              </a:rPr>
              <a:t> </a:t>
            </a:r>
            <a:r>
              <a:rPr lang="lt-LT" sz="2000" b="1" i="1" dirty="0">
                <a:solidFill>
                  <a:schemeClr val="tx1"/>
                </a:solidFill>
                <a:latin typeface="Arial" panose="020B0604020202020204" pitchFamily="34" charset="0"/>
                <a:cs typeface="Arial" panose="020B0604020202020204" pitchFamily="34" charset="0"/>
              </a:rPr>
              <a:t>Organizavimas ir įgyvendinimas</a:t>
            </a:r>
            <a:endParaRPr lang="en-US" sz="2000" b="1" i="1" dirty="0">
              <a:solidFill>
                <a:schemeClr val="tx1"/>
              </a:solidFill>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C5D9302F-41AF-C616-E1B8-A17945F83F28}"/>
              </a:ext>
            </a:extLst>
          </p:cNvPr>
          <p:cNvPicPr>
            <a:picLocks noChangeAspect="1"/>
          </p:cNvPicPr>
          <p:nvPr/>
        </p:nvPicPr>
        <p:blipFill>
          <a:blip r:embed="rId6"/>
          <a:stretch>
            <a:fillRect/>
          </a:stretch>
        </p:blipFill>
        <p:spPr>
          <a:xfrm>
            <a:off x="7568774" y="1285800"/>
            <a:ext cx="4356891" cy="5083039"/>
          </a:xfrm>
          <a:prstGeom prst="rect">
            <a:avLst/>
          </a:prstGeom>
        </p:spPr>
      </p:pic>
      <p:sp>
        <p:nvSpPr>
          <p:cNvPr id="3" name="TextBox 2">
            <a:extLst>
              <a:ext uri="{FF2B5EF4-FFF2-40B4-BE49-F238E27FC236}">
                <a16:creationId xmlns:a16="http://schemas.microsoft.com/office/drawing/2014/main" id="{88CCEC71-8058-4557-0C31-284E4D0126AC}"/>
              </a:ext>
            </a:extLst>
          </p:cNvPr>
          <p:cNvSpPr txBox="1"/>
          <p:nvPr/>
        </p:nvSpPr>
        <p:spPr>
          <a:xfrm>
            <a:off x="7423265" y="6462547"/>
            <a:ext cx="5064528"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hlinkClick r:id="rId7"/>
              </a:rPr>
              <a:t>https://mukis.lt/karjeros-specialistams/stebesena</a:t>
            </a:r>
            <a:r>
              <a:rPr lang="lt-LT"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8916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DA16DF3-BAFD-D00E-53A6-A3DEA539914D}"/>
              </a:ext>
            </a:extLst>
          </p:cNvPr>
          <p:cNvSpPr/>
          <p:nvPr/>
        </p:nvSpPr>
        <p:spPr>
          <a:xfrm>
            <a:off x="286019" y="173343"/>
            <a:ext cx="5507637" cy="907312"/>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PO stebėsena (2)</a:t>
            </a:r>
          </a:p>
          <a:p>
            <a:r>
              <a:rPr lang="lt-LT" sz="2400" b="1" dirty="0">
                <a:solidFill>
                  <a:schemeClr val="bg1"/>
                </a:solidFill>
                <a:latin typeface="Arial" panose="020B0604020202020204" pitchFamily="34" charset="0"/>
                <a:cs typeface="Arial" panose="020B0604020202020204" pitchFamily="34" charset="0"/>
              </a:rPr>
              <a:t>    </a:t>
            </a:r>
            <a:r>
              <a:rPr lang="lt-LT" sz="2400" b="1" i="1" dirty="0">
                <a:solidFill>
                  <a:schemeClr val="tx1"/>
                </a:solidFill>
                <a:latin typeface="Arial" panose="020B0604020202020204" pitchFamily="34" charset="0"/>
                <a:cs typeface="Arial" panose="020B0604020202020204" pitchFamily="34" charset="0"/>
              </a:rPr>
              <a:t>Būklė šalyje</a:t>
            </a:r>
            <a:endParaRPr lang="en-US" sz="2400" b="1" i="1" dirty="0">
              <a:solidFill>
                <a:schemeClr val="tx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0B86FEF-6295-4D6D-B021-ED5F766CFB50}"/>
              </a:ext>
            </a:extLst>
          </p:cNvPr>
          <p:cNvPicPr>
            <a:picLocks noChangeAspect="1"/>
          </p:cNvPicPr>
          <p:nvPr/>
        </p:nvPicPr>
        <p:blipFill>
          <a:blip r:embed="rId2"/>
          <a:stretch>
            <a:fillRect/>
          </a:stretch>
        </p:blipFill>
        <p:spPr>
          <a:xfrm>
            <a:off x="646353" y="1452722"/>
            <a:ext cx="5832031" cy="1407731"/>
          </a:xfrm>
          <a:prstGeom prst="rect">
            <a:avLst/>
          </a:prstGeom>
        </p:spPr>
      </p:pic>
      <p:pic>
        <p:nvPicPr>
          <p:cNvPr id="16" name="Picture 15">
            <a:extLst>
              <a:ext uri="{FF2B5EF4-FFF2-40B4-BE49-F238E27FC236}">
                <a16:creationId xmlns:a16="http://schemas.microsoft.com/office/drawing/2014/main" id="{C8422034-873C-0C9C-A92B-4B9E31074368}"/>
              </a:ext>
            </a:extLst>
          </p:cNvPr>
          <p:cNvPicPr>
            <a:picLocks noChangeAspect="1"/>
          </p:cNvPicPr>
          <p:nvPr/>
        </p:nvPicPr>
        <p:blipFill>
          <a:blip r:embed="rId3"/>
          <a:stretch>
            <a:fillRect/>
          </a:stretch>
        </p:blipFill>
        <p:spPr>
          <a:xfrm>
            <a:off x="6184868" y="3275968"/>
            <a:ext cx="5529880" cy="2846262"/>
          </a:xfrm>
          <a:prstGeom prst="rect">
            <a:avLst/>
          </a:prstGeom>
        </p:spPr>
      </p:pic>
      <p:pic>
        <p:nvPicPr>
          <p:cNvPr id="18" name="Picture 17">
            <a:extLst>
              <a:ext uri="{FF2B5EF4-FFF2-40B4-BE49-F238E27FC236}">
                <a16:creationId xmlns:a16="http://schemas.microsoft.com/office/drawing/2014/main" id="{5261F602-FA5D-A88C-3117-4A79334886D0}"/>
              </a:ext>
            </a:extLst>
          </p:cNvPr>
          <p:cNvPicPr>
            <a:picLocks noChangeAspect="1"/>
          </p:cNvPicPr>
          <p:nvPr/>
        </p:nvPicPr>
        <p:blipFill>
          <a:blip r:embed="rId4"/>
          <a:stretch>
            <a:fillRect/>
          </a:stretch>
        </p:blipFill>
        <p:spPr>
          <a:xfrm>
            <a:off x="6758332" y="970635"/>
            <a:ext cx="4382951" cy="2238269"/>
          </a:xfrm>
          <a:prstGeom prst="rect">
            <a:avLst/>
          </a:prstGeom>
        </p:spPr>
      </p:pic>
      <p:sp>
        <p:nvSpPr>
          <p:cNvPr id="19" name="Rectangle 18">
            <a:extLst>
              <a:ext uri="{FF2B5EF4-FFF2-40B4-BE49-F238E27FC236}">
                <a16:creationId xmlns:a16="http://schemas.microsoft.com/office/drawing/2014/main" id="{27F7F194-60E6-ECBB-DBB3-FE9E03457E0D}"/>
              </a:ext>
            </a:extLst>
          </p:cNvPr>
          <p:cNvSpPr/>
          <p:nvPr/>
        </p:nvSpPr>
        <p:spPr>
          <a:xfrm>
            <a:off x="572192" y="6256357"/>
            <a:ext cx="11346872" cy="4283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lt-LT" sz="1600" b="1" dirty="0">
                <a:latin typeface="Arial" panose="020B0604020202020204" pitchFamily="34" charset="0"/>
                <a:cs typeface="Arial" panose="020B0604020202020204" pitchFamily="34" charset="0"/>
              </a:rPr>
              <a:t>Daugiau informacijos apie naujausią PO būklę pateikiama </a:t>
            </a:r>
            <a:r>
              <a:rPr lang="lt-LT" sz="1600" b="1" dirty="0">
                <a:latin typeface="Arial" panose="020B0604020202020204" pitchFamily="34" charset="0"/>
                <a:cs typeface="Arial" panose="020B0604020202020204" pitchFamily="34" charset="0"/>
                <a:hlinkClick r:id="rId5"/>
              </a:rPr>
              <a:t>renginio „Profesinio orientavimo stebėsena: ką svarbu žinoti teikiant duomenis už 2025-2026 m. m.” (2026 m. gegužės 12 d. ir birželio 12 d.) medžiagoje   </a:t>
            </a:r>
            <a:endParaRPr lang="en-US" sz="1600" b="1"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74C4F55-FA2B-6D66-63D9-AAF223309F93}"/>
              </a:ext>
            </a:extLst>
          </p:cNvPr>
          <p:cNvPicPr>
            <a:picLocks noChangeAspect="1"/>
          </p:cNvPicPr>
          <p:nvPr/>
        </p:nvPicPr>
        <p:blipFill>
          <a:blip r:embed="rId6"/>
          <a:stretch>
            <a:fillRect/>
          </a:stretch>
        </p:blipFill>
        <p:spPr>
          <a:xfrm>
            <a:off x="727651" y="3328764"/>
            <a:ext cx="5279482" cy="2459282"/>
          </a:xfrm>
          <a:prstGeom prst="rect">
            <a:avLst/>
          </a:prstGeom>
        </p:spPr>
      </p:pic>
    </p:spTree>
    <p:extLst>
      <p:ext uri="{BB962C8B-B14F-4D97-AF65-F5344CB8AC3E}">
        <p14:creationId xmlns:p14="http://schemas.microsoft.com/office/powerpoint/2010/main" val="894077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0F667AE3-CD58-FA56-1D3C-463C8680B546}"/>
              </a:ext>
            </a:extLst>
          </p:cNvPr>
          <p:cNvSpPr/>
          <p:nvPr/>
        </p:nvSpPr>
        <p:spPr>
          <a:xfrm>
            <a:off x="468898" y="173342"/>
            <a:ext cx="4551989" cy="874061"/>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3200" b="1" dirty="0">
                <a:solidFill>
                  <a:schemeClr val="bg1"/>
                </a:solidFill>
                <a:latin typeface="Arial" panose="020B0604020202020204" pitchFamily="34" charset="0"/>
                <a:cs typeface="Arial" panose="020B0604020202020204" pitchFamily="34" charset="0"/>
              </a:rPr>
              <a:t>  PO stebėsena (3)</a:t>
            </a:r>
          </a:p>
          <a:p>
            <a:r>
              <a:rPr lang="lt-LT" sz="2400" b="1" dirty="0">
                <a:solidFill>
                  <a:schemeClr val="bg1"/>
                </a:solidFill>
                <a:latin typeface="Arial" panose="020B0604020202020204" pitchFamily="34" charset="0"/>
                <a:cs typeface="Arial" panose="020B0604020202020204" pitchFamily="34" charset="0"/>
              </a:rPr>
              <a:t>   </a:t>
            </a:r>
            <a:r>
              <a:rPr lang="lt-LT" sz="2400" b="1" i="1" dirty="0">
                <a:solidFill>
                  <a:schemeClr val="tx1"/>
                </a:solidFill>
                <a:latin typeface="Arial" panose="020B0604020202020204" pitchFamily="34" charset="0"/>
                <a:cs typeface="Arial" panose="020B0604020202020204" pitchFamily="34" charset="0"/>
              </a:rPr>
              <a:t>Ekspertinis vertinimas  </a:t>
            </a:r>
            <a:endParaRPr lang="en-US" sz="2400" b="1" i="1" dirty="0">
              <a:solidFill>
                <a:schemeClr val="tx1"/>
              </a:solidFill>
              <a:latin typeface="Arial" panose="020B0604020202020204" pitchFamily="34" charset="0"/>
              <a:cs typeface="Arial" panose="020B0604020202020204" pitchFamily="34" charset="0"/>
            </a:endParaRPr>
          </a:p>
        </p:txBody>
      </p:sp>
      <p:pic>
        <p:nvPicPr>
          <p:cNvPr id="31" name="Picture 30">
            <a:extLst>
              <a:ext uri="{FF2B5EF4-FFF2-40B4-BE49-F238E27FC236}">
                <a16:creationId xmlns:a16="http://schemas.microsoft.com/office/drawing/2014/main" id="{B95DF1C1-1797-C450-144E-ECA394544B11}"/>
              </a:ext>
            </a:extLst>
          </p:cNvPr>
          <p:cNvPicPr>
            <a:picLocks noChangeAspect="1"/>
          </p:cNvPicPr>
          <p:nvPr/>
        </p:nvPicPr>
        <p:blipFill>
          <a:blip r:embed="rId2"/>
          <a:stretch>
            <a:fillRect/>
          </a:stretch>
        </p:blipFill>
        <p:spPr>
          <a:xfrm>
            <a:off x="214469" y="2232524"/>
            <a:ext cx="2817871" cy="2600672"/>
          </a:xfrm>
          <a:prstGeom prst="rect">
            <a:avLst/>
          </a:prstGeom>
        </p:spPr>
      </p:pic>
      <p:pic>
        <p:nvPicPr>
          <p:cNvPr id="39" name="Picture 38">
            <a:extLst>
              <a:ext uri="{FF2B5EF4-FFF2-40B4-BE49-F238E27FC236}">
                <a16:creationId xmlns:a16="http://schemas.microsoft.com/office/drawing/2014/main" id="{F683BB18-1157-75A5-4FAB-72908A00E750}"/>
              </a:ext>
            </a:extLst>
          </p:cNvPr>
          <p:cNvPicPr>
            <a:picLocks noChangeAspect="1"/>
          </p:cNvPicPr>
          <p:nvPr/>
        </p:nvPicPr>
        <p:blipFill>
          <a:blip r:embed="rId3"/>
          <a:stretch>
            <a:fillRect/>
          </a:stretch>
        </p:blipFill>
        <p:spPr>
          <a:xfrm>
            <a:off x="7119619" y="1437071"/>
            <a:ext cx="4852176" cy="4191578"/>
          </a:xfrm>
          <a:prstGeom prst="rect">
            <a:avLst/>
          </a:prstGeom>
        </p:spPr>
      </p:pic>
      <p:sp>
        <p:nvSpPr>
          <p:cNvPr id="40" name="Rectangle 39">
            <a:extLst>
              <a:ext uri="{FF2B5EF4-FFF2-40B4-BE49-F238E27FC236}">
                <a16:creationId xmlns:a16="http://schemas.microsoft.com/office/drawing/2014/main" id="{92E7654C-D52C-6699-FC93-173376F4916B}"/>
              </a:ext>
            </a:extLst>
          </p:cNvPr>
          <p:cNvSpPr/>
          <p:nvPr/>
        </p:nvSpPr>
        <p:spPr>
          <a:xfrm>
            <a:off x="773084" y="6084916"/>
            <a:ext cx="10764981" cy="4821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i="1" dirty="0">
                <a:solidFill>
                  <a:schemeClr val="tx1"/>
                </a:solidFill>
                <a:latin typeface="Arial" panose="020B0604020202020204" pitchFamily="34" charset="0"/>
                <a:cs typeface="Arial" panose="020B0604020202020204" pitchFamily="34" charset="0"/>
              </a:rPr>
              <a:t>Duomenų šaltinis: Esamos profesinio orientavimo sistemos ekspertinio vertinimo ataskaitos nepublikuotas darbinis variantas </a:t>
            </a:r>
          </a:p>
          <a:p>
            <a:pPr algn="ctr"/>
            <a:r>
              <a:rPr lang="lt-LT" sz="1400" i="1" dirty="0">
                <a:solidFill>
                  <a:schemeClr val="tx1"/>
                </a:solidFill>
                <a:latin typeface="Arial" panose="020B0604020202020204" pitchFamily="34" charset="0"/>
                <a:cs typeface="Arial" panose="020B0604020202020204" pitchFamily="34" charset="0"/>
              </a:rPr>
              <a:t>(Smart Continent Management Institute, 2026)</a:t>
            </a:r>
            <a:r>
              <a:rPr lang="lt-LT" sz="1400" i="1" dirty="0">
                <a:latin typeface="Arial" panose="020B0604020202020204" pitchFamily="34" charset="0"/>
                <a:cs typeface="Arial" panose="020B0604020202020204" pitchFamily="34" charset="0"/>
              </a:rPr>
              <a:t> .</a:t>
            </a:r>
            <a:endParaRPr lang="en-US" sz="1400" i="1" dirty="0">
              <a:latin typeface="Arial" panose="020B0604020202020204" pitchFamily="34" charset="0"/>
              <a:cs typeface="Arial" panose="020B0604020202020204" pitchFamily="34" charset="0"/>
            </a:endParaRPr>
          </a:p>
        </p:txBody>
      </p:sp>
      <p:pic>
        <p:nvPicPr>
          <p:cNvPr id="42" name="Picture 41">
            <a:extLst>
              <a:ext uri="{FF2B5EF4-FFF2-40B4-BE49-F238E27FC236}">
                <a16:creationId xmlns:a16="http://schemas.microsoft.com/office/drawing/2014/main" id="{1F764612-CCE3-0160-FBD6-17658A4DFA57}"/>
              </a:ext>
            </a:extLst>
          </p:cNvPr>
          <p:cNvPicPr>
            <a:picLocks noChangeAspect="1"/>
          </p:cNvPicPr>
          <p:nvPr/>
        </p:nvPicPr>
        <p:blipFill>
          <a:blip r:embed="rId4"/>
          <a:stretch>
            <a:fillRect/>
          </a:stretch>
        </p:blipFill>
        <p:spPr>
          <a:xfrm>
            <a:off x="3136341" y="1587731"/>
            <a:ext cx="3775277" cy="3904568"/>
          </a:xfrm>
          <a:prstGeom prst="rect">
            <a:avLst/>
          </a:prstGeom>
        </p:spPr>
      </p:pic>
    </p:spTree>
    <p:extLst>
      <p:ext uri="{BB962C8B-B14F-4D97-AF65-F5344CB8AC3E}">
        <p14:creationId xmlns:p14="http://schemas.microsoft.com/office/powerpoint/2010/main" val="2191205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holding books and notebooks&#10;&#10;AI-generated content may be incorrect.">
            <a:extLst>
              <a:ext uri="{FF2B5EF4-FFF2-40B4-BE49-F238E27FC236}">
                <a16:creationId xmlns:a16="http://schemas.microsoft.com/office/drawing/2014/main" id="{055B225E-B28E-2442-E12C-E7F6CA995FC6}"/>
              </a:ext>
            </a:extLst>
          </p:cNvPr>
          <p:cNvPicPr>
            <a:picLocks noChangeAspect="1"/>
          </p:cNvPicPr>
          <p:nvPr/>
        </p:nvPicPr>
        <p:blipFill>
          <a:blip r:embed="rId2"/>
          <a:stretch>
            <a:fillRect/>
          </a:stretch>
        </p:blipFill>
        <p:spPr>
          <a:xfrm>
            <a:off x="19014" y="0"/>
            <a:ext cx="4860457" cy="6858000"/>
          </a:xfrm>
          <a:prstGeom prst="rect">
            <a:avLst/>
          </a:prstGeom>
        </p:spPr>
      </p:pic>
      <p:grpSp>
        <p:nvGrpSpPr>
          <p:cNvPr id="14" name="Group 5">
            <a:extLst>
              <a:ext uri="{FF2B5EF4-FFF2-40B4-BE49-F238E27FC236}">
                <a16:creationId xmlns:a16="http://schemas.microsoft.com/office/drawing/2014/main" id="{19FE03AF-0C2A-7EC0-D83B-E553F11C9CB1}"/>
              </a:ext>
            </a:extLst>
          </p:cNvPr>
          <p:cNvGrpSpPr/>
          <p:nvPr/>
        </p:nvGrpSpPr>
        <p:grpSpPr>
          <a:xfrm>
            <a:off x="4561152" y="2889722"/>
            <a:ext cx="2172248" cy="1996219"/>
            <a:chOff x="0" y="0"/>
            <a:chExt cx="812800" cy="812800"/>
          </a:xfrm>
        </p:grpSpPr>
        <p:sp>
          <p:nvSpPr>
            <p:cNvPr id="15" name="Freeform 6">
              <a:extLst>
                <a:ext uri="{FF2B5EF4-FFF2-40B4-BE49-F238E27FC236}">
                  <a16:creationId xmlns:a16="http://schemas.microsoft.com/office/drawing/2014/main" id="{E2B615E8-42AA-6A09-2837-2966ED111B7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B829"/>
            </a:solidFill>
          </p:spPr>
        </p:sp>
        <p:sp>
          <p:nvSpPr>
            <p:cNvPr id="16" name="TextBox 7">
              <a:extLst>
                <a:ext uri="{FF2B5EF4-FFF2-40B4-BE49-F238E27FC236}">
                  <a16:creationId xmlns:a16="http://schemas.microsoft.com/office/drawing/2014/main" id="{65D70532-277E-996F-A8EC-EDC39E599976}"/>
                </a:ext>
              </a:extLst>
            </p:cNvPr>
            <p:cNvSpPr txBox="1"/>
            <p:nvPr/>
          </p:nvSpPr>
          <p:spPr>
            <a:xfrm>
              <a:off x="76200" y="28575"/>
              <a:ext cx="660400" cy="708025"/>
            </a:xfrm>
            <a:prstGeom prst="rect">
              <a:avLst/>
            </a:prstGeom>
          </p:spPr>
          <p:txBody>
            <a:bodyPr lIns="33867" tIns="33867" rIns="33867" bIns="33867" rtlCol="0" anchor="ctr"/>
            <a:lstStyle/>
            <a:p>
              <a:pPr algn="ctr">
                <a:lnSpc>
                  <a:spcPts val="2888"/>
                </a:lnSpc>
              </a:pPr>
              <a:r>
                <a:rPr lang="lt-LT" sz="2063" spc="20" dirty="0">
                  <a:solidFill>
                    <a:srgbClr val="FFFFFF"/>
                  </a:solidFill>
                  <a:latin typeface="Canva Sans"/>
                  <a:ea typeface="Canva Sans"/>
                  <a:cs typeface="Canva Sans"/>
                  <a:sym typeface="Canva Sans"/>
                </a:rPr>
                <a:t>Plėtros kryptys</a:t>
              </a:r>
            </a:p>
            <a:p>
              <a:pPr algn="ctr">
                <a:lnSpc>
                  <a:spcPts val="2888"/>
                </a:lnSpc>
              </a:pPr>
              <a:r>
                <a:rPr lang="en-US" sz="2063" spc="20" dirty="0">
                  <a:solidFill>
                    <a:srgbClr val="FFFFFF"/>
                  </a:solidFill>
                  <a:latin typeface="Canva Sans"/>
                  <a:ea typeface="Canva Sans"/>
                  <a:cs typeface="Canva Sans"/>
                  <a:sym typeface="Canva Sans"/>
                </a:rPr>
                <a:t>2026-2028 </a:t>
              </a:r>
            </a:p>
          </p:txBody>
        </p:sp>
      </p:grpSp>
      <p:grpSp>
        <p:nvGrpSpPr>
          <p:cNvPr id="17" name="Group 8">
            <a:extLst>
              <a:ext uri="{FF2B5EF4-FFF2-40B4-BE49-F238E27FC236}">
                <a16:creationId xmlns:a16="http://schemas.microsoft.com/office/drawing/2014/main" id="{63D55982-ACFB-0209-F77D-241398CE9FEB}"/>
              </a:ext>
            </a:extLst>
          </p:cNvPr>
          <p:cNvGrpSpPr/>
          <p:nvPr/>
        </p:nvGrpSpPr>
        <p:grpSpPr>
          <a:xfrm>
            <a:off x="6544899" y="1001699"/>
            <a:ext cx="2776082" cy="577622"/>
            <a:chOff x="0" y="0"/>
            <a:chExt cx="1347049" cy="406400"/>
          </a:xfrm>
        </p:grpSpPr>
        <p:sp>
          <p:nvSpPr>
            <p:cNvPr id="18" name="Freeform 9">
              <a:extLst>
                <a:ext uri="{FF2B5EF4-FFF2-40B4-BE49-F238E27FC236}">
                  <a16:creationId xmlns:a16="http://schemas.microsoft.com/office/drawing/2014/main" id="{A1018169-F798-5588-2BB8-C8762AF2A9EF}"/>
                </a:ext>
              </a:extLst>
            </p:cNvPr>
            <p:cNvSpPr/>
            <p:nvPr/>
          </p:nvSpPr>
          <p:spPr>
            <a:xfrm>
              <a:off x="0" y="0"/>
              <a:ext cx="1347049" cy="406400"/>
            </a:xfrm>
            <a:custGeom>
              <a:avLst/>
              <a:gdLst/>
              <a:ahLst/>
              <a:cxnLst/>
              <a:rect l="l" t="t" r="r" b="b"/>
              <a:pathLst>
                <a:path w="1347049" h="406400">
                  <a:moveTo>
                    <a:pt x="1143849" y="0"/>
                  </a:moveTo>
                  <a:cubicBezTo>
                    <a:pt x="1256073" y="0"/>
                    <a:pt x="1347049" y="90976"/>
                    <a:pt x="1347049" y="203200"/>
                  </a:cubicBezTo>
                  <a:cubicBezTo>
                    <a:pt x="1347049" y="315424"/>
                    <a:pt x="1256073" y="406400"/>
                    <a:pt x="1143849" y="406400"/>
                  </a:cubicBezTo>
                  <a:lnTo>
                    <a:pt x="203200" y="406400"/>
                  </a:lnTo>
                  <a:cubicBezTo>
                    <a:pt x="90976" y="406400"/>
                    <a:pt x="0" y="315424"/>
                    <a:pt x="0" y="203200"/>
                  </a:cubicBezTo>
                  <a:cubicBezTo>
                    <a:pt x="0" y="90976"/>
                    <a:pt x="90976" y="0"/>
                    <a:pt x="203200" y="0"/>
                  </a:cubicBezTo>
                  <a:close/>
                </a:path>
              </a:pathLst>
            </a:custGeom>
            <a:solidFill>
              <a:srgbClr val="735D97"/>
            </a:solidFill>
          </p:spPr>
        </p:sp>
        <p:sp>
          <p:nvSpPr>
            <p:cNvPr id="19" name="TextBox 10">
              <a:extLst>
                <a:ext uri="{FF2B5EF4-FFF2-40B4-BE49-F238E27FC236}">
                  <a16:creationId xmlns:a16="http://schemas.microsoft.com/office/drawing/2014/main" id="{34C6BD6E-FEC3-DF9C-5959-D315E88B7195}"/>
                </a:ext>
              </a:extLst>
            </p:cNvPr>
            <p:cNvSpPr txBox="1"/>
            <p:nvPr/>
          </p:nvSpPr>
          <p:spPr>
            <a:xfrm>
              <a:off x="0" y="-57150"/>
              <a:ext cx="1347049" cy="463550"/>
            </a:xfrm>
            <a:prstGeom prst="rect">
              <a:avLst/>
            </a:prstGeom>
          </p:spPr>
          <p:txBody>
            <a:bodyPr lIns="33867" tIns="33867" rIns="33867" bIns="33867" rtlCol="0" anchor="ctr"/>
            <a:lstStyle/>
            <a:p>
              <a:pPr algn="ctr">
                <a:lnSpc>
                  <a:spcPts val="2515"/>
                </a:lnSpc>
              </a:pPr>
              <a:r>
                <a:rPr lang="lt-LT" sz="1796" spc="17" dirty="0">
                  <a:solidFill>
                    <a:srgbClr val="FFFFFF"/>
                  </a:solidFill>
                  <a:latin typeface="Canva Sans"/>
                  <a:ea typeface="Canva Sans"/>
                  <a:cs typeface="Canva Sans"/>
                  <a:sym typeface="Canva Sans"/>
                </a:rPr>
                <a:t>Savęs pažinimo </a:t>
              </a:r>
              <a:r>
                <a:rPr lang="lt-LT" sz="1796" spc="17" dirty="0" err="1">
                  <a:solidFill>
                    <a:srgbClr val="FFFFFF"/>
                  </a:solidFill>
                  <a:latin typeface="Canva Sans"/>
                  <a:ea typeface="Canva Sans"/>
                  <a:cs typeface="Canva Sans"/>
                  <a:sym typeface="Canva Sans"/>
                </a:rPr>
                <a:t>testa</a:t>
              </a:r>
              <a:r>
                <a:rPr lang="en-US" sz="1796" spc="17" dirty="0">
                  <a:solidFill>
                    <a:srgbClr val="FFFFFF"/>
                  </a:solidFill>
                  <a:latin typeface="Canva Sans"/>
                  <a:ea typeface="Canva Sans"/>
                  <a:cs typeface="Canva Sans"/>
                  <a:sym typeface="Canva Sans"/>
                </a:rPr>
                <a:t>s</a:t>
              </a:r>
            </a:p>
          </p:txBody>
        </p:sp>
      </p:grpSp>
      <p:grpSp>
        <p:nvGrpSpPr>
          <p:cNvPr id="20" name="Group 11">
            <a:extLst>
              <a:ext uri="{FF2B5EF4-FFF2-40B4-BE49-F238E27FC236}">
                <a16:creationId xmlns:a16="http://schemas.microsoft.com/office/drawing/2014/main" id="{E2D337B8-61A9-BC33-BD04-42D2F03E291C}"/>
              </a:ext>
            </a:extLst>
          </p:cNvPr>
          <p:cNvGrpSpPr/>
          <p:nvPr/>
        </p:nvGrpSpPr>
        <p:grpSpPr>
          <a:xfrm>
            <a:off x="7719077" y="1815749"/>
            <a:ext cx="3468995" cy="577622"/>
            <a:chOff x="0" y="0"/>
            <a:chExt cx="1629840" cy="406400"/>
          </a:xfrm>
        </p:grpSpPr>
        <p:sp>
          <p:nvSpPr>
            <p:cNvPr id="21" name="Freeform 12">
              <a:extLst>
                <a:ext uri="{FF2B5EF4-FFF2-40B4-BE49-F238E27FC236}">
                  <a16:creationId xmlns:a16="http://schemas.microsoft.com/office/drawing/2014/main" id="{7A49FEE3-120C-9DAD-0851-6A63B1F7CB15}"/>
                </a:ext>
              </a:extLst>
            </p:cNvPr>
            <p:cNvSpPr/>
            <p:nvPr/>
          </p:nvSpPr>
          <p:spPr>
            <a:xfrm>
              <a:off x="0" y="0"/>
              <a:ext cx="1629840" cy="406400"/>
            </a:xfrm>
            <a:custGeom>
              <a:avLst/>
              <a:gdLst/>
              <a:ahLst/>
              <a:cxnLst/>
              <a:rect l="l" t="t" r="r" b="b"/>
              <a:pathLst>
                <a:path w="1629840" h="406400">
                  <a:moveTo>
                    <a:pt x="1426640" y="0"/>
                  </a:moveTo>
                  <a:cubicBezTo>
                    <a:pt x="1538864" y="0"/>
                    <a:pt x="1629840" y="90976"/>
                    <a:pt x="1629840" y="203200"/>
                  </a:cubicBezTo>
                  <a:cubicBezTo>
                    <a:pt x="1629840" y="315424"/>
                    <a:pt x="1538864" y="406400"/>
                    <a:pt x="1426640" y="406400"/>
                  </a:cubicBezTo>
                  <a:lnTo>
                    <a:pt x="203200" y="406400"/>
                  </a:lnTo>
                  <a:cubicBezTo>
                    <a:pt x="90976" y="406400"/>
                    <a:pt x="0" y="315424"/>
                    <a:pt x="0" y="203200"/>
                  </a:cubicBezTo>
                  <a:cubicBezTo>
                    <a:pt x="0" y="90976"/>
                    <a:pt x="90976" y="0"/>
                    <a:pt x="203200" y="0"/>
                  </a:cubicBezTo>
                  <a:close/>
                </a:path>
              </a:pathLst>
            </a:custGeom>
            <a:solidFill>
              <a:srgbClr val="699E41"/>
            </a:solidFill>
          </p:spPr>
        </p:sp>
        <p:sp>
          <p:nvSpPr>
            <p:cNvPr id="22" name="TextBox 13">
              <a:extLst>
                <a:ext uri="{FF2B5EF4-FFF2-40B4-BE49-F238E27FC236}">
                  <a16:creationId xmlns:a16="http://schemas.microsoft.com/office/drawing/2014/main" id="{9371150D-8EE1-A0D0-0E89-57AA3236C7CF}"/>
                </a:ext>
              </a:extLst>
            </p:cNvPr>
            <p:cNvSpPr txBox="1"/>
            <p:nvPr/>
          </p:nvSpPr>
          <p:spPr>
            <a:xfrm>
              <a:off x="0" y="-57150"/>
              <a:ext cx="1629840" cy="463550"/>
            </a:xfrm>
            <a:prstGeom prst="rect">
              <a:avLst/>
            </a:prstGeom>
          </p:spPr>
          <p:txBody>
            <a:bodyPr lIns="33867" tIns="33867" rIns="33867" bIns="33867" rtlCol="0" anchor="ctr"/>
            <a:lstStyle/>
            <a:p>
              <a:pPr algn="ctr">
                <a:lnSpc>
                  <a:spcPts val="2511"/>
                </a:lnSpc>
              </a:pPr>
              <a:r>
                <a:rPr lang="lt-LT" sz="1793" spc="17" dirty="0">
                  <a:solidFill>
                    <a:srgbClr val="FFFFFF"/>
                  </a:solidFill>
                  <a:latin typeface="Canva Sans"/>
                  <a:ea typeface="Canva Sans"/>
                  <a:cs typeface="Canva Sans"/>
                  <a:sym typeface="Canva Sans"/>
                </a:rPr>
                <a:t>Kompetencijų pažinimo įrankis</a:t>
              </a:r>
              <a:endParaRPr lang="en-US" sz="1793" spc="17" dirty="0">
                <a:solidFill>
                  <a:srgbClr val="FFFFFF"/>
                </a:solidFill>
                <a:latin typeface="Canva Sans"/>
                <a:ea typeface="Canva Sans"/>
                <a:cs typeface="Canva Sans"/>
                <a:sym typeface="Canva Sans"/>
              </a:endParaRPr>
            </a:p>
          </p:txBody>
        </p:sp>
      </p:grpSp>
      <p:grpSp>
        <p:nvGrpSpPr>
          <p:cNvPr id="23" name="Group 14">
            <a:extLst>
              <a:ext uri="{FF2B5EF4-FFF2-40B4-BE49-F238E27FC236}">
                <a16:creationId xmlns:a16="http://schemas.microsoft.com/office/drawing/2014/main" id="{BC827C66-67C0-DAEB-532C-D40A7F279211}"/>
              </a:ext>
            </a:extLst>
          </p:cNvPr>
          <p:cNvGrpSpPr/>
          <p:nvPr/>
        </p:nvGrpSpPr>
        <p:grpSpPr>
          <a:xfrm>
            <a:off x="8172353" y="2636727"/>
            <a:ext cx="3481103" cy="740815"/>
            <a:chOff x="0" y="-57150"/>
            <a:chExt cx="1831898" cy="465708"/>
          </a:xfrm>
        </p:grpSpPr>
        <p:sp>
          <p:nvSpPr>
            <p:cNvPr id="24" name="Freeform 15">
              <a:extLst>
                <a:ext uri="{FF2B5EF4-FFF2-40B4-BE49-F238E27FC236}">
                  <a16:creationId xmlns:a16="http://schemas.microsoft.com/office/drawing/2014/main" id="{2BADD94F-9AB6-B48B-2660-9AD34E4F7F01}"/>
                </a:ext>
              </a:extLst>
            </p:cNvPr>
            <p:cNvSpPr/>
            <p:nvPr/>
          </p:nvSpPr>
          <p:spPr>
            <a:xfrm>
              <a:off x="0" y="0"/>
              <a:ext cx="1831898" cy="408558"/>
            </a:xfrm>
            <a:custGeom>
              <a:avLst/>
              <a:gdLst/>
              <a:ahLst/>
              <a:cxnLst/>
              <a:rect l="l" t="t" r="r" b="b"/>
              <a:pathLst>
                <a:path w="1831898" h="408558">
                  <a:moveTo>
                    <a:pt x="1628698" y="0"/>
                  </a:moveTo>
                  <a:cubicBezTo>
                    <a:pt x="1740922" y="0"/>
                    <a:pt x="1831898" y="91459"/>
                    <a:pt x="1831898" y="204279"/>
                  </a:cubicBezTo>
                  <a:cubicBezTo>
                    <a:pt x="1831898" y="317099"/>
                    <a:pt x="1740922" y="408558"/>
                    <a:pt x="1628698" y="408558"/>
                  </a:cubicBezTo>
                  <a:lnTo>
                    <a:pt x="203200" y="408558"/>
                  </a:lnTo>
                  <a:cubicBezTo>
                    <a:pt x="90976" y="408558"/>
                    <a:pt x="0" y="317099"/>
                    <a:pt x="0" y="204279"/>
                  </a:cubicBezTo>
                  <a:cubicBezTo>
                    <a:pt x="0" y="91459"/>
                    <a:pt x="90976" y="0"/>
                    <a:pt x="203200" y="0"/>
                  </a:cubicBezTo>
                  <a:close/>
                </a:path>
              </a:pathLst>
            </a:custGeom>
            <a:solidFill>
              <a:srgbClr val="FFC7C7"/>
            </a:solidFill>
          </p:spPr>
        </p:sp>
        <p:sp>
          <p:nvSpPr>
            <p:cNvPr id="25" name="TextBox 16">
              <a:extLst>
                <a:ext uri="{FF2B5EF4-FFF2-40B4-BE49-F238E27FC236}">
                  <a16:creationId xmlns:a16="http://schemas.microsoft.com/office/drawing/2014/main" id="{B5094820-BE15-35C4-BD4E-2C07EF7ED4E8}"/>
                </a:ext>
              </a:extLst>
            </p:cNvPr>
            <p:cNvSpPr txBox="1"/>
            <p:nvPr/>
          </p:nvSpPr>
          <p:spPr>
            <a:xfrm>
              <a:off x="0" y="-57150"/>
              <a:ext cx="1831898" cy="465708"/>
            </a:xfrm>
            <a:prstGeom prst="rect">
              <a:avLst/>
            </a:prstGeom>
          </p:spPr>
          <p:txBody>
            <a:bodyPr lIns="33867" tIns="33867" rIns="33867" bIns="33867" rtlCol="0" anchor="ctr"/>
            <a:lstStyle/>
            <a:p>
              <a:pPr algn="ctr">
                <a:lnSpc>
                  <a:spcPts val="2511"/>
                </a:lnSpc>
              </a:pPr>
              <a:r>
                <a:rPr lang="lt-LT" sz="1793" spc="17" dirty="0">
                  <a:solidFill>
                    <a:srgbClr val="FFFFFF"/>
                  </a:solidFill>
                  <a:latin typeface="Canva Sans"/>
                  <a:ea typeface="Canva Sans"/>
                  <a:cs typeface="Canva Sans"/>
                  <a:sym typeface="Canva Sans"/>
                </a:rPr>
                <a:t>Profesijų ir darbo pažinimo įrankis</a:t>
              </a:r>
              <a:endParaRPr lang="en-US" sz="1793" spc="17" dirty="0">
                <a:solidFill>
                  <a:srgbClr val="FFFFFF"/>
                </a:solidFill>
                <a:latin typeface="Canva Sans"/>
                <a:ea typeface="Canva Sans"/>
                <a:cs typeface="Canva Sans"/>
                <a:sym typeface="Canva Sans"/>
              </a:endParaRPr>
            </a:p>
          </p:txBody>
        </p:sp>
      </p:grpSp>
      <p:grpSp>
        <p:nvGrpSpPr>
          <p:cNvPr id="26" name="Group 17">
            <a:extLst>
              <a:ext uri="{FF2B5EF4-FFF2-40B4-BE49-F238E27FC236}">
                <a16:creationId xmlns:a16="http://schemas.microsoft.com/office/drawing/2014/main" id="{DB4FFD0D-7D5B-7924-9B0D-D55E3DEFD6AD}"/>
              </a:ext>
            </a:extLst>
          </p:cNvPr>
          <p:cNvGrpSpPr/>
          <p:nvPr/>
        </p:nvGrpSpPr>
        <p:grpSpPr>
          <a:xfrm>
            <a:off x="8262073" y="3718688"/>
            <a:ext cx="2808535" cy="580688"/>
            <a:chOff x="0" y="0"/>
            <a:chExt cx="1815887" cy="408558"/>
          </a:xfrm>
        </p:grpSpPr>
        <p:sp>
          <p:nvSpPr>
            <p:cNvPr id="27" name="Freeform 18">
              <a:extLst>
                <a:ext uri="{FF2B5EF4-FFF2-40B4-BE49-F238E27FC236}">
                  <a16:creationId xmlns:a16="http://schemas.microsoft.com/office/drawing/2014/main" id="{53AA9F9E-94C9-5DCE-805F-2FC4C9BC3932}"/>
                </a:ext>
              </a:extLst>
            </p:cNvPr>
            <p:cNvSpPr/>
            <p:nvPr/>
          </p:nvSpPr>
          <p:spPr>
            <a:xfrm>
              <a:off x="0" y="0"/>
              <a:ext cx="1815887" cy="408558"/>
            </a:xfrm>
            <a:custGeom>
              <a:avLst/>
              <a:gdLst/>
              <a:ahLst/>
              <a:cxnLst/>
              <a:rect l="l" t="t" r="r" b="b"/>
              <a:pathLst>
                <a:path w="1815887" h="408558">
                  <a:moveTo>
                    <a:pt x="1612687" y="0"/>
                  </a:moveTo>
                  <a:cubicBezTo>
                    <a:pt x="1724911" y="0"/>
                    <a:pt x="1815887" y="91459"/>
                    <a:pt x="1815887" y="204279"/>
                  </a:cubicBezTo>
                  <a:cubicBezTo>
                    <a:pt x="1815887" y="317099"/>
                    <a:pt x="1724911" y="408558"/>
                    <a:pt x="1612687" y="408558"/>
                  </a:cubicBezTo>
                  <a:lnTo>
                    <a:pt x="203200" y="408558"/>
                  </a:lnTo>
                  <a:cubicBezTo>
                    <a:pt x="90976" y="408558"/>
                    <a:pt x="0" y="317099"/>
                    <a:pt x="0" y="204279"/>
                  </a:cubicBezTo>
                  <a:cubicBezTo>
                    <a:pt x="0" y="91459"/>
                    <a:pt x="90976" y="0"/>
                    <a:pt x="203200" y="0"/>
                  </a:cubicBezTo>
                  <a:close/>
                </a:path>
              </a:pathLst>
            </a:custGeom>
            <a:solidFill>
              <a:srgbClr val="7A91B0"/>
            </a:solidFill>
          </p:spPr>
        </p:sp>
        <p:sp>
          <p:nvSpPr>
            <p:cNvPr id="28" name="TextBox 19">
              <a:extLst>
                <a:ext uri="{FF2B5EF4-FFF2-40B4-BE49-F238E27FC236}">
                  <a16:creationId xmlns:a16="http://schemas.microsoft.com/office/drawing/2014/main" id="{7559BAED-309A-0A3F-51D1-3DAAE29CB711}"/>
                </a:ext>
              </a:extLst>
            </p:cNvPr>
            <p:cNvSpPr txBox="1"/>
            <p:nvPr/>
          </p:nvSpPr>
          <p:spPr>
            <a:xfrm>
              <a:off x="0" y="-57150"/>
              <a:ext cx="1815887" cy="465708"/>
            </a:xfrm>
            <a:prstGeom prst="rect">
              <a:avLst/>
            </a:prstGeom>
          </p:spPr>
          <p:txBody>
            <a:bodyPr lIns="33867" tIns="33867" rIns="33867" bIns="33867" rtlCol="0" anchor="ctr"/>
            <a:lstStyle/>
            <a:p>
              <a:pPr algn="ctr">
                <a:lnSpc>
                  <a:spcPts val="2511"/>
                </a:lnSpc>
              </a:pPr>
              <a:r>
                <a:rPr lang="lt-LT" sz="1793" spc="17" dirty="0">
                  <a:solidFill>
                    <a:srgbClr val="FFFFFF"/>
                  </a:solidFill>
                  <a:latin typeface="Canva Sans"/>
                  <a:ea typeface="Canva Sans"/>
                  <a:cs typeface="Canva Sans"/>
                  <a:sym typeface="Canva Sans"/>
                </a:rPr>
                <a:t>Galimybių žemėlapis</a:t>
              </a:r>
              <a:endParaRPr lang="en-US" sz="1793" spc="17" dirty="0">
                <a:solidFill>
                  <a:srgbClr val="FFFFFF"/>
                </a:solidFill>
                <a:latin typeface="Canva Sans"/>
                <a:ea typeface="Canva Sans"/>
                <a:cs typeface="Canva Sans"/>
                <a:sym typeface="Canva Sans"/>
              </a:endParaRPr>
            </a:p>
          </p:txBody>
        </p:sp>
      </p:grpSp>
      <p:grpSp>
        <p:nvGrpSpPr>
          <p:cNvPr id="29" name="Group 20">
            <a:extLst>
              <a:ext uri="{FF2B5EF4-FFF2-40B4-BE49-F238E27FC236}">
                <a16:creationId xmlns:a16="http://schemas.microsoft.com/office/drawing/2014/main" id="{B6304415-E6C7-1690-FB8B-E275061FFFE2}"/>
              </a:ext>
            </a:extLst>
          </p:cNvPr>
          <p:cNvGrpSpPr/>
          <p:nvPr/>
        </p:nvGrpSpPr>
        <p:grpSpPr>
          <a:xfrm>
            <a:off x="7979078" y="4673666"/>
            <a:ext cx="3218394" cy="461272"/>
            <a:chOff x="0" y="0"/>
            <a:chExt cx="2080886" cy="324539"/>
          </a:xfrm>
        </p:grpSpPr>
        <p:sp>
          <p:nvSpPr>
            <p:cNvPr id="30" name="Freeform 21">
              <a:extLst>
                <a:ext uri="{FF2B5EF4-FFF2-40B4-BE49-F238E27FC236}">
                  <a16:creationId xmlns:a16="http://schemas.microsoft.com/office/drawing/2014/main" id="{64FEEE7F-6F5C-3AF8-6FE8-08B0EE1CBDDB}"/>
                </a:ext>
              </a:extLst>
            </p:cNvPr>
            <p:cNvSpPr/>
            <p:nvPr/>
          </p:nvSpPr>
          <p:spPr>
            <a:xfrm>
              <a:off x="0" y="0"/>
              <a:ext cx="2080886" cy="324539"/>
            </a:xfrm>
            <a:custGeom>
              <a:avLst/>
              <a:gdLst/>
              <a:ahLst/>
              <a:cxnLst/>
              <a:rect l="l" t="t" r="r" b="b"/>
              <a:pathLst>
                <a:path w="2080886" h="324539">
                  <a:moveTo>
                    <a:pt x="1877686" y="0"/>
                  </a:moveTo>
                  <a:cubicBezTo>
                    <a:pt x="1989910" y="0"/>
                    <a:pt x="2080886" y="72651"/>
                    <a:pt x="2080886" y="162270"/>
                  </a:cubicBezTo>
                  <a:cubicBezTo>
                    <a:pt x="2080886" y="251889"/>
                    <a:pt x="1989910" y="324539"/>
                    <a:pt x="1877686" y="324539"/>
                  </a:cubicBezTo>
                  <a:lnTo>
                    <a:pt x="203200" y="324539"/>
                  </a:lnTo>
                  <a:cubicBezTo>
                    <a:pt x="90976" y="324539"/>
                    <a:pt x="0" y="251889"/>
                    <a:pt x="0" y="162270"/>
                  </a:cubicBezTo>
                  <a:cubicBezTo>
                    <a:pt x="0" y="72651"/>
                    <a:pt x="90976" y="0"/>
                    <a:pt x="203200" y="0"/>
                  </a:cubicBezTo>
                  <a:close/>
                </a:path>
              </a:pathLst>
            </a:custGeom>
            <a:solidFill>
              <a:srgbClr val="D0DDE0"/>
            </a:solidFill>
          </p:spPr>
        </p:sp>
        <p:sp>
          <p:nvSpPr>
            <p:cNvPr id="31" name="TextBox 22">
              <a:extLst>
                <a:ext uri="{FF2B5EF4-FFF2-40B4-BE49-F238E27FC236}">
                  <a16:creationId xmlns:a16="http://schemas.microsoft.com/office/drawing/2014/main" id="{C4D469B1-FC9F-96AE-5A39-74F8A141ECFC}"/>
                </a:ext>
              </a:extLst>
            </p:cNvPr>
            <p:cNvSpPr txBox="1"/>
            <p:nvPr/>
          </p:nvSpPr>
          <p:spPr>
            <a:xfrm>
              <a:off x="0" y="-57150"/>
              <a:ext cx="2080886" cy="381689"/>
            </a:xfrm>
            <a:prstGeom prst="rect">
              <a:avLst/>
            </a:prstGeom>
          </p:spPr>
          <p:txBody>
            <a:bodyPr lIns="33867" tIns="33867" rIns="33867" bIns="33867" rtlCol="0" anchor="ctr"/>
            <a:lstStyle/>
            <a:p>
              <a:pPr algn="ctr">
                <a:lnSpc>
                  <a:spcPts val="2511"/>
                </a:lnSpc>
              </a:pPr>
              <a:r>
                <a:rPr lang="lt-LT" sz="1793" spc="17" dirty="0">
                  <a:solidFill>
                    <a:srgbClr val="FFFFFF"/>
                  </a:solidFill>
                  <a:latin typeface="Canva Sans"/>
                  <a:ea typeface="Canva Sans"/>
                  <a:cs typeface="Canva Sans"/>
                  <a:sym typeface="Canva Sans"/>
                </a:rPr>
                <a:t>Mokinio pasiekimų portfelis</a:t>
              </a:r>
              <a:endParaRPr lang="en-US" sz="1793" spc="17" dirty="0">
                <a:solidFill>
                  <a:srgbClr val="FFFFFF"/>
                </a:solidFill>
                <a:latin typeface="Canva Sans"/>
                <a:ea typeface="Canva Sans"/>
                <a:cs typeface="Canva Sans"/>
                <a:sym typeface="Canva Sans"/>
              </a:endParaRPr>
            </a:p>
          </p:txBody>
        </p:sp>
      </p:grpSp>
      <p:sp>
        <p:nvSpPr>
          <p:cNvPr id="32" name="Freeform 23">
            <a:extLst>
              <a:ext uri="{FF2B5EF4-FFF2-40B4-BE49-F238E27FC236}">
                <a16:creationId xmlns:a16="http://schemas.microsoft.com/office/drawing/2014/main" id="{DE0F4028-9819-2FE5-C892-D38EE001B874}"/>
              </a:ext>
            </a:extLst>
          </p:cNvPr>
          <p:cNvSpPr/>
          <p:nvPr/>
        </p:nvSpPr>
        <p:spPr>
          <a:xfrm rot="1605981">
            <a:off x="6831659" y="4640682"/>
            <a:ext cx="883107" cy="229261"/>
          </a:xfrm>
          <a:custGeom>
            <a:avLst/>
            <a:gdLst/>
            <a:ahLst/>
            <a:cxnLst/>
            <a:rect l="l" t="t" r="r" b="b"/>
            <a:pathLst>
              <a:path w="1514923" h="427966">
                <a:moveTo>
                  <a:pt x="0" y="0"/>
                </a:moveTo>
                <a:lnTo>
                  <a:pt x="1514923" y="0"/>
                </a:lnTo>
                <a:lnTo>
                  <a:pt x="1514923" y="427966"/>
                </a:lnTo>
                <a:lnTo>
                  <a:pt x="0" y="4279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3" name="Freeform 24">
            <a:extLst>
              <a:ext uri="{FF2B5EF4-FFF2-40B4-BE49-F238E27FC236}">
                <a16:creationId xmlns:a16="http://schemas.microsoft.com/office/drawing/2014/main" id="{8DEA84DD-D360-4240-C121-4A8EA683E761}"/>
              </a:ext>
            </a:extLst>
          </p:cNvPr>
          <p:cNvSpPr/>
          <p:nvPr/>
        </p:nvSpPr>
        <p:spPr>
          <a:xfrm rot="7851052" flipH="1">
            <a:off x="5388648" y="1778252"/>
            <a:ext cx="1063459" cy="326919"/>
          </a:xfrm>
          <a:custGeom>
            <a:avLst/>
            <a:gdLst/>
            <a:ahLst/>
            <a:cxnLst/>
            <a:rect l="l" t="t" r="r" b="b"/>
            <a:pathLst>
              <a:path w="1985179" h="560813">
                <a:moveTo>
                  <a:pt x="1985179" y="0"/>
                </a:moveTo>
                <a:lnTo>
                  <a:pt x="0" y="0"/>
                </a:lnTo>
                <a:lnTo>
                  <a:pt x="0" y="560813"/>
                </a:lnTo>
                <a:lnTo>
                  <a:pt x="1985179" y="560813"/>
                </a:lnTo>
                <a:lnTo>
                  <a:pt x="1985179"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4" name="Freeform 25">
            <a:extLst>
              <a:ext uri="{FF2B5EF4-FFF2-40B4-BE49-F238E27FC236}">
                <a16:creationId xmlns:a16="http://schemas.microsoft.com/office/drawing/2014/main" id="{0F4B146C-2866-D9F8-B591-C8D2CC572D7F}"/>
              </a:ext>
            </a:extLst>
          </p:cNvPr>
          <p:cNvSpPr/>
          <p:nvPr/>
        </p:nvSpPr>
        <p:spPr>
          <a:xfrm>
            <a:off x="7065545" y="3025738"/>
            <a:ext cx="913533" cy="229814"/>
          </a:xfrm>
          <a:custGeom>
            <a:avLst/>
            <a:gdLst/>
            <a:ahLst/>
            <a:cxnLst/>
            <a:rect l="l" t="t" r="r" b="b"/>
            <a:pathLst>
              <a:path w="1567117" h="428998">
                <a:moveTo>
                  <a:pt x="0" y="0"/>
                </a:moveTo>
                <a:lnTo>
                  <a:pt x="1567117" y="0"/>
                </a:lnTo>
                <a:lnTo>
                  <a:pt x="1567117" y="428998"/>
                </a:lnTo>
                <a:lnTo>
                  <a:pt x="0" y="4289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5" name="Freeform 26">
            <a:extLst>
              <a:ext uri="{FF2B5EF4-FFF2-40B4-BE49-F238E27FC236}">
                <a16:creationId xmlns:a16="http://schemas.microsoft.com/office/drawing/2014/main" id="{0E1D95C4-B1F4-5D9C-BB80-5294E92A2B84}"/>
              </a:ext>
            </a:extLst>
          </p:cNvPr>
          <p:cNvSpPr/>
          <p:nvPr/>
        </p:nvSpPr>
        <p:spPr>
          <a:xfrm rot="-1482789">
            <a:off x="6510969" y="2305152"/>
            <a:ext cx="913534" cy="229814"/>
          </a:xfrm>
          <a:custGeom>
            <a:avLst/>
            <a:gdLst/>
            <a:ahLst/>
            <a:cxnLst/>
            <a:rect l="l" t="t" r="r" b="b"/>
            <a:pathLst>
              <a:path w="1567117" h="428998">
                <a:moveTo>
                  <a:pt x="0" y="0"/>
                </a:moveTo>
                <a:lnTo>
                  <a:pt x="1567117" y="0"/>
                </a:lnTo>
                <a:lnTo>
                  <a:pt x="1567117" y="428998"/>
                </a:lnTo>
                <a:lnTo>
                  <a:pt x="0" y="42899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6" name="Freeform 27">
            <a:extLst>
              <a:ext uri="{FF2B5EF4-FFF2-40B4-BE49-F238E27FC236}">
                <a16:creationId xmlns:a16="http://schemas.microsoft.com/office/drawing/2014/main" id="{CBC9125E-D86C-8C32-9FB5-0CFFAFF9323C}"/>
              </a:ext>
            </a:extLst>
          </p:cNvPr>
          <p:cNvSpPr/>
          <p:nvPr/>
        </p:nvSpPr>
        <p:spPr>
          <a:xfrm rot="963931">
            <a:off x="7126839" y="3797523"/>
            <a:ext cx="717968" cy="180616"/>
          </a:xfrm>
          <a:custGeom>
            <a:avLst/>
            <a:gdLst/>
            <a:ahLst/>
            <a:cxnLst/>
            <a:rect l="l" t="t" r="r" b="b"/>
            <a:pathLst>
              <a:path w="1231636" h="337160">
                <a:moveTo>
                  <a:pt x="0" y="0"/>
                </a:moveTo>
                <a:lnTo>
                  <a:pt x="1231635" y="0"/>
                </a:lnTo>
                <a:lnTo>
                  <a:pt x="1231635" y="337161"/>
                </a:lnTo>
                <a:lnTo>
                  <a:pt x="0" y="33716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7" name="Freeform 28">
            <a:extLst>
              <a:ext uri="{FF2B5EF4-FFF2-40B4-BE49-F238E27FC236}">
                <a16:creationId xmlns:a16="http://schemas.microsoft.com/office/drawing/2014/main" id="{A0E1F741-E06D-5983-E5B0-3C58BFFD344B}"/>
              </a:ext>
            </a:extLst>
          </p:cNvPr>
          <p:cNvSpPr/>
          <p:nvPr/>
        </p:nvSpPr>
        <p:spPr>
          <a:xfrm rot="2797611">
            <a:off x="6224367" y="5159518"/>
            <a:ext cx="1018066" cy="312965"/>
          </a:xfrm>
          <a:custGeom>
            <a:avLst/>
            <a:gdLst/>
            <a:ahLst/>
            <a:cxnLst/>
            <a:rect l="l" t="t" r="r" b="b"/>
            <a:pathLst>
              <a:path w="1900442" h="536875">
                <a:moveTo>
                  <a:pt x="0" y="0"/>
                </a:moveTo>
                <a:lnTo>
                  <a:pt x="1900442" y="0"/>
                </a:lnTo>
                <a:lnTo>
                  <a:pt x="1900442" y="536875"/>
                </a:lnTo>
                <a:lnTo>
                  <a:pt x="0" y="53687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38" name="Group 29">
            <a:extLst>
              <a:ext uri="{FF2B5EF4-FFF2-40B4-BE49-F238E27FC236}">
                <a16:creationId xmlns:a16="http://schemas.microsoft.com/office/drawing/2014/main" id="{2CEB6B41-EE2B-0256-50A4-E963F6A18B34}"/>
              </a:ext>
            </a:extLst>
          </p:cNvPr>
          <p:cNvGrpSpPr/>
          <p:nvPr/>
        </p:nvGrpSpPr>
        <p:grpSpPr>
          <a:xfrm>
            <a:off x="7522311" y="5349077"/>
            <a:ext cx="3218394" cy="542500"/>
            <a:chOff x="0" y="-57150"/>
            <a:chExt cx="2080886" cy="381689"/>
          </a:xfrm>
        </p:grpSpPr>
        <p:sp>
          <p:nvSpPr>
            <p:cNvPr id="39" name="Freeform 30">
              <a:extLst>
                <a:ext uri="{FF2B5EF4-FFF2-40B4-BE49-F238E27FC236}">
                  <a16:creationId xmlns:a16="http://schemas.microsoft.com/office/drawing/2014/main" id="{D14858C2-90AE-DDD8-F044-8FF21025C17A}"/>
                </a:ext>
              </a:extLst>
            </p:cNvPr>
            <p:cNvSpPr/>
            <p:nvPr/>
          </p:nvSpPr>
          <p:spPr>
            <a:xfrm>
              <a:off x="0" y="0"/>
              <a:ext cx="2080886" cy="324539"/>
            </a:xfrm>
            <a:custGeom>
              <a:avLst/>
              <a:gdLst/>
              <a:ahLst/>
              <a:cxnLst/>
              <a:rect l="l" t="t" r="r" b="b"/>
              <a:pathLst>
                <a:path w="2080886" h="324539">
                  <a:moveTo>
                    <a:pt x="1877686" y="0"/>
                  </a:moveTo>
                  <a:cubicBezTo>
                    <a:pt x="1989910" y="0"/>
                    <a:pt x="2080886" y="72651"/>
                    <a:pt x="2080886" y="162270"/>
                  </a:cubicBezTo>
                  <a:cubicBezTo>
                    <a:pt x="2080886" y="251889"/>
                    <a:pt x="1989910" y="324539"/>
                    <a:pt x="1877686" y="324539"/>
                  </a:cubicBezTo>
                  <a:lnTo>
                    <a:pt x="203200" y="324539"/>
                  </a:lnTo>
                  <a:cubicBezTo>
                    <a:pt x="90976" y="324539"/>
                    <a:pt x="0" y="251889"/>
                    <a:pt x="0" y="162270"/>
                  </a:cubicBezTo>
                  <a:cubicBezTo>
                    <a:pt x="0" y="72651"/>
                    <a:pt x="90976" y="0"/>
                    <a:pt x="203200" y="0"/>
                  </a:cubicBezTo>
                  <a:close/>
                </a:path>
              </a:pathLst>
            </a:custGeom>
            <a:solidFill>
              <a:srgbClr val="F69934"/>
            </a:solidFill>
          </p:spPr>
        </p:sp>
        <p:sp>
          <p:nvSpPr>
            <p:cNvPr id="40" name="TextBox 31">
              <a:extLst>
                <a:ext uri="{FF2B5EF4-FFF2-40B4-BE49-F238E27FC236}">
                  <a16:creationId xmlns:a16="http://schemas.microsoft.com/office/drawing/2014/main" id="{7112BF26-9B9D-64C3-81F8-A54BC5E5528F}"/>
                </a:ext>
              </a:extLst>
            </p:cNvPr>
            <p:cNvSpPr txBox="1"/>
            <p:nvPr/>
          </p:nvSpPr>
          <p:spPr>
            <a:xfrm>
              <a:off x="0" y="-57150"/>
              <a:ext cx="2080886" cy="381689"/>
            </a:xfrm>
            <a:prstGeom prst="rect">
              <a:avLst/>
            </a:prstGeom>
          </p:spPr>
          <p:txBody>
            <a:bodyPr lIns="33867" tIns="33867" rIns="33867" bIns="33867" rtlCol="0" anchor="ctr"/>
            <a:lstStyle/>
            <a:p>
              <a:pPr algn="ctr">
                <a:lnSpc>
                  <a:spcPts val="2511"/>
                </a:lnSpc>
              </a:pPr>
              <a:r>
                <a:rPr lang="lt-LT" sz="1793" spc="17" dirty="0">
                  <a:solidFill>
                    <a:srgbClr val="FFFFFF"/>
                  </a:solidFill>
                  <a:latin typeface="Canva Sans"/>
                  <a:ea typeface="Canva Sans"/>
                  <a:cs typeface="Canva Sans"/>
                  <a:sym typeface="Canva Sans"/>
                </a:rPr>
                <a:t>Konsultavimo modulis</a:t>
              </a:r>
              <a:endParaRPr lang="en-US" sz="1793" spc="17" dirty="0">
                <a:solidFill>
                  <a:srgbClr val="FFFFFF"/>
                </a:solidFill>
                <a:latin typeface="Canva Sans"/>
                <a:ea typeface="Canva Sans"/>
                <a:cs typeface="Canva Sans"/>
                <a:sym typeface="Canva Sans"/>
              </a:endParaRPr>
            </a:p>
          </p:txBody>
        </p:sp>
      </p:grpSp>
      <p:grpSp>
        <p:nvGrpSpPr>
          <p:cNvPr id="41" name="Group 32">
            <a:extLst>
              <a:ext uri="{FF2B5EF4-FFF2-40B4-BE49-F238E27FC236}">
                <a16:creationId xmlns:a16="http://schemas.microsoft.com/office/drawing/2014/main" id="{C057DA95-9746-E91E-2B8E-9942FF1535F0}"/>
              </a:ext>
            </a:extLst>
          </p:cNvPr>
          <p:cNvGrpSpPr/>
          <p:nvPr/>
        </p:nvGrpSpPr>
        <p:grpSpPr>
          <a:xfrm>
            <a:off x="4574316" y="6080297"/>
            <a:ext cx="3218394" cy="461272"/>
            <a:chOff x="0" y="0"/>
            <a:chExt cx="2080886" cy="324539"/>
          </a:xfrm>
        </p:grpSpPr>
        <p:sp>
          <p:nvSpPr>
            <p:cNvPr id="42" name="Freeform 33">
              <a:extLst>
                <a:ext uri="{FF2B5EF4-FFF2-40B4-BE49-F238E27FC236}">
                  <a16:creationId xmlns:a16="http://schemas.microsoft.com/office/drawing/2014/main" id="{12FA150C-7335-AE41-EAE0-58E7FDE071F8}"/>
                </a:ext>
              </a:extLst>
            </p:cNvPr>
            <p:cNvSpPr/>
            <p:nvPr/>
          </p:nvSpPr>
          <p:spPr>
            <a:xfrm>
              <a:off x="0" y="0"/>
              <a:ext cx="2080886" cy="324539"/>
            </a:xfrm>
            <a:custGeom>
              <a:avLst/>
              <a:gdLst/>
              <a:ahLst/>
              <a:cxnLst/>
              <a:rect l="l" t="t" r="r" b="b"/>
              <a:pathLst>
                <a:path w="2080886" h="324539">
                  <a:moveTo>
                    <a:pt x="1877686" y="0"/>
                  </a:moveTo>
                  <a:cubicBezTo>
                    <a:pt x="1989910" y="0"/>
                    <a:pt x="2080886" y="72651"/>
                    <a:pt x="2080886" y="162270"/>
                  </a:cubicBezTo>
                  <a:cubicBezTo>
                    <a:pt x="2080886" y="251889"/>
                    <a:pt x="1989910" y="324539"/>
                    <a:pt x="1877686" y="324539"/>
                  </a:cubicBezTo>
                  <a:lnTo>
                    <a:pt x="203200" y="324539"/>
                  </a:lnTo>
                  <a:cubicBezTo>
                    <a:pt x="90976" y="324539"/>
                    <a:pt x="0" y="251889"/>
                    <a:pt x="0" y="162270"/>
                  </a:cubicBezTo>
                  <a:cubicBezTo>
                    <a:pt x="0" y="72651"/>
                    <a:pt x="90976" y="0"/>
                    <a:pt x="203200" y="0"/>
                  </a:cubicBezTo>
                  <a:close/>
                </a:path>
              </a:pathLst>
            </a:custGeom>
            <a:solidFill>
              <a:srgbClr val="8DBEE7"/>
            </a:solidFill>
          </p:spPr>
        </p:sp>
        <p:sp>
          <p:nvSpPr>
            <p:cNvPr id="43" name="TextBox 34">
              <a:extLst>
                <a:ext uri="{FF2B5EF4-FFF2-40B4-BE49-F238E27FC236}">
                  <a16:creationId xmlns:a16="http://schemas.microsoft.com/office/drawing/2014/main" id="{0B1AE280-E7CF-86FE-B082-27EA55C86DF6}"/>
                </a:ext>
              </a:extLst>
            </p:cNvPr>
            <p:cNvSpPr txBox="1"/>
            <p:nvPr/>
          </p:nvSpPr>
          <p:spPr>
            <a:xfrm>
              <a:off x="0" y="-57150"/>
              <a:ext cx="2080886" cy="381689"/>
            </a:xfrm>
            <a:prstGeom prst="rect">
              <a:avLst/>
            </a:prstGeom>
          </p:spPr>
          <p:txBody>
            <a:bodyPr lIns="33867" tIns="33867" rIns="33867" bIns="33867" rtlCol="0" anchor="ctr"/>
            <a:lstStyle/>
            <a:p>
              <a:pPr algn="ctr">
                <a:lnSpc>
                  <a:spcPts val="2511"/>
                </a:lnSpc>
              </a:pPr>
              <a:r>
                <a:rPr lang="lt-LT" sz="1793" spc="17" dirty="0">
                  <a:solidFill>
                    <a:srgbClr val="FFFFFF"/>
                  </a:solidFill>
                  <a:latin typeface="Canva Sans"/>
                  <a:ea typeface="Canva Sans"/>
                  <a:cs typeface="Canva Sans"/>
                  <a:sym typeface="Canva Sans"/>
                </a:rPr>
                <a:t>Stebėsenos modulis</a:t>
              </a:r>
              <a:endParaRPr lang="en-US" sz="1793" spc="17" dirty="0">
                <a:solidFill>
                  <a:srgbClr val="FFFFFF"/>
                </a:solidFill>
                <a:latin typeface="Canva Sans"/>
                <a:ea typeface="Canva Sans"/>
                <a:cs typeface="Canva Sans"/>
                <a:sym typeface="Canva Sans"/>
              </a:endParaRPr>
            </a:p>
          </p:txBody>
        </p:sp>
      </p:grpSp>
      <p:sp>
        <p:nvSpPr>
          <p:cNvPr id="44" name="Freeform 38">
            <a:extLst>
              <a:ext uri="{FF2B5EF4-FFF2-40B4-BE49-F238E27FC236}">
                <a16:creationId xmlns:a16="http://schemas.microsoft.com/office/drawing/2014/main" id="{7AE16DBA-AE34-9375-539C-6A8341CBC8D4}"/>
              </a:ext>
            </a:extLst>
          </p:cNvPr>
          <p:cNvSpPr/>
          <p:nvPr/>
        </p:nvSpPr>
        <p:spPr>
          <a:xfrm rot="4478187">
            <a:off x="4983103" y="5371881"/>
            <a:ext cx="819370" cy="251884"/>
          </a:xfrm>
          <a:custGeom>
            <a:avLst/>
            <a:gdLst/>
            <a:ahLst/>
            <a:cxnLst/>
            <a:rect l="l" t="t" r="r" b="b"/>
            <a:pathLst>
              <a:path w="1529532" h="432093">
                <a:moveTo>
                  <a:pt x="0" y="0"/>
                </a:moveTo>
                <a:lnTo>
                  <a:pt x="1529531" y="0"/>
                </a:lnTo>
                <a:lnTo>
                  <a:pt x="1529531" y="432092"/>
                </a:lnTo>
                <a:lnTo>
                  <a:pt x="0" y="432092"/>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3" name="TextBox 2">
            <a:extLst>
              <a:ext uri="{FF2B5EF4-FFF2-40B4-BE49-F238E27FC236}">
                <a16:creationId xmlns:a16="http://schemas.microsoft.com/office/drawing/2014/main" id="{E56F6AE8-BAFC-D17B-407C-6774EB506CF2}"/>
              </a:ext>
            </a:extLst>
          </p:cNvPr>
          <p:cNvSpPr txBox="1"/>
          <p:nvPr/>
        </p:nvSpPr>
        <p:spPr>
          <a:xfrm>
            <a:off x="7881425" y="6120670"/>
            <a:ext cx="4062958" cy="523220"/>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hlinkClick r:id="rId17"/>
              </a:rPr>
              <a:t>https://mukis.lt/bendra-informacija/projektai-1/karjeros-planavimo-sistemos-mokiniams-pletra</a:t>
            </a:r>
            <a:r>
              <a:rPr lang="lt-LT"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68B72766-9489-527A-32D0-25E6CB6D2508}"/>
              </a:ext>
            </a:extLst>
          </p:cNvPr>
          <p:cNvSpPr/>
          <p:nvPr/>
        </p:nvSpPr>
        <p:spPr>
          <a:xfrm>
            <a:off x="5132707" y="98250"/>
            <a:ext cx="6863191" cy="738032"/>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2000" b="1" dirty="0">
                <a:solidFill>
                  <a:schemeClr val="bg1"/>
                </a:solidFill>
                <a:latin typeface="Arial" panose="020B0604020202020204" pitchFamily="34" charset="0"/>
                <a:cs typeface="Arial" panose="020B0604020202020204" pitchFamily="34" charset="0"/>
              </a:rPr>
              <a:t>    </a:t>
            </a:r>
          </a:p>
          <a:p>
            <a:pPr algn="ctr"/>
            <a:r>
              <a:rPr lang="lt-LT" sz="2800" b="1" dirty="0">
                <a:solidFill>
                  <a:schemeClr val="bg1"/>
                </a:solidFill>
                <a:latin typeface="Arial" panose="020B0604020202020204" pitchFamily="34" charset="0"/>
                <a:cs typeface="Arial" panose="020B0604020202020204" pitchFamily="34" charset="0"/>
              </a:rPr>
              <a:t> LINEŠA projektinė veikla (1)</a:t>
            </a:r>
          </a:p>
          <a:p>
            <a:r>
              <a:rPr lang="lt-LT" sz="2400" b="1" i="1" dirty="0">
                <a:solidFill>
                  <a:schemeClr val="bg1"/>
                </a:solidFill>
                <a:latin typeface="Arial" panose="020B0604020202020204" pitchFamily="34" charset="0"/>
                <a:cs typeface="Arial" panose="020B0604020202020204" pitchFamily="34" charset="0"/>
              </a:rPr>
              <a:t>   </a:t>
            </a:r>
            <a:endParaRPr lang="en-US" sz="2000" b="1"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8413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ED9A0A-91C2-C208-4766-E6BCC85F3A90}"/>
              </a:ext>
            </a:extLst>
          </p:cNvPr>
          <p:cNvPicPr>
            <a:picLocks noChangeAspect="1"/>
          </p:cNvPicPr>
          <p:nvPr/>
        </p:nvPicPr>
        <p:blipFill>
          <a:blip r:embed="rId2"/>
          <a:stretch>
            <a:fillRect/>
          </a:stretch>
        </p:blipFill>
        <p:spPr>
          <a:xfrm>
            <a:off x="14748" y="1"/>
            <a:ext cx="4882287" cy="6858000"/>
          </a:xfrm>
          <a:prstGeom prst="rect">
            <a:avLst/>
          </a:prstGeom>
        </p:spPr>
      </p:pic>
      <p:sp>
        <p:nvSpPr>
          <p:cNvPr id="4" name="Rectangle: Rounded Corners 3">
            <a:extLst>
              <a:ext uri="{FF2B5EF4-FFF2-40B4-BE49-F238E27FC236}">
                <a16:creationId xmlns:a16="http://schemas.microsoft.com/office/drawing/2014/main" id="{CD9238DC-B00B-909C-A273-E59E66F02E4B}"/>
              </a:ext>
            </a:extLst>
          </p:cNvPr>
          <p:cNvSpPr/>
          <p:nvPr/>
        </p:nvSpPr>
        <p:spPr>
          <a:xfrm>
            <a:off x="5124389" y="826838"/>
            <a:ext cx="6687989" cy="1471449"/>
          </a:xfrm>
          <a:prstGeom prst="roundRect">
            <a:avLst/>
          </a:prstGeom>
          <a:solidFill>
            <a:schemeClr val="bg1"/>
          </a:solidFill>
          <a:ln w="19050">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b="1" dirty="0">
                <a:solidFill>
                  <a:srgbClr val="FF9900"/>
                </a:solidFill>
                <a:latin typeface="Arial" panose="020B0604020202020204" pitchFamily="34" charset="0"/>
                <a:cs typeface="Arial" panose="020B0604020202020204" pitchFamily="34" charset="0"/>
              </a:rPr>
              <a:t>Karjeros dienos*</a:t>
            </a:r>
          </a:p>
          <a:p>
            <a:r>
              <a:rPr lang="lt-LT" sz="1200" b="1" i="1" dirty="0">
                <a:solidFill>
                  <a:srgbClr val="00B050"/>
                </a:solidFill>
                <a:latin typeface="Arial" panose="020B0604020202020204" pitchFamily="34" charset="0"/>
                <a:cs typeface="Arial" panose="020B0604020202020204" pitchFamily="34" charset="0"/>
              </a:rPr>
              <a:t>* Tikslus karjeros dienų 2027 m. PMĮ SUP/SEK mokiniams laikas dar nėra žinomas. </a:t>
            </a:r>
            <a:r>
              <a:rPr lang="lt-LT" sz="1200" b="1" i="1" dirty="0">
                <a:solidFill>
                  <a:srgbClr val="FF0000"/>
                </a:solidFill>
                <a:latin typeface="Arial" panose="020B0604020202020204" pitchFamily="34" charset="0"/>
                <a:cs typeface="Arial" panose="020B0604020202020204" pitchFamily="34" charset="0"/>
              </a:rPr>
              <a:t>  </a:t>
            </a:r>
          </a:p>
          <a:p>
            <a:pPr>
              <a:spcBef>
                <a:spcPts val="600"/>
              </a:spcBef>
            </a:pPr>
            <a:r>
              <a:rPr lang="lt-LT" sz="1400" b="1" dirty="0">
                <a:solidFill>
                  <a:schemeClr val="tx1"/>
                </a:solidFill>
                <a:latin typeface="Arial" panose="020B0604020202020204" pitchFamily="34" charset="0"/>
                <a:cs typeface="Arial" panose="020B0604020202020204" pitchFamily="34" charset="0"/>
              </a:rPr>
              <a:t>Kontaktiniai asmenys:</a:t>
            </a:r>
          </a:p>
          <a:p>
            <a:pPr>
              <a:spcBef>
                <a:spcPts val="600"/>
              </a:spcBef>
            </a:pPr>
            <a:r>
              <a:rPr lang="en-US" sz="1400" dirty="0">
                <a:solidFill>
                  <a:schemeClr val="tx1"/>
                </a:solidFill>
                <a:latin typeface="Arial" panose="020B0604020202020204" pitchFamily="34" charset="0"/>
                <a:cs typeface="Arial" panose="020B0604020202020204" pitchFamily="34" charset="0"/>
              </a:rPr>
              <a:t>indra.gasianceviene@linesa.lt</a:t>
            </a:r>
          </a:p>
          <a:p>
            <a:pPr>
              <a:spcBef>
                <a:spcPts val="600"/>
              </a:spcBef>
            </a:pPr>
            <a:r>
              <a:rPr lang="en-US" sz="1400" dirty="0">
                <a:solidFill>
                  <a:schemeClr val="tx1"/>
                </a:solidFill>
                <a:latin typeface="Arial" panose="020B0604020202020204" pitchFamily="34" charset="0"/>
                <a:cs typeface="Arial" panose="020B0604020202020204" pitchFamily="34" charset="0"/>
              </a:rPr>
              <a:t>kamila.golod@linesa.lt</a:t>
            </a:r>
          </a:p>
        </p:txBody>
      </p:sp>
      <p:sp>
        <p:nvSpPr>
          <p:cNvPr id="6" name="Rectangle: Rounded Corners 5">
            <a:extLst>
              <a:ext uri="{FF2B5EF4-FFF2-40B4-BE49-F238E27FC236}">
                <a16:creationId xmlns:a16="http://schemas.microsoft.com/office/drawing/2014/main" id="{564402BB-7EE2-BA4F-D745-BFEEBEA96A2D}"/>
              </a:ext>
            </a:extLst>
          </p:cNvPr>
          <p:cNvSpPr/>
          <p:nvPr/>
        </p:nvSpPr>
        <p:spPr>
          <a:xfrm>
            <a:off x="5124389" y="2401036"/>
            <a:ext cx="6687987" cy="2055927"/>
          </a:xfrm>
          <a:prstGeom prst="roundRect">
            <a:avLst/>
          </a:prstGeom>
          <a:solidFill>
            <a:schemeClr val="bg1"/>
          </a:solidFill>
          <a:ln w="19050">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lt-LT" b="1" dirty="0">
                <a:solidFill>
                  <a:srgbClr val="FF9900"/>
                </a:solidFill>
                <a:latin typeface="Arial" panose="020B0604020202020204" pitchFamily="34" charset="0"/>
                <a:cs typeface="Arial" panose="020B0604020202020204" pitchFamily="34" charset="0"/>
              </a:rPr>
              <a:t>4K modelio integravimas į profesinio mokymo įstaigų karjeros konsultavimo sistemą*</a:t>
            </a:r>
          </a:p>
          <a:p>
            <a:r>
              <a:rPr lang="lt-LT" sz="1200" b="1" i="1" dirty="0">
                <a:solidFill>
                  <a:srgbClr val="00B050"/>
                </a:solidFill>
                <a:latin typeface="Arial" panose="020B0604020202020204" pitchFamily="34" charset="0"/>
                <a:cs typeface="Arial" panose="020B0604020202020204" pitchFamily="34" charset="0"/>
              </a:rPr>
              <a:t>*KT mokymai „Asmeniniais besimokančiojo tikslais ir refleksija grįsto ugdymo </a:t>
            </a:r>
          </a:p>
          <a:p>
            <a:r>
              <a:rPr lang="lt-LT" sz="1200" b="1" i="1" dirty="0">
                <a:solidFill>
                  <a:srgbClr val="00B050"/>
                </a:solidFill>
                <a:latin typeface="Arial" panose="020B0604020202020204" pitchFamily="34" charset="0"/>
                <a:cs typeface="Arial" panose="020B0604020202020204" pitchFamily="34" charset="0"/>
              </a:rPr>
              <a:t>(4K modelio) įgyvendinimas” PMĮ švietimo pagalbos specialistams planuojami 2027 m. balandžio mėn.   </a:t>
            </a:r>
          </a:p>
          <a:p>
            <a:pPr>
              <a:spcBef>
                <a:spcPts val="600"/>
              </a:spcBef>
            </a:pPr>
            <a:r>
              <a:rPr lang="lt-LT" sz="1400" b="1" dirty="0">
                <a:solidFill>
                  <a:schemeClr val="tx1"/>
                </a:solidFill>
                <a:latin typeface="Arial" panose="020B0604020202020204" pitchFamily="34" charset="0"/>
                <a:cs typeface="Arial" panose="020B0604020202020204" pitchFamily="34" charset="0"/>
              </a:rPr>
              <a:t>Kontaktiniai asmenys:</a:t>
            </a:r>
          </a:p>
          <a:p>
            <a:pPr>
              <a:spcBef>
                <a:spcPts val="600"/>
              </a:spcBef>
            </a:pPr>
            <a:r>
              <a:rPr lang="en-US" sz="1400" dirty="0">
                <a:solidFill>
                  <a:schemeClr val="tx1"/>
                </a:solidFill>
                <a:latin typeface="Arial" panose="020B0604020202020204" pitchFamily="34" charset="0"/>
                <a:cs typeface="Arial" panose="020B0604020202020204" pitchFamily="34" charset="0"/>
              </a:rPr>
              <a:t>vitalija.pauriene@linesa.lt</a:t>
            </a:r>
          </a:p>
          <a:p>
            <a:pPr>
              <a:spcBef>
                <a:spcPts val="600"/>
              </a:spcBef>
            </a:pPr>
            <a:r>
              <a:rPr lang="en-US" sz="1400" dirty="0">
                <a:solidFill>
                  <a:schemeClr val="tx1"/>
                </a:solidFill>
                <a:latin typeface="Arial" panose="020B0604020202020204" pitchFamily="34" charset="0"/>
                <a:cs typeface="Arial" panose="020B0604020202020204" pitchFamily="34" charset="0"/>
              </a:rPr>
              <a:t>geliune.adomaityte@linesa.lt </a:t>
            </a:r>
          </a:p>
        </p:txBody>
      </p:sp>
      <p:sp>
        <p:nvSpPr>
          <p:cNvPr id="8" name="Rectangle: Rounded Corners 7">
            <a:extLst>
              <a:ext uri="{FF2B5EF4-FFF2-40B4-BE49-F238E27FC236}">
                <a16:creationId xmlns:a16="http://schemas.microsoft.com/office/drawing/2014/main" id="{2DA7F3CD-6AD7-B35F-830B-E8B0350D28F3}"/>
              </a:ext>
            </a:extLst>
          </p:cNvPr>
          <p:cNvSpPr/>
          <p:nvPr/>
        </p:nvSpPr>
        <p:spPr>
          <a:xfrm>
            <a:off x="5124388" y="4549787"/>
            <a:ext cx="6687987" cy="1934949"/>
          </a:xfrm>
          <a:prstGeom prst="roundRect">
            <a:avLst/>
          </a:prstGeom>
          <a:solidFill>
            <a:schemeClr val="bg1"/>
          </a:solidFill>
          <a:ln w="19050">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lt-LT" sz="2000" b="1" dirty="0">
              <a:solidFill>
                <a:srgbClr val="FF9900"/>
              </a:solidFill>
              <a:latin typeface="Arial" panose="020B0604020202020204" pitchFamily="34" charset="0"/>
              <a:cs typeface="Arial" panose="020B0604020202020204" pitchFamily="34" charset="0"/>
            </a:endParaRPr>
          </a:p>
          <a:p>
            <a:r>
              <a:rPr lang="lt-LT" b="1" dirty="0">
                <a:solidFill>
                  <a:srgbClr val="FF9900"/>
                </a:solidFill>
                <a:latin typeface="Arial" panose="020B0604020202020204" pitchFamily="34" charset="0"/>
                <a:cs typeface="Arial" panose="020B0604020202020204" pitchFamily="34" charset="0"/>
              </a:rPr>
              <a:t>Nuotolinės KT programos švietimo pagalbos specialistams (40 ak. val.)*</a:t>
            </a:r>
          </a:p>
          <a:p>
            <a:r>
              <a:rPr lang="lt-LT" sz="1200" b="1" i="1" dirty="0">
                <a:solidFill>
                  <a:srgbClr val="00B050"/>
                </a:solidFill>
                <a:latin typeface="Arial" panose="020B0604020202020204" pitchFamily="34" charset="0"/>
                <a:cs typeface="Arial" panose="020B0604020202020204" pitchFamily="34" charset="0"/>
              </a:rPr>
              <a:t>*2026 m. kuriama KT programa „Ateities karjerai būtinų kompetencijų ugdymas švietimo praktikoje”    </a:t>
            </a:r>
          </a:p>
          <a:p>
            <a:pPr>
              <a:spcBef>
                <a:spcPts val="600"/>
              </a:spcBef>
            </a:pPr>
            <a:r>
              <a:rPr lang="lt-LT" sz="1400" b="1" dirty="0">
                <a:solidFill>
                  <a:schemeClr val="tx1"/>
                </a:solidFill>
                <a:latin typeface="Arial" panose="020B0604020202020204" pitchFamily="34" charset="0"/>
                <a:cs typeface="Arial" panose="020B0604020202020204" pitchFamily="34" charset="0"/>
              </a:rPr>
              <a:t>Kontaktiniai asmenys:</a:t>
            </a:r>
          </a:p>
          <a:p>
            <a:pPr>
              <a:spcBef>
                <a:spcPts val="600"/>
              </a:spcBef>
            </a:pPr>
            <a:r>
              <a:rPr lang="lt-LT" sz="1400" dirty="0">
                <a:solidFill>
                  <a:schemeClr val="tx1"/>
                </a:solidFill>
                <a:latin typeface="Arial" panose="020B0604020202020204" pitchFamily="34" charset="0"/>
                <a:cs typeface="Arial" panose="020B0604020202020204" pitchFamily="34" charset="0"/>
              </a:rPr>
              <a:t>rasa.krakauskiene@linesa.lt</a:t>
            </a:r>
          </a:p>
          <a:p>
            <a:pPr>
              <a:spcBef>
                <a:spcPts val="600"/>
              </a:spcBef>
            </a:pPr>
            <a:r>
              <a:rPr lang="lt-LT" sz="1400" dirty="0">
                <a:solidFill>
                  <a:schemeClr val="tx1"/>
                </a:solidFill>
                <a:latin typeface="Arial" panose="020B0604020202020204" pitchFamily="34" charset="0"/>
                <a:cs typeface="Arial" panose="020B0604020202020204" pitchFamily="34" charset="0"/>
              </a:rPr>
              <a:t>ieva.zalepugaite@linesa.lt</a:t>
            </a:r>
          </a:p>
          <a:p>
            <a:pPr>
              <a:spcBef>
                <a:spcPts val="600"/>
              </a:spcBef>
            </a:pPr>
            <a:endParaRPr lang="en-US" sz="1600" b="1" dirty="0">
              <a:solidFill>
                <a:schemeClr val="tx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C7E7F5C-49BB-9B54-85AD-1E0BCBF0BBB1}"/>
              </a:ext>
            </a:extLst>
          </p:cNvPr>
          <p:cNvSpPr txBox="1"/>
          <p:nvPr/>
        </p:nvSpPr>
        <p:spPr>
          <a:xfrm>
            <a:off x="4925294" y="6484737"/>
            <a:ext cx="7251958" cy="307777"/>
          </a:xfrm>
          <a:prstGeom prst="rect">
            <a:avLst/>
          </a:prstGeom>
          <a:noFill/>
        </p:spPr>
        <p:txBody>
          <a:bodyPr wrap="square">
            <a:spAutoFit/>
          </a:bodyPr>
          <a:lstStyle/>
          <a:p>
            <a:pPr algn="ctr"/>
            <a:r>
              <a:rPr lang="en-US" sz="1400" dirty="0">
                <a:latin typeface="Arial" panose="020B0604020202020204" pitchFamily="34" charset="0"/>
                <a:cs typeface="Arial" panose="020B0604020202020204" pitchFamily="34" charset="0"/>
                <a:hlinkClick r:id="rId3"/>
              </a:rPr>
              <a:t>https://mukis.lt/bendra-informacija/projektai-1/profesinis-ugdymas-prieinamas-visiems-1</a:t>
            </a:r>
            <a:r>
              <a:rPr lang="lt-LT"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403DA351-C9E9-8EB0-F89F-6570901A1E34}"/>
              </a:ext>
            </a:extLst>
          </p:cNvPr>
          <p:cNvSpPr/>
          <p:nvPr/>
        </p:nvSpPr>
        <p:spPr>
          <a:xfrm>
            <a:off x="5132708" y="77532"/>
            <a:ext cx="6687990" cy="670613"/>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2000" b="1" dirty="0">
                <a:solidFill>
                  <a:schemeClr val="bg1"/>
                </a:solidFill>
                <a:latin typeface="Arial" panose="020B0604020202020204" pitchFamily="34" charset="0"/>
                <a:cs typeface="Arial" panose="020B0604020202020204" pitchFamily="34" charset="0"/>
              </a:rPr>
              <a:t>    </a:t>
            </a:r>
          </a:p>
          <a:p>
            <a:pPr algn="ctr"/>
            <a:r>
              <a:rPr lang="lt-LT" sz="2000" b="1" dirty="0">
                <a:solidFill>
                  <a:schemeClr val="bg1"/>
                </a:solidFill>
                <a:latin typeface="Arial" panose="020B0604020202020204" pitchFamily="34" charset="0"/>
                <a:cs typeface="Arial" panose="020B0604020202020204" pitchFamily="34" charset="0"/>
              </a:rPr>
              <a:t> </a:t>
            </a:r>
            <a:r>
              <a:rPr lang="lt-LT" sz="2800" b="1" dirty="0">
                <a:solidFill>
                  <a:schemeClr val="bg1"/>
                </a:solidFill>
                <a:latin typeface="Arial" panose="020B0604020202020204" pitchFamily="34" charset="0"/>
                <a:cs typeface="Arial" panose="020B0604020202020204" pitchFamily="34" charset="0"/>
              </a:rPr>
              <a:t>LINEŠA projektinė veikla (2)</a:t>
            </a:r>
          </a:p>
          <a:p>
            <a:r>
              <a:rPr lang="lt-LT" sz="2400" b="1" i="1" dirty="0">
                <a:solidFill>
                  <a:schemeClr val="bg1"/>
                </a:solidFill>
                <a:latin typeface="Arial" panose="020B0604020202020204" pitchFamily="34" charset="0"/>
                <a:cs typeface="Arial" panose="020B0604020202020204" pitchFamily="34" charset="0"/>
              </a:rPr>
              <a:t>   </a:t>
            </a:r>
            <a:endParaRPr lang="en-US" sz="2000" b="1"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0628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F6B518C-E0A8-2432-38F1-50A0B9B82A51}"/>
              </a:ext>
            </a:extLst>
          </p:cNvPr>
          <p:cNvPicPr>
            <a:picLocks noChangeAspect="1"/>
          </p:cNvPicPr>
          <p:nvPr/>
        </p:nvPicPr>
        <p:blipFill>
          <a:blip r:embed="rId2"/>
          <a:stretch>
            <a:fillRect/>
          </a:stretch>
        </p:blipFill>
        <p:spPr>
          <a:xfrm>
            <a:off x="1063487" y="4284395"/>
            <a:ext cx="2737181" cy="2067309"/>
          </a:xfrm>
          <a:prstGeom prst="rect">
            <a:avLst/>
          </a:prstGeom>
        </p:spPr>
      </p:pic>
      <p:pic>
        <p:nvPicPr>
          <p:cNvPr id="18" name="Picture 17">
            <a:extLst>
              <a:ext uri="{FF2B5EF4-FFF2-40B4-BE49-F238E27FC236}">
                <a16:creationId xmlns:a16="http://schemas.microsoft.com/office/drawing/2014/main" id="{E93CD8E0-03A9-50C6-41DA-45C5136F998E}"/>
              </a:ext>
            </a:extLst>
          </p:cNvPr>
          <p:cNvPicPr>
            <a:picLocks noChangeAspect="1"/>
          </p:cNvPicPr>
          <p:nvPr/>
        </p:nvPicPr>
        <p:blipFill>
          <a:blip r:embed="rId3"/>
          <a:stretch>
            <a:fillRect/>
          </a:stretch>
        </p:blipFill>
        <p:spPr>
          <a:xfrm>
            <a:off x="3993847" y="4240605"/>
            <a:ext cx="2010168" cy="2081755"/>
          </a:xfrm>
          <a:prstGeom prst="rect">
            <a:avLst/>
          </a:prstGeom>
        </p:spPr>
      </p:pic>
      <p:pic>
        <p:nvPicPr>
          <p:cNvPr id="24" name="Picture 23">
            <a:extLst>
              <a:ext uri="{FF2B5EF4-FFF2-40B4-BE49-F238E27FC236}">
                <a16:creationId xmlns:a16="http://schemas.microsoft.com/office/drawing/2014/main" id="{B0A13859-8593-CF42-D534-7A5BF1292407}"/>
              </a:ext>
            </a:extLst>
          </p:cNvPr>
          <p:cNvPicPr>
            <a:picLocks noChangeAspect="1"/>
          </p:cNvPicPr>
          <p:nvPr/>
        </p:nvPicPr>
        <p:blipFill>
          <a:blip r:embed="rId4"/>
          <a:stretch>
            <a:fillRect/>
          </a:stretch>
        </p:blipFill>
        <p:spPr>
          <a:xfrm>
            <a:off x="483704" y="1051696"/>
            <a:ext cx="6239746" cy="543001"/>
          </a:xfrm>
          <a:prstGeom prst="rect">
            <a:avLst/>
          </a:prstGeom>
        </p:spPr>
      </p:pic>
      <p:sp>
        <p:nvSpPr>
          <p:cNvPr id="27" name="Title 1">
            <a:extLst>
              <a:ext uri="{FF2B5EF4-FFF2-40B4-BE49-F238E27FC236}">
                <a16:creationId xmlns:a16="http://schemas.microsoft.com/office/drawing/2014/main" id="{F9EFA7D1-53FC-12DC-5176-F866EC08FFAC}"/>
              </a:ext>
            </a:extLst>
          </p:cNvPr>
          <p:cNvSpPr txBox="1">
            <a:spLocks/>
          </p:cNvSpPr>
          <p:nvPr/>
        </p:nvSpPr>
        <p:spPr>
          <a:xfrm>
            <a:off x="629016" y="6543824"/>
            <a:ext cx="3997203" cy="481781"/>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rgbClr val="192D4C"/>
                </a:solidFill>
                <a:latin typeface="Roboto Lt" pitchFamily="2" charset="0"/>
                <a:ea typeface="Roboto Lt" pitchFamily="2" charset="0"/>
                <a:cs typeface="+mj-cs"/>
              </a:defRPr>
            </a:lvl1pPr>
          </a:lstStyle>
          <a:p>
            <a:pPr algn="ctr"/>
            <a:r>
              <a:rPr lang="lt-LT" sz="7200" b="1" dirty="0">
                <a:solidFill>
                  <a:srgbClr val="FF9900"/>
                </a:solidFill>
                <a:latin typeface="Arial" panose="020B0604020202020204" pitchFamily="34" charset="0"/>
                <a:cs typeface="Arial" panose="020B0604020202020204" pitchFamily="34" charset="0"/>
              </a:rPr>
              <a:t>MUKIS</a:t>
            </a:r>
            <a:r>
              <a:rPr lang="lt-LT" sz="6400" b="1" dirty="0">
                <a:solidFill>
                  <a:srgbClr val="0070C0"/>
                </a:solidFill>
                <a:latin typeface="Arial" panose="020B0604020202020204" pitchFamily="34" charset="0"/>
                <a:cs typeface="Arial" panose="020B0604020202020204" pitchFamily="34" charset="0"/>
              </a:rPr>
              <a:t> </a:t>
            </a:r>
            <a:r>
              <a:rPr lang="lt-LT" sz="6400" b="1" dirty="0">
                <a:solidFill>
                  <a:srgbClr val="0070C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Facebook</a:t>
            </a:r>
            <a:endParaRPr lang="lt-LT" sz="6400" b="1" dirty="0">
              <a:solidFill>
                <a:srgbClr val="0070C0"/>
              </a:solidFill>
              <a:latin typeface="Arial" panose="020B0604020202020204" pitchFamily="34" charset="0"/>
              <a:cs typeface="Arial" panose="020B0604020202020204" pitchFamily="34" charset="0"/>
            </a:endParaRPr>
          </a:p>
          <a:p>
            <a:pPr algn="ctr"/>
            <a:br>
              <a:rPr lang="lt-LT" sz="7200" b="1" dirty="0">
                <a:solidFill>
                  <a:srgbClr val="0070C0"/>
                </a:solidFill>
                <a:latin typeface="Arial" panose="020B0604020202020204" pitchFamily="34" charset="0"/>
                <a:cs typeface="Arial" panose="020B0604020202020204" pitchFamily="34" charset="0"/>
              </a:rPr>
            </a:br>
            <a:br>
              <a:rPr lang="lt-LT" sz="3600" b="1" dirty="0">
                <a:solidFill>
                  <a:srgbClr val="0070C0"/>
                </a:solidFill>
                <a:latin typeface="Arial" panose="020B0604020202020204" pitchFamily="34" charset="0"/>
                <a:cs typeface="Arial" panose="020B0604020202020204" pitchFamily="34" charset="0"/>
              </a:rPr>
            </a:br>
            <a:endParaRPr lang="lt-LT" sz="3600" b="1" dirty="0">
              <a:solidFill>
                <a:srgbClr val="0070C0"/>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3CEA02B2-8037-52E5-855A-EA2ECA0D320B}"/>
              </a:ext>
            </a:extLst>
          </p:cNvPr>
          <p:cNvSpPr txBox="1">
            <a:spLocks/>
          </p:cNvSpPr>
          <p:nvPr/>
        </p:nvSpPr>
        <p:spPr>
          <a:xfrm>
            <a:off x="3000329" y="6543824"/>
            <a:ext cx="3997203" cy="587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192D4C"/>
                </a:solidFill>
                <a:latin typeface="Roboto Lt" pitchFamily="2" charset="0"/>
                <a:ea typeface="Roboto Lt" pitchFamily="2" charset="0"/>
                <a:cs typeface="+mj-cs"/>
              </a:defRPr>
            </a:lvl1pPr>
          </a:lstStyle>
          <a:p>
            <a:pPr algn="ctr"/>
            <a:r>
              <a:rPr lang="lt-LT" sz="1800" b="1" dirty="0">
                <a:solidFill>
                  <a:srgbClr val="FF9900"/>
                </a:solidFill>
                <a:latin typeface="Arial" panose="020B0604020202020204" pitchFamily="34" charset="0"/>
                <a:cs typeface="Arial" panose="020B0604020202020204" pitchFamily="34" charset="0"/>
              </a:rPr>
              <a:t>MUKIS</a:t>
            </a:r>
            <a:r>
              <a:rPr lang="lt-LT" sz="1600" b="1" dirty="0">
                <a:solidFill>
                  <a:srgbClr val="FF9900"/>
                </a:solidFill>
                <a:latin typeface="Arial" panose="020B0604020202020204" pitchFamily="34" charset="0"/>
                <a:cs typeface="Arial" panose="020B0604020202020204" pitchFamily="34" charset="0"/>
              </a:rPr>
              <a:t> </a:t>
            </a:r>
            <a:r>
              <a:rPr lang="lt-LT" sz="1600" b="1" dirty="0">
                <a:solidFill>
                  <a:srgbClr val="0070C0"/>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LinkedIn </a:t>
            </a:r>
            <a:endParaRPr lang="lt-LT" sz="1600" b="1" dirty="0">
              <a:solidFill>
                <a:srgbClr val="0070C0"/>
              </a:solidFill>
              <a:latin typeface="Arial" panose="020B0604020202020204" pitchFamily="34" charset="0"/>
              <a:cs typeface="Arial" panose="020B0604020202020204" pitchFamily="34" charset="0"/>
            </a:endParaRPr>
          </a:p>
          <a:p>
            <a:pPr algn="ctr"/>
            <a:br>
              <a:rPr lang="lt-LT" sz="2000" b="1" dirty="0">
                <a:latin typeface="Arial" panose="020B0604020202020204" pitchFamily="34" charset="0"/>
                <a:cs typeface="Arial" panose="020B0604020202020204" pitchFamily="34" charset="0"/>
              </a:rPr>
            </a:br>
            <a:endParaRPr lang="lt-LT" sz="2000" b="1" dirty="0">
              <a:latin typeface="Arial" panose="020B0604020202020204" pitchFamily="34" charset="0"/>
              <a:cs typeface="Arial" panose="020B0604020202020204" pitchFamily="34" charset="0"/>
            </a:endParaRPr>
          </a:p>
        </p:txBody>
      </p:sp>
      <p:pic>
        <p:nvPicPr>
          <p:cNvPr id="30" name="Picture 29">
            <a:extLst>
              <a:ext uri="{FF2B5EF4-FFF2-40B4-BE49-F238E27FC236}">
                <a16:creationId xmlns:a16="http://schemas.microsoft.com/office/drawing/2014/main" id="{90ADE96C-D6B9-2729-0D12-E7F8BAD339C6}"/>
              </a:ext>
            </a:extLst>
          </p:cNvPr>
          <p:cNvPicPr>
            <a:picLocks noChangeAspect="1"/>
          </p:cNvPicPr>
          <p:nvPr/>
        </p:nvPicPr>
        <p:blipFill>
          <a:blip r:embed="rId7"/>
          <a:stretch>
            <a:fillRect/>
          </a:stretch>
        </p:blipFill>
        <p:spPr>
          <a:xfrm>
            <a:off x="7774920" y="6190048"/>
            <a:ext cx="4157646" cy="543720"/>
          </a:xfrm>
          <a:prstGeom prst="rect">
            <a:avLst/>
          </a:prstGeom>
        </p:spPr>
      </p:pic>
      <p:sp>
        <p:nvSpPr>
          <p:cNvPr id="34" name="TextBox 33">
            <a:extLst>
              <a:ext uri="{FF2B5EF4-FFF2-40B4-BE49-F238E27FC236}">
                <a16:creationId xmlns:a16="http://schemas.microsoft.com/office/drawing/2014/main" id="{7EC32589-38E0-2141-76A7-32AC058CC494}"/>
              </a:ext>
            </a:extLst>
          </p:cNvPr>
          <p:cNvSpPr txBox="1"/>
          <p:nvPr/>
        </p:nvSpPr>
        <p:spPr>
          <a:xfrm>
            <a:off x="2432077" y="3756694"/>
            <a:ext cx="6097656"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hlinkClick r:id="rId8"/>
              </a:rPr>
              <a:t>https://mukis.lt/naujienos</a:t>
            </a:r>
            <a:r>
              <a:rPr lang="lt-LT"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469C4FDA-C277-3E19-EB5A-6686A18ED860}"/>
              </a:ext>
            </a:extLst>
          </p:cNvPr>
          <p:cNvSpPr/>
          <p:nvPr/>
        </p:nvSpPr>
        <p:spPr>
          <a:xfrm>
            <a:off x="373291" y="142603"/>
            <a:ext cx="7455491" cy="791889"/>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3200" b="1" dirty="0">
                <a:solidFill>
                  <a:schemeClr val="bg1"/>
                </a:solidFill>
                <a:latin typeface="Arial" panose="020B0604020202020204" pitchFamily="34" charset="0"/>
                <a:cs typeface="Arial" panose="020B0604020202020204" pitchFamily="34" charset="0"/>
              </a:rPr>
              <a:t>Profesinio orientavimo naujienos </a:t>
            </a:r>
            <a:endParaRPr lang="en-US" sz="3200" b="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D3F9F80-C9E0-55BA-B5A1-97D2DD883F7D}"/>
              </a:ext>
            </a:extLst>
          </p:cNvPr>
          <p:cNvPicPr>
            <a:picLocks noChangeAspect="1"/>
          </p:cNvPicPr>
          <p:nvPr/>
        </p:nvPicPr>
        <p:blipFill>
          <a:blip r:embed="rId9"/>
          <a:stretch>
            <a:fillRect/>
          </a:stretch>
        </p:blipFill>
        <p:spPr>
          <a:xfrm>
            <a:off x="7888778" y="746822"/>
            <a:ext cx="3929931" cy="5364356"/>
          </a:xfrm>
          <a:prstGeom prst="rect">
            <a:avLst/>
          </a:prstGeom>
        </p:spPr>
      </p:pic>
      <p:pic>
        <p:nvPicPr>
          <p:cNvPr id="7" name="Picture 6">
            <a:extLst>
              <a:ext uri="{FF2B5EF4-FFF2-40B4-BE49-F238E27FC236}">
                <a16:creationId xmlns:a16="http://schemas.microsoft.com/office/drawing/2014/main" id="{96E48F88-6246-7503-B2E3-6B1C43928D41}"/>
              </a:ext>
            </a:extLst>
          </p:cNvPr>
          <p:cNvPicPr>
            <a:picLocks noChangeAspect="1"/>
          </p:cNvPicPr>
          <p:nvPr/>
        </p:nvPicPr>
        <p:blipFill>
          <a:blip r:embed="rId10"/>
          <a:stretch>
            <a:fillRect/>
          </a:stretch>
        </p:blipFill>
        <p:spPr>
          <a:xfrm>
            <a:off x="465841" y="1634993"/>
            <a:ext cx="6669653" cy="2025641"/>
          </a:xfrm>
          <a:prstGeom prst="rect">
            <a:avLst/>
          </a:prstGeom>
        </p:spPr>
      </p:pic>
    </p:spTree>
    <p:extLst>
      <p:ext uri="{BB962C8B-B14F-4D97-AF65-F5344CB8AC3E}">
        <p14:creationId xmlns:p14="http://schemas.microsoft.com/office/powerpoint/2010/main" val="3300276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1C444-A67C-116A-04B1-29B6EA56CB65}"/>
              </a:ext>
            </a:extLst>
          </p:cNvPr>
          <p:cNvSpPr>
            <a:spLocks noGrp="1"/>
          </p:cNvSpPr>
          <p:nvPr>
            <p:ph type="title"/>
          </p:nvPr>
        </p:nvSpPr>
        <p:spPr>
          <a:xfrm>
            <a:off x="705196" y="763650"/>
            <a:ext cx="10515600" cy="1009651"/>
          </a:xfrm>
        </p:spPr>
        <p:txBody>
          <a:bodyPr/>
          <a:lstStyle/>
          <a:p>
            <a:pPr algn="ctr"/>
            <a:r>
              <a:rPr lang="lt-LT" b="1" dirty="0">
                <a:solidFill>
                  <a:srgbClr val="0070C0"/>
                </a:solidFill>
                <a:latin typeface="Arial" panose="020B0604020202020204" pitchFamily="34" charset="0"/>
                <a:cs typeface="Arial" panose="020B0604020202020204" pitchFamily="34" charset="0"/>
              </a:rPr>
              <a:t>Bendraukime ir bendradarbiaukime</a:t>
            </a:r>
          </a:p>
        </p:txBody>
      </p:sp>
      <p:sp>
        <p:nvSpPr>
          <p:cNvPr id="3" name="Content Placeholder 2">
            <a:extLst>
              <a:ext uri="{FF2B5EF4-FFF2-40B4-BE49-F238E27FC236}">
                <a16:creationId xmlns:a16="http://schemas.microsoft.com/office/drawing/2014/main" id="{07A672BD-855F-E6D7-A470-3772D54DD375}"/>
              </a:ext>
            </a:extLst>
          </p:cNvPr>
          <p:cNvSpPr>
            <a:spLocks noGrp="1"/>
          </p:cNvSpPr>
          <p:nvPr>
            <p:ph idx="1"/>
          </p:nvPr>
        </p:nvSpPr>
        <p:spPr>
          <a:xfrm>
            <a:off x="4621877" y="2430780"/>
            <a:ext cx="7022869" cy="2240536"/>
          </a:xfrm>
        </p:spPr>
        <p:txBody>
          <a:bodyPr>
            <a:normAutofit fontScale="92500"/>
          </a:bodyPr>
          <a:lstStyle/>
          <a:p>
            <a:pPr marL="0" indent="0" algn="ctr">
              <a:buNone/>
            </a:pPr>
            <a:r>
              <a:rPr lang="en-US" sz="2400" b="1" dirty="0">
                <a:latin typeface="Arial" panose="020B0604020202020204" pitchFamily="34" charset="0"/>
                <a:cs typeface="Arial" panose="020B0604020202020204" pitchFamily="34" charset="0"/>
              </a:rPr>
              <a:t>Lietuvos neformaliojo </a:t>
            </a:r>
            <a:r>
              <a:rPr lang="lt-LT" sz="2400" b="1" dirty="0">
                <a:latin typeface="Arial" panose="020B0604020202020204" pitchFamily="34" charset="0"/>
                <a:cs typeface="Arial" panose="020B0604020202020204" pitchFamily="34" charset="0"/>
              </a:rPr>
              <a:t>š</a:t>
            </a:r>
            <a:r>
              <a:rPr lang="en-US" sz="2400" b="1" dirty="0">
                <a:latin typeface="Arial" panose="020B0604020202020204" pitchFamily="34" charset="0"/>
                <a:cs typeface="Arial" panose="020B0604020202020204" pitchFamily="34" charset="0"/>
              </a:rPr>
              <a:t>vietimo agent</a:t>
            </a:r>
            <a:r>
              <a:rPr lang="lt-LT" sz="2400" b="1" dirty="0">
                <a:latin typeface="Arial" panose="020B0604020202020204" pitchFamily="34" charset="0"/>
                <a:cs typeface="Arial" panose="020B0604020202020204" pitchFamily="34" charset="0"/>
              </a:rPr>
              <a:t>ū</a:t>
            </a:r>
            <a:r>
              <a:rPr lang="en-US" sz="2400" b="1" dirty="0">
                <a:latin typeface="Arial" panose="020B0604020202020204" pitchFamily="34" charset="0"/>
                <a:cs typeface="Arial" panose="020B0604020202020204" pitchFamily="34" charset="0"/>
              </a:rPr>
              <a:t>ra</a:t>
            </a:r>
            <a:r>
              <a:rPr lang="lt-LT" sz="2400" b="1" dirty="0">
                <a:latin typeface="Arial" panose="020B0604020202020204" pitchFamily="34" charset="0"/>
                <a:cs typeface="Arial" panose="020B0604020202020204" pitchFamily="34" charset="0"/>
              </a:rPr>
              <a:t> (LINEŠA)</a:t>
            </a:r>
          </a:p>
          <a:p>
            <a:pPr marL="0" indent="0" algn="ctr">
              <a:buNone/>
            </a:pPr>
            <a:r>
              <a:rPr lang="lt-LT" sz="2400" b="1" dirty="0">
                <a:latin typeface="Arial" panose="020B0604020202020204" pitchFamily="34" charset="0"/>
                <a:cs typeface="Arial" panose="020B0604020202020204" pitchFamily="34" charset="0"/>
              </a:rPr>
              <a:t>Ugdymo karjerai skyrius</a:t>
            </a:r>
          </a:p>
          <a:p>
            <a:pPr marL="0" indent="0" algn="ctr">
              <a:buNone/>
            </a:pPr>
            <a:r>
              <a:rPr lang="lt-LT" sz="2400" b="1" dirty="0">
                <a:latin typeface="Arial" panose="020B0604020202020204" pitchFamily="34" charset="0"/>
                <a:cs typeface="Arial" panose="020B0604020202020204" pitchFamily="34" charset="0"/>
              </a:rPr>
              <a:t>Mindaugo g. 12, Vilnius</a:t>
            </a:r>
          </a:p>
          <a:p>
            <a:pPr marL="0" indent="0" algn="ctr">
              <a:buNone/>
            </a:pPr>
            <a:r>
              <a:rPr lang="lt-LT" sz="2400" b="1" dirty="0">
                <a:solidFill>
                  <a:srgbClr val="FF99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info</a:t>
            </a:r>
            <a:r>
              <a:rPr lang="en-US" sz="2400" b="1" dirty="0">
                <a:solidFill>
                  <a:srgbClr val="FF99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@mukis.lt</a:t>
            </a:r>
            <a:endParaRPr lang="en-US" sz="2400" b="1" dirty="0">
              <a:solidFill>
                <a:srgbClr val="FF9900"/>
              </a:solidFill>
              <a:latin typeface="Arial" panose="020B0604020202020204" pitchFamily="34" charset="0"/>
              <a:cs typeface="Arial" panose="020B0604020202020204" pitchFamily="34" charset="0"/>
            </a:endParaRPr>
          </a:p>
          <a:p>
            <a:pPr marL="0" indent="0" algn="ctr">
              <a:buNone/>
            </a:pPr>
            <a:r>
              <a:rPr lang="en-US" sz="2400" b="1" dirty="0">
                <a:latin typeface="Arial" panose="020B0604020202020204" pitchFamily="34" charset="0"/>
                <a:cs typeface="Arial" panose="020B0604020202020204" pitchFamily="34" charset="0"/>
              </a:rPr>
              <a:t>+370 607 678 83 </a:t>
            </a:r>
          </a:p>
          <a:p>
            <a:pPr marL="0" indent="0" algn="ctr">
              <a:buNone/>
            </a:pPr>
            <a:endParaRPr lang="en-US" sz="2400" b="1" dirty="0">
              <a:latin typeface="Arial" panose="020B0604020202020204" pitchFamily="34" charset="0"/>
              <a:cs typeface="Arial" panose="020B0604020202020204" pitchFamily="34" charset="0"/>
            </a:endParaRPr>
          </a:p>
          <a:p>
            <a:endParaRPr lang="lt-LT" dirty="0"/>
          </a:p>
        </p:txBody>
      </p:sp>
      <p:pic>
        <p:nvPicPr>
          <p:cNvPr id="5" name="Picture 4">
            <a:extLst>
              <a:ext uri="{FF2B5EF4-FFF2-40B4-BE49-F238E27FC236}">
                <a16:creationId xmlns:a16="http://schemas.microsoft.com/office/drawing/2014/main" id="{A100F17D-629E-4229-AD13-3F77FBCE2F0E}"/>
              </a:ext>
            </a:extLst>
          </p:cNvPr>
          <p:cNvPicPr>
            <a:picLocks noChangeAspect="1"/>
          </p:cNvPicPr>
          <p:nvPr/>
        </p:nvPicPr>
        <p:blipFill>
          <a:blip r:embed="rId4"/>
          <a:stretch>
            <a:fillRect/>
          </a:stretch>
        </p:blipFill>
        <p:spPr>
          <a:xfrm>
            <a:off x="571093" y="5084700"/>
            <a:ext cx="10783805" cy="1409897"/>
          </a:xfrm>
          <a:prstGeom prst="rect">
            <a:avLst/>
          </a:prstGeom>
        </p:spPr>
      </p:pic>
      <p:pic>
        <p:nvPicPr>
          <p:cNvPr id="6" name="Picture 5">
            <a:extLst>
              <a:ext uri="{FF2B5EF4-FFF2-40B4-BE49-F238E27FC236}">
                <a16:creationId xmlns:a16="http://schemas.microsoft.com/office/drawing/2014/main" id="{EEBCDF33-9779-A37C-E805-12128405A24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159" y="2174601"/>
            <a:ext cx="4129340" cy="2752894"/>
          </a:xfrm>
          <a:prstGeom prst="rect">
            <a:avLst/>
          </a:prstGeom>
          <a:noFill/>
          <a:ln>
            <a:noFill/>
          </a:ln>
        </p:spPr>
      </p:pic>
    </p:spTree>
    <p:extLst>
      <p:ext uri="{BB962C8B-B14F-4D97-AF65-F5344CB8AC3E}">
        <p14:creationId xmlns:p14="http://schemas.microsoft.com/office/powerpoint/2010/main" val="16002929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87108fe-728a-4403-99e0-ad7ff8c8cab3">
      <Terms xmlns="http://schemas.microsoft.com/office/infopath/2007/PartnerControls"/>
    </lcf76f155ced4ddcb4097134ff3c332f>
    <TaxCatchAll xmlns="1b0a61a9-c0d1-478f-a31a-4039f029bba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185CA9726FD94FA2F576F8F14BE75A" ma:contentTypeVersion="11" ma:contentTypeDescription="Create a new document." ma:contentTypeScope="" ma:versionID="9ac9c16efb86b54b39f5b803d4a84de4">
  <xsd:schema xmlns:xsd="http://www.w3.org/2001/XMLSchema" xmlns:xs="http://www.w3.org/2001/XMLSchema" xmlns:p="http://schemas.microsoft.com/office/2006/metadata/properties" xmlns:ns2="c87108fe-728a-4403-99e0-ad7ff8c8cab3" xmlns:ns3="1b0a61a9-c0d1-478f-a31a-4039f029bba4" targetNamespace="http://schemas.microsoft.com/office/2006/metadata/properties" ma:root="true" ma:fieldsID="12350e70efe9283a89a5510f3a46fcc7" ns2:_="" ns3:_="">
    <xsd:import namespace="c87108fe-728a-4403-99e0-ad7ff8c8cab3"/>
    <xsd:import namespace="1b0a61a9-c0d1-478f-a31a-4039f029bba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7108fe-728a-4403-99e0-ad7ff8c8ca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7744316-5294-4e85-944f-0c3a0c1f307c"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0a61a9-c0d1-478f-a31a-4039f029bba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6c4d58d-d2ec-4c61-9f6b-7865431b2a3e}" ma:internalName="TaxCatchAll" ma:showField="CatchAllData" ma:web="1b0a61a9-c0d1-478f-a31a-4039f029bb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F5F38C-FE8D-42A0-9F69-0CEBEE604329}">
  <ds:schemaRefs>
    <ds:schemaRef ds:uri="http://schemas.microsoft.com/sharepoint/v3/contenttype/forms"/>
  </ds:schemaRefs>
</ds:datastoreItem>
</file>

<file path=customXml/itemProps2.xml><?xml version="1.0" encoding="utf-8"?>
<ds:datastoreItem xmlns:ds="http://schemas.openxmlformats.org/officeDocument/2006/customXml" ds:itemID="{087AE1EB-8F9A-47EA-9161-06E44FD1A24C}">
  <ds:schemaRefs>
    <ds:schemaRef ds:uri="c87108fe-728a-4403-99e0-ad7ff8c8cab3"/>
    <ds:schemaRef ds:uri="http://schemas.microsoft.com/office/2006/metadata/properties"/>
    <ds:schemaRef ds:uri="http://www.w3.org/XML/1998/namespace"/>
    <ds:schemaRef ds:uri="http://purl.org/dc/terms/"/>
    <ds:schemaRef ds:uri="http://purl.org/dc/elements/1.1/"/>
    <ds:schemaRef ds:uri="1b0a61a9-c0d1-478f-a31a-4039f029bba4"/>
    <ds:schemaRef ds:uri="http://schemas.microsoft.com/office/2006/documentManagement/types"/>
    <ds:schemaRef ds:uri="http://schemas.openxmlformats.org/package/2006/metadata/core-properties"/>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69CB8902-CF69-4BA2-863F-584F27937B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7108fe-728a-4403-99e0-ad7ff8c8cab3"/>
    <ds:schemaRef ds:uri="1b0a61a9-c0d1-478f-a31a-4039f029bb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8202</TotalTime>
  <Words>2046</Words>
  <Application>Microsoft Office PowerPoint</Application>
  <PresentationFormat>Widescreen</PresentationFormat>
  <Paragraphs>262</Paragraphs>
  <Slides>21</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Aptos</vt:lpstr>
      <vt:lpstr>Arial</vt:lpstr>
      <vt:lpstr>Calibri</vt:lpstr>
      <vt:lpstr>Calibri Light</vt:lpstr>
      <vt:lpstr>Canva Sans</vt:lpstr>
      <vt:lpstr>Roboto Lt</vt:lpstr>
      <vt:lpstr>Roboto Th</vt:lpstr>
      <vt:lpstr>Wingdings</vt:lpstr>
      <vt:lpstr>Office Theme</vt:lpstr>
      <vt:lpstr>PowerPoint Presentation</vt:lpstr>
      <vt:lpstr> MUKIS konsultavimo karjerai linija 8-12 kl. mokiniams ir jų tėvams (globėjams)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Bendraukime ir bendradarbiaukime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Karolina Kareivaitė</dc:creator>
  <cp:lastModifiedBy>Vitalija Paurienė</cp:lastModifiedBy>
  <cp:revision>264</cp:revision>
  <cp:lastPrinted>2026-09-21T13:08:44Z</cp:lastPrinted>
  <dcterms:created xsi:type="dcterms:W3CDTF">2023-10-22T13:15:41Z</dcterms:created>
  <dcterms:modified xsi:type="dcterms:W3CDTF">2026-09-23T08:31:51Z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0x01010006185CA9726FD94FA2F576F8F14BE75A</vt:lpwstr>
  </property>
</Properties>
</file>