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 id="2147483674" r:id="rId5"/>
  </p:sldMasterIdLst>
  <p:notesMasterIdLst>
    <p:notesMasterId r:id="rId24"/>
  </p:notesMasterIdLst>
  <p:handoutMasterIdLst>
    <p:handoutMasterId r:id="rId25"/>
  </p:handoutMasterIdLst>
  <p:sldIdLst>
    <p:sldId id="256" r:id="rId6"/>
    <p:sldId id="311" r:id="rId7"/>
    <p:sldId id="321" r:id="rId8"/>
    <p:sldId id="322" r:id="rId9"/>
    <p:sldId id="324" r:id="rId10"/>
    <p:sldId id="425" r:id="rId11"/>
    <p:sldId id="427" r:id="rId12"/>
    <p:sldId id="429" r:id="rId13"/>
    <p:sldId id="431" r:id="rId14"/>
    <p:sldId id="432" r:id="rId15"/>
    <p:sldId id="435" r:id="rId16"/>
    <p:sldId id="436" r:id="rId17"/>
    <p:sldId id="437" r:id="rId18"/>
    <p:sldId id="434" r:id="rId19"/>
    <p:sldId id="440" r:id="rId20"/>
    <p:sldId id="442" r:id="rId21"/>
    <p:sldId id="438" r:id="rId22"/>
    <p:sldId id="439" r:id="rId23"/>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Light" panose="020F0502020204030203"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Slab Light"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ja Jaruševičiūtė" initials="VJ" lastIdx="2" clrIdx="0">
    <p:extLst>
      <p:ext uri="{19B8F6BF-5375-455C-9EA6-DF929625EA0E}">
        <p15:presenceInfo xmlns:p15="http://schemas.microsoft.com/office/powerpoint/2012/main" userId="S::virginija.jaruseviciute@uzt.lt::8d6b0ce3-85c3-4c9d-8445-2a5b9277b9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181E"/>
    <a:srgbClr val="FE0000"/>
    <a:srgbClr val="0D2B8F"/>
    <a:srgbClr val="93B848"/>
    <a:srgbClr val="4A5C65"/>
    <a:srgbClr val="5BA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BBBEED-4A8E-488C-8C03-8AED96308EC5}">
  <a:tblStyle styleId="{15BBBEED-4A8E-488C-8C03-8AED96308EC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4" autoAdjust="0"/>
  </p:normalViewPr>
  <p:slideViewPr>
    <p:cSldViewPr snapToGrid="0">
      <p:cViewPr varScale="1">
        <p:scale>
          <a:sx n="105" d="100"/>
          <a:sy n="105" d="100"/>
        </p:scale>
        <p:origin x="802" y="62"/>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6T14:57:04.868" idx="2">
    <p:pos x="2093" y="179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08A551-2492-49AF-BF66-7ABD3A785EAB}" type="datetimeFigureOut">
              <a:rPr lang="lt-LT" smtClean="0"/>
              <a:t>2023-12-07</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095381-BC47-4FFE-B399-DE9CB1C4EA63}" type="slidenum">
              <a:rPr lang="lt-LT" smtClean="0"/>
              <a:t>‹#›</a:t>
            </a:fld>
            <a:endParaRPr lang="lt-LT"/>
          </a:p>
        </p:txBody>
      </p:sp>
    </p:spTree>
    <p:extLst>
      <p:ext uri="{BB962C8B-B14F-4D97-AF65-F5344CB8AC3E}">
        <p14:creationId xmlns:p14="http://schemas.microsoft.com/office/powerpoint/2010/main" val="896539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23509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99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Projektas yra ir europinio </a:t>
            </a:r>
            <a:r>
              <a:rPr lang="lt-LT" dirty="0" err="1"/>
              <a:t>Euroguidance</a:t>
            </a:r>
            <a:r>
              <a:rPr lang="lt-LT" dirty="0"/>
              <a:t> tinklo, vienijančio </a:t>
            </a:r>
            <a:r>
              <a:rPr lang="lt-LT" dirty="0" err="1"/>
              <a:t>Euroguidance</a:t>
            </a:r>
            <a:r>
              <a:rPr lang="lt-LT" dirty="0"/>
              <a:t> centrus 34 Europos erdvės šalyse, narys. Nacionalinio ir tarptautinio pobūdžio veiklų derinys leidžia </a:t>
            </a:r>
            <a:r>
              <a:rPr lang="lt-LT" dirty="0" err="1"/>
              <a:t>Euroguidance</a:t>
            </a:r>
            <a:r>
              <a:rPr lang="lt-LT" dirty="0"/>
              <a:t> pasiekti išskirtinių rezultatų plėtojant profesinio informavimo ir konsultavimo sistemą, paslaugų kokybę ir prieinamumą, skatinant mokymąsi visą gyvenimą.</a:t>
            </a:r>
            <a:endParaRPr dirty="0"/>
          </a:p>
        </p:txBody>
      </p:sp>
    </p:spTree>
    <p:extLst>
      <p:ext uri="{BB962C8B-B14F-4D97-AF65-F5344CB8AC3E}">
        <p14:creationId xmlns:p14="http://schemas.microsoft.com/office/powerpoint/2010/main" val="190389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lt-LT" b="0" i="0" dirty="0">
                <a:solidFill>
                  <a:srgbClr val="030303"/>
                </a:solidFill>
                <a:effectLst/>
                <a:latin typeface="Roboto"/>
              </a:rPr>
              <a:t>„Karjeros kodas“ – tai projektų „</a:t>
            </a:r>
            <a:r>
              <a:rPr lang="lt-LT" b="0" i="0" dirty="0" err="1">
                <a:solidFill>
                  <a:srgbClr val="030303"/>
                </a:solidFill>
                <a:effectLst/>
                <a:latin typeface="Roboto"/>
              </a:rPr>
              <a:t>Europass</a:t>
            </a:r>
            <a:r>
              <a:rPr lang="lt-LT" b="0" i="0" dirty="0">
                <a:solidFill>
                  <a:srgbClr val="030303"/>
                </a:solidFill>
                <a:effectLst/>
                <a:latin typeface="Roboto"/>
              </a:rPr>
              <a:t>“ ir „</a:t>
            </a:r>
            <a:r>
              <a:rPr lang="lt-LT" b="0" i="0" dirty="0" err="1">
                <a:solidFill>
                  <a:srgbClr val="030303"/>
                </a:solidFill>
                <a:effectLst/>
                <a:latin typeface="Roboto"/>
              </a:rPr>
              <a:t>Euroguidance</a:t>
            </a:r>
            <a:r>
              <a:rPr lang="lt-LT" b="0" i="0" dirty="0">
                <a:solidFill>
                  <a:srgbClr val="030303"/>
                </a:solidFill>
                <a:effectLst/>
                <a:latin typeface="Roboto"/>
              </a:rPr>
              <a:t>“ kanalas, skirtas savo karjeros kelio, studijų, veiklų ir savirealizacijos ieškančiam jaunimui. Nesvarbu, ar esi dešimtokas(-ė), ar baigi mokyklą, ar esi paskutiniame bakalauro kurse, Tavo galvoje gali suktis mintis „o ką man veikti toliau?“ Kaip nuspręsti, ką veiksi ateityje, kaip save pristatyti pirmajam darbdaviui, kaip neprarasti motyvacijos išgirdus neigiamą atsakymą dėl studijų ar darbo? Šiame kanale savo patirtimi su Tavimi dalinasi „</a:t>
            </a:r>
            <a:r>
              <a:rPr lang="lt-LT" b="0" i="0" dirty="0" err="1">
                <a:solidFill>
                  <a:srgbClr val="030303"/>
                </a:solidFill>
                <a:effectLst/>
                <a:latin typeface="Roboto"/>
              </a:rPr>
              <a:t>Europass</a:t>
            </a:r>
            <a:r>
              <a:rPr lang="lt-LT" b="0" i="0" dirty="0">
                <a:solidFill>
                  <a:srgbClr val="030303"/>
                </a:solidFill>
                <a:effectLst/>
                <a:latin typeface="Roboto"/>
              </a:rPr>
              <a:t>“ ambasadorė Rasa </a:t>
            </a:r>
            <a:r>
              <a:rPr lang="lt-LT" b="0" i="0" dirty="0" err="1">
                <a:solidFill>
                  <a:srgbClr val="030303"/>
                </a:solidFill>
                <a:effectLst/>
                <a:latin typeface="Roboto"/>
              </a:rPr>
              <a:t>Jusionytė</a:t>
            </a:r>
            <a:r>
              <a:rPr lang="lt-LT" b="0" i="0" dirty="0">
                <a:solidFill>
                  <a:srgbClr val="030303"/>
                </a:solidFill>
                <a:effectLst/>
                <a:latin typeface="Roboto"/>
              </a:rPr>
              <a:t>, o netrukus – ir daugiau veiklių asmenybių.</a:t>
            </a:r>
            <a:endParaRPr lang="en-GB" dirty="0"/>
          </a:p>
        </p:txBody>
      </p:sp>
    </p:spTree>
    <p:extLst>
      <p:ext uri="{BB962C8B-B14F-4D97-AF65-F5344CB8AC3E}">
        <p14:creationId xmlns:p14="http://schemas.microsoft.com/office/powerpoint/2010/main" val="288563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lt-LT" dirty="0"/>
              <a:t>„Kiek profesijų prisidėjo prie to, kad šis rašiklis yra mano rankose?“</a:t>
            </a:r>
          </a:p>
        </p:txBody>
      </p:sp>
    </p:spTree>
    <p:extLst>
      <p:ext uri="{BB962C8B-B14F-4D97-AF65-F5344CB8AC3E}">
        <p14:creationId xmlns:p14="http://schemas.microsoft.com/office/powerpoint/2010/main" val="41197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marL="139700" indent="0">
              <a:buNone/>
            </a:pPr>
            <a:r>
              <a:rPr lang="lt-LT" dirty="0"/>
              <a:t>Sąrašui sudaryti galite pasitelkti </a:t>
            </a:r>
            <a:r>
              <a:rPr lang="lt-LT" dirty="0" err="1"/>
              <a:t>chat</a:t>
            </a:r>
            <a:r>
              <a:rPr lang="lt-LT" dirty="0"/>
              <a:t> </a:t>
            </a:r>
            <a:r>
              <a:rPr lang="lt-LT" dirty="0" err="1"/>
              <a:t>gpt</a:t>
            </a:r>
            <a:r>
              <a:rPr lang="lt-LT" dirty="0"/>
              <a:t> įrankį</a:t>
            </a:r>
          </a:p>
        </p:txBody>
      </p:sp>
    </p:spTree>
    <p:extLst>
      <p:ext uri="{BB962C8B-B14F-4D97-AF65-F5344CB8AC3E}">
        <p14:creationId xmlns:p14="http://schemas.microsoft.com/office/powerpoint/2010/main" val="61105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lt-LT" dirty="0"/>
              <a:t>Šitame motyvaciniame laiške (šiuo atveju veterinaras) tikslingai neįrašiau „mylinti gyvūnus“ – nes tai būtų užduoties palengvinimas – tačiau, atsižvelgiant į mokinių amžių, profesijų žinias, galima šią savybę ir įrašyti. </a:t>
            </a:r>
          </a:p>
        </p:txBody>
      </p:sp>
    </p:spTree>
    <p:extLst>
      <p:ext uri="{BB962C8B-B14F-4D97-AF65-F5344CB8AC3E}">
        <p14:creationId xmlns:p14="http://schemas.microsoft.com/office/powerpoint/2010/main" val="3266023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93B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chemeClr val="accent3">
              <a:lumMod val="20000"/>
              <a:lumOff val="80000"/>
              <a:alpha val="7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18438" y="961349"/>
            <a:ext cx="1729966" cy="1676343"/>
          </a:xfrm>
          <a:prstGeom prst="ellips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92D05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34" name="Google Shape;34;p2"/>
          <p:cNvSpPr/>
          <p:nvPr/>
        </p:nvSpPr>
        <p:spPr>
          <a:xfrm>
            <a:off x="2757247" y="861970"/>
            <a:ext cx="300900" cy="300900"/>
          </a:xfrm>
          <a:prstGeom prst="ellipse">
            <a:avLst/>
          </a:prstGeom>
          <a:solidFill>
            <a:srgbClr val="93B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3618" y="1464831"/>
            <a:ext cx="1415114" cy="744890"/>
          </a:xfrm>
          <a:prstGeom prst="rect">
            <a:avLst/>
          </a:prstGeom>
        </p:spPr>
      </p:pic>
      <p:sp>
        <p:nvSpPr>
          <p:cNvPr id="39" name="Google Shape;14;p2"/>
          <p:cNvSpPr/>
          <p:nvPr userDrawn="1"/>
        </p:nvSpPr>
        <p:spPr>
          <a:xfrm flipH="1">
            <a:off x="6303788" y="3183632"/>
            <a:ext cx="1299946" cy="1284793"/>
          </a:xfrm>
          <a:prstGeom prst="ellips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Picture 3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29066" y="3436769"/>
            <a:ext cx="813654" cy="778517"/>
          </a:xfrm>
          <a:prstGeom prst="rect">
            <a:avLst/>
          </a:prstGeom>
        </p:spPr>
      </p:pic>
      <p:sp>
        <p:nvSpPr>
          <p:cNvPr id="35" name="Google Shape;14;p2"/>
          <p:cNvSpPr/>
          <p:nvPr userDrawn="1"/>
        </p:nvSpPr>
        <p:spPr>
          <a:xfrm flipH="1">
            <a:off x="3013114" y="3720230"/>
            <a:ext cx="1111094" cy="1067698"/>
          </a:xfrm>
          <a:prstGeom prst="ellips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77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1A067AA-F6AF-4715-9F07-7BE30046CBF0}"/>
              </a:ext>
            </a:extLst>
          </p:cNvPr>
          <p:cNvSpPr/>
          <p:nvPr userDrawn="1"/>
        </p:nvSpPr>
        <p:spPr>
          <a:xfrm>
            <a:off x="482204" y="385762"/>
            <a:ext cx="8179594" cy="2243138"/>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050">
              <a:solidFill>
                <a:prstClr val="black"/>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822605"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5DB206C-7370-448F-B4C9-4059BADCA645}"/>
              </a:ext>
            </a:extLst>
          </p:cNvPr>
          <p:cNvSpPr>
            <a:spLocks noGrp="1"/>
          </p:cNvSpPr>
          <p:nvPr>
            <p:ph type="pic" sz="quarter" idx="11" hasCustomPrompt="1"/>
          </p:nvPr>
        </p:nvSpPr>
        <p:spPr>
          <a:xfrm>
            <a:off x="2801423"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383E1CB-8D0E-4180-8C52-C5F4A24ED3F0}"/>
              </a:ext>
            </a:extLst>
          </p:cNvPr>
          <p:cNvSpPr>
            <a:spLocks noGrp="1"/>
          </p:cNvSpPr>
          <p:nvPr>
            <p:ph type="pic" sz="quarter" idx="12" hasCustomPrompt="1"/>
          </p:nvPr>
        </p:nvSpPr>
        <p:spPr>
          <a:xfrm>
            <a:off x="4780242"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3F4681A-0E5C-4D94-B5F0-6A175DBC6CD4}"/>
              </a:ext>
            </a:extLst>
          </p:cNvPr>
          <p:cNvSpPr>
            <a:spLocks noGrp="1"/>
          </p:cNvSpPr>
          <p:nvPr>
            <p:ph type="pic" sz="quarter" idx="13" hasCustomPrompt="1"/>
          </p:nvPr>
        </p:nvSpPr>
        <p:spPr>
          <a:xfrm>
            <a:off x="6759061"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79324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4229100" cy="5143500"/>
          </a:xfrm>
          <a:prstGeom prst="rect">
            <a:avLst/>
          </a:prstGeom>
          <a:solidFill>
            <a:schemeClr val="bg1">
              <a:lumMod val="95000"/>
            </a:schemeClr>
          </a:solidFill>
          <a:ln w="152400">
            <a:noFill/>
          </a:ln>
          <a:effectLst/>
        </p:spPr>
        <p:txBody>
          <a:bodyPr lIns="365760" anchor="ctr"/>
          <a:lstStyle>
            <a:lvl1pPr marL="0" indent="0" algn="l">
              <a:buFontTx/>
              <a:buNone/>
              <a:defRPr sz="105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5661421" y="357981"/>
            <a:ext cx="2173288" cy="2048878"/>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5661421" y="2736642"/>
            <a:ext cx="2173288" cy="2048878"/>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90745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83EC1-AF10-4FD7-8089-F03DAD6397E7}"/>
              </a:ext>
            </a:extLst>
          </p:cNvPr>
          <p:cNvSpPr/>
          <p:nvPr userDrawn="1"/>
        </p:nvSpPr>
        <p:spPr>
          <a:xfrm>
            <a:off x="0" y="0"/>
            <a:ext cx="9144000" cy="17857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050">
              <a:solidFill>
                <a:prstClr val="white"/>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090171" y="359876"/>
            <a:ext cx="1367845" cy="194875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32DE4F21-2D03-408A-A113-1ECBBBFDE8D6}"/>
              </a:ext>
            </a:extLst>
          </p:cNvPr>
          <p:cNvSpPr>
            <a:spLocks noGrp="1"/>
          </p:cNvSpPr>
          <p:nvPr>
            <p:ph type="pic" sz="quarter" idx="11" hasCustomPrompt="1"/>
          </p:nvPr>
        </p:nvSpPr>
        <p:spPr>
          <a:xfrm>
            <a:off x="6050572" y="359875"/>
            <a:ext cx="2708657" cy="4423751"/>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id="{A62276F5-0236-424B-9645-A889FC412855}"/>
              </a:ext>
            </a:extLst>
          </p:cNvPr>
          <p:cNvSpPr>
            <a:spLocks noGrp="1"/>
          </p:cNvSpPr>
          <p:nvPr>
            <p:ph type="pic" sz="quarter" idx="12" hasCustomPrompt="1"/>
          </p:nvPr>
        </p:nvSpPr>
        <p:spPr>
          <a:xfrm>
            <a:off x="2743637" y="359876"/>
            <a:ext cx="1367845" cy="194875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703617E-9CA4-425B-945B-4B73794CE227}"/>
              </a:ext>
            </a:extLst>
          </p:cNvPr>
          <p:cNvSpPr>
            <a:spLocks noGrp="1"/>
          </p:cNvSpPr>
          <p:nvPr>
            <p:ph type="pic" sz="quarter" idx="13" hasCustomPrompt="1"/>
          </p:nvPr>
        </p:nvSpPr>
        <p:spPr>
          <a:xfrm>
            <a:off x="4397104" y="359876"/>
            <a:ext cx="1367845" cy="194875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0995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2728913" y="265747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2728913" y="42688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492919" y="265747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id="{2F26D5AB-D725-405F-B143-0753C3C45DCD}"/>
              </a:ext>
            </a:extLst>
          </p:cNvPr>
          <p:cNvSpPr/>
          <p:nvPr userDrawn="1"/>
        </p:nvSpPr>
        <p:spPr>
          <a:xfrm>
            <a:off x="-1" y="0"/>
            <a:ext cx="2550319" cy="2484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050">
              <a:solidFill>
                <a:prstClr val="white"/>
              </a:solidFill>
            </a:endParaRPr>
          </a:p>
        </p:txBody>
      </p:sp>
    </p:spTree>
    <p:extLst>
      <p:ext uri="{BB962C8B-B14F-4D97-AF65-F5344CB8AC3E}">
        <p14:creationId xmlns:p14="http://schemas.microsoft.com/office/powerpoint/2010/main" val="3069476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9144000" cy="5143500"/>
          </a:xfrm>
          <a:prstGeom prst="rect">
            <a:avLst/>
          </a:prstGeom>
          <a:solidFill>
            <a:schemeClr val="bg1">
              <a:lumMod val="95000"/>
            </a:schemeClr>
          </a:solidFill>
          <a:ln w="152400">
            <a:noFill/>
          </a:ln>
          <a:effectLst/>
        </p:spPr>
        <p:txBody>
          <a:bodyPr lIns="3383280" rIns="0" anchor="ctr"/>
          <a:lstStyle>
            <a:lvl1pPr marL="0" indent="0" algn="ctr">
              <a:buFontTx/>
              <a:buNone/>
              <a:defRPr sz="15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94607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a16="http://schemas.microsoft.com/office/drawing/2014/main" id="{95EDCEF7-DD83-4CD4-BE92-A97D74011033}"/>
              </a:ext>
            </a:extLst>
          </p:cNvPr>
          <p:cNvSpPr/>
          <p:nvPr userDrawn="1"/>
        </p:nvSpPr>
        <p:spPr>
          <a:xfrm>
            <a:off x="410386" y="1321385"/>
            <a:ext cx="8323229" cy="2500733"/>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a:solidFill>
                <a:prstClr val="black"/>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82765" y="426801"/>
            <a:ext cx="2746235" cy="428989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8050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58CF5-5043-4D3B-92BD-59549782EBBE}"/>
              </a:ext>
            </a:extLst>
          </p:cNvPr>
          <p:cNvSpPr/>
          <p:nvPr userDrawn="1"/>
        </p:nvSpPr>
        <p:spPr>
          <a:xfrm>
            <a:off x="5636419" y="0"/>
            <a:ext cx="3507581"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050">
              <a:solidFill>
                <a:prstClr val="white"/>
              </a:solidFill>
            </a:endParaRPr>
          </a:p>
        </p:txBody>
      </p:sp>
      <p:grpSp>
        <p:nvGrpSpPr>
          <p:cNvPr id="5" name="Graphic 14">
            <a:extLst>
              <a:ext uri="{FF2B5EF4-FFF2-40B4-BE49-F238E27FC236}">
                <a16:creationId xmlns:a16="http://schemas.microsoft.com/office/drawing/2014/main" id="{B59EE49C-3795-40A6-B206-565A372E5530}"/>
              </a:ext>
            </a:extLst>
          </p:cNvPr>
          <p:cNvGrpSpPr/>
          <p:nvPr userDrawn="1"/>
        </p:nvGrpSpPr>
        <p:grpSpPr>
          <a:xfrm>
            <a:off x="4290110" y="1065499"/>
            <a:ext cx="4192352" cy="3297356"/>
            <a:chOff x="2444748" y="555045"/>
            <a:chExt cx="7282048" cy="5727454"/>
          </a:xfrm>
        </p:grpSpPr>
        <p:sp>
          <p:nvSpPr>
            <p:cNvPr id="6" name="Freeform: Shape 5">
              <a:extLst>
                <a:ext uri="{FF2B5EF4-FFF2-40B4-BE49-F238E27FC236}">
                  <a16:creationId xmlns:a16="http://schemas.microsoft.com/office/drawing/2014/main"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pPr defTabSz="685715"/>
              <a:endParaRPr lang="en-US" sz="1050">
                <a:solidFill>
                  <a:prstClr val="black"/>
                </a:solidFill>
              </a:endParaRPr>
            </a:p>
          </p:txBody>
        </p:sp>
        <p:sp>
          <p:nvSpPr>
            <p:cNvPr id="7" name="Freeform: Shape 6">
              <a:extLst>
                <a:ext uri="{FF2B5EF4-FFF2-40B4-BE49-F238E27FC236}">
                  <a16:creationId xmlns:a16="http://schemas.microsoft.com/office/drawing/2014/main"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pPr defTabSz="685715"/>
              <a:endParaRPr lang="en-US" sz="1050" dirty="0">
                <a:solidFill>
                  <a:prstClr val="black"/>
                </a:solidFill>
              </a:endParaRPr>
            </a:p>
          </p:txBody>
        </p:sp>
        <p:sp>
          <p:nvSpPr>
            <p:cNvPr id="8" name="Freeform: Shape 7">
              <a:extLst>
                <a:ext uri="{FF2B5EF4-FFF2-40B4-BE49-F238E27FC236}">
                  <a16:creationId xmlns:a16="http://schemas.microsoft.com/office/drawing/2014/main"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pPr defTabSz="685715"/>
              <a:endParaRPr lang="en-US" sz="1050">
                <a:solidFill>
                  <a:prstClr val="black"/>
                </a:solidFill>
              </a:endParaRPr>
            </a:p>
          </p:txBody>
        </p:sp>
        <p:sp>
          <p:nvSpPr>
            <p:cNvPr id="9" name="Freeform: Shape 8">
              <a:extLst>
                <a:ext uri="{FF2B5EF4-FFF2-40B4-BE49-F238E27FC236}">
                  <a16:creationId xmlns:a16="http://schemas.microsoft.com/office/drawing/2014/main"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pPr defTabSz="685715"/>
              <a:endParaRPr lang="en-US" sz="1050">
                <a:solidFill>
                  <a:prstClr val="black"/>
                </a:solidFill>
              </a:endParaRPr>
            </a:p>
          </p:txBody>
        </p:sp>
        <p:sp>
          <p:nvSpPr>
            <p:cNvPr id="10" name="Freeform: Shape 9">
              <a:extLst>
                <a:ext uri="{FF2B5EF4-FFF2-40B4-BE49-F238E27FC236}">
                  <a16:creationId xmlns:a16="http://schemas.microsoft.com/office/drawing/2014/main"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pPr defTabSz="685715"/>
              <a:endParaRPr lang="en-US" sz="1050">
                <a:solidFill>
                  <a:prstClr val="black"/>
                </a:solidFill>
              </a:endParaRPr>
            </a:p>
          </p:txBody>
        </p:sp>
        <p:sp>
          <p:nvSpPr>
            <p:cNvPr id="11" name="Freeform: Shape 10">
              <a:extLst>
                <a:ext uri="{FF2B5EF4-FFF2-40B4-BE49-F238E27FC236}">
                  <a16:creationId xmlns:a16="http://schemas.microsoft.com/office/drawing/2014/main"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pPr defTabSz="685715"/>
              <a:endParaRPr lang="en-US" sz="1050">
                <a:solidFill>
                  <a:prstClr val="black"/>
                </a:solidFill>
              </a:endParaRPr>
            </a:p>
          </p:txBody>
        </p:sp>
        <p:sp>
          <p:nvSpPr>
            <p:cNvPr id="12" name="Freeform: Shape 11">
              <a:extLst>
                <a:ext uri="{FF2B5EF4-FFF2-40B4-BE49-F238E27FC236}">
                  <a16:creationId xmlns:a16="http://schemas.microsoft.com/office/drawing/2014/main"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defTabSz="685715"/>
              <a:endParaRPr lang="en-US" sz="1050">
                <a:solidFill>
                  <a:prstClr val="black"/>
                </a:solidFill>
              </a:endParaRPr>
            </a:p>
          </p:txBody>
        </p:sp>
        <p:sp>
          <p:nvSpPr>
            <p:cNvPr id="13" name="Freeform: Shape 12">
              <a:extLst>
                <a:ext uri="{FF2B5EF4-FFF2-40B4-BE49-F238E27FC236}">
                  <a16:creationId xmlns:a16="http://schemas.microsoft.com/office/drawing/2014/main"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685715"/>
              <a:endParaRPr lang="en-US" sz="1050" dirty="0">
                <a:solidFill>
                  <a:prstClr val="black"/>
                </a:solidFill>
              </a:endParaRPr>
            </a:p>
          </p:txBody>
        </p:sp>
      </p:gr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4392058" y="1221077"/>
            <a:ext cx="3988456" cy="225966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5CCE937E-8E2A-4179-91E4-730975E59298}"/>
              </a:ext>
            </a:extLst>
          </p:cNvPr>
          <p:cNvSpPr>
            <a:spLocks noGrp="1"/>
          </p:cNvSpPr>
          <p:nvPr>
            <p:ph type="body" sz="quarter" idx="11" hasCustomPrompt="1"/>
          </p:nvPr>
        </p:nvSpPr>
        <p:spPr>
          <a:xfrm>
            <a:off x="578644" y="254632"/>
            <a:ext cx="4907756" cy="543185"/>
          </a:xfrm>
          <a:prstGeom prst="rect">
            <a:avLst/>
          </a:prstGeom>
        </p:spPr>
        <p:txBody>
          <a:bodyPr tIns="91440" anchor="ctr"/>
          <a:lstStyle>
            <a:lvl1pPr marL="0" indent="0" algn="l">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1641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4D14B1E-79D5-4F7D-AEB4-4F537918FBAB}"/>
              </a:ext>
            </a:extLst>
          </p:cNvPr>
          <p:cNvSpPr/>
          <p:nvPr userDrawn="1"/>
        </p:nvSpPr>
        <p:spPr>
          <a:xfrm rot="5400000">
            <a:off x="596503" y="-596505"/>
            <a:ext cx="4693445" cy="588645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050">
              <a:solidFill>
                <a:prstClr val="white"/>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480686" y="450056"/>
            <a:ext cx="3039129" cy="4243389"/>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45CBDFE-5F17-4329-876B-8EC9C2A40CEA}"/>
              </a:ext>
            </a:extLst>
          </p:cNvPr>
          <p:cNvSpPr>
            <a:spLocks noGrp="1"/>
          </p:cNvSpPr>
          <p:nvPr>
            <p:ph type="pic" sz="quarter" idx="11" hasCustomPrompt="1"/>
          </p:nvPr>
        </p:nvSpPr>
        <p:spPr>
          <a:xfrm>
            <a:off x="3881283" y="167165"/>
            <a:ext cx="1714500" cy="226314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06B5A04-F323-4B06-B374-0EFFB99917B5}"/>
              </a:ext>
            </a:extLst>
          </p:cNvPr>
          <p:cNvSpPr>
            <a:spLocks noGrp="1"/>
          </p:cNvSpPr>
          <p:nvPr>
            <p:ph type="pic" sz="quarter" idx="12" hasCustomPrompt="1"/>
          </p:nvPr>
        </p:nvSpPr>
        <p:spPr>
          <a:xfrm>
            <a:off x="3881283" y="2718557"/>
            <a:ext cx="1714500" cy="226314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312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a16="http://schemas.microsoft.com/office/drawing/2014/main" id="{A554242E-EDC9-4D56-ABE8-D3DFF0D037E9}"/>
              </a:ext>
            </a:extLst>
          </p:cNvPr>
          <p:cNvSpPr/>
          <p:nvPr userDrawn="1"/>
        </p:nvSpPr>
        <p:spPr>
          <a:xfrm>
            <a:off x="2" y="0"/>
            <a:ext cx="6436519" cy="51435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a:solidFill>
                <a:prstClr val="white"/>
              </a:solidFill>
            </a:endParaRPr>
          </a:p>
        </p:txBody>
      </p:sp>
      <p:sp>
        <p:nvSpPr>
          <p:cNvPr id="5" name="그림 개체 틀 3">
            <a:extLst>
              <a:ext uri="{FF2B5EF4-FFF2-40B4-BE49-F238E27FC236}">
                <a16:creationId xmlns:a16="http://schemas.microsoft.com/office/drawing/2014/main" id="{A7B8BCFA-E22C-4FE8-9EC6-3B7DF58BF4E9}"/>
              </a:ext>
            </a:extLst>
          </p:cNvPr>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Place Your Picture Here And Sand to Back</a:t>
            </a:r>
            <a:endParaRPr lang="ko-KR" altLang="en-US" dirty="0"/>
          </a:p>
        </p:txBody>
      </p:sp>
      <p:sp>
        <p:nvSpPr>
          <p:cNvPr id="6" name="그림 개체 틀 3">
            <a:extLst>
              <a:ext uri="{FF2B5EF4-FFF2-40B4-BE49-F238E27FC236}">
                <a16:creationId xmlns:a16="http://schemas.microsoft.com/office/drawing/2014/main" id="{C661A5D8-A169-47BB-84F8-7CCF6E006163}"/>
              </a:ext>
            </a:extLst>
          </p:cNvPr>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7" name="그림 개체 틀 3">
            <a:extLst>
              <a:ext uri="{FF2B5EF4-FFF2-40B4-BE49-F238E27FC236}">
                <a16:creationId xmlns:a16="http://schemas.microsoft.com/office/drawing/2014/main" id="{A32673E2-41F8-431C-946D-87DD76C5D04D}"/>
              </a:ext>
            </a:extLst>
          </p:cNvPr>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8" name="그림 개체 틀 3">
            <a:extLst>
              <a:ext uri="{FF2B5EF4-FFF2-40B4-BE49-F238E27FC236}">
                <a16:creationId xmlns:a16="http://schemas.microsoft.com/office/drawing/2014/main" id="{F2B14BC2-B3DB-437A-8C30-D2E802CB43E3}"/>
              </a:ext>
            </a:extLst>
          </p:cNvPr>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90324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241276"/>
            <a:ext cx="8329800" cy="4174845"/>
          </a:xfrm>
          <a:prstGeom prst="rect">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93B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chemeClr val="accent3">
              <a:lumMod val="60000"/>
              <a:lumOff val="40000"/>
              <a:alpha val="78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93B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93B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Clr>
                <a:srgbClr val="4A5C65"/>
              </a:buClr>
              <a:buSzPts val="3000"/>
              <a:buChar char="○"/>
              <a:defRPr sz="3000" i="1">
                <a:solidFill>
                  <a:srgbClr val="4A5C65"/>
                </a:solidFill>
              </a:defRPr>
            </a:lvl1pPr>
            <a:lvl2pPr marL="914400" lvl="1" indent="-419100" algn="ctr" rtl="0">
              <a:spcBef>
                <a:spcPts val="1000"/>
              </a:spcBef>
              <a:spcAft>
                <a:spcPts val="0"/>
              </a:spcAft>
              <a:buClr>
                <a:srgbClr val="4A5C65"/>
              </a:buClr>
              <a:buSzPts val="3000"/>
              <a:buChar char="◦"/>
              <a:defRPr sz="3000" i="1">
                <a:solidFill>
                  <a:srgbClr val="4A5C65"/>
                </a:solidFill>
              </a:defRPr>
            </a:lvl2pPr>
            <a:lvl3pPr marL="1371600" lvl="2" indent="-419100" algn="ctr" rtl="0">
              <a:spcBef>
                <a:spcPts val="1000"/>
              </a:spcBef>
              <a:spcAft>
                <a:spcPts val="0"/>
              </a:spcAft>
              <a:buClr>
                <a:srgbClr val="4A5C65"/>
              </a:buClr>
              <a:buSzPts val="3000"/>
              <a:buChar char="◦"/>
              <a:defRPr sz="3000" i="1">
                <a:solidFill>
                  <a:srgbClr val="4A5C65"/>
                </a:solidFill>
              </a:defRPr>
            </a:lvl3pPr>
            <a:lvl4pPr marL="1828800" lvl="3" indent="-419100" algn="ctr" rtl="0">
              <a:spcBef>
                <a:spcPts val="1000"/>
              </a:spcBef>
              <a:spcAft>
                <a:spcPts val="0"/>
              </a:spcAft>
              <a:buClr>
                <a:srgbClr val="4A5C65"/>
              </a:buClr>
              <a:buSzPts val="3000"/>
              <a:buChar char="◦"/>
              <a:defRPr sz="3000" i="1">
                <a:solidFill>
                  <a:srgbClr val="4A5C65"/>
                </a:solidFill>
              </a:defRPr>
            </a:lvl4pPr>
            <a:lvl5pPr marL="2286000" lvl="4" indent="-419100" algn="ctr" rtl="0">
              <a:spcBef>
                <a:spcPts val="1000"/>
              </a:spcBef>
              <a:spcAft>
                <a:spcPts val="0"/>
              </a:spcAft>
              <a:buClr>
                <a:srgbClr val="4A5C65"/>
              </a:buClr>
              <a:buSzPts val="3000"/>
              <a:buChar char="◦"/>
              <a:defRPr sz="3000" i="1">
                <a:solidFill>
                  <a:srgbClr val="4A5C65"/>
                </a:solidFill>
              </a:defRPr>
            </a:lvl5pPr>
            <a:lvl6pPr marL="2743200" lvl="5" indent="-419100" algn="ctr" rtl="0">
              <a:spcBef>
                <a:spcPts val="1000"/>
              </a:spcBef>
              <a:spcAft>
                <a:spcPts val="0"/>
              </a:spcAft>
              <a:buClr>
                <a:srgbClr val="4A5C65"/>
              </a:buClr>
              <a:buSzPts val="3000"/>
              <a:buChar char="◦"/>
              <a:defRPr sz="3000" i="1">
                <a:solidFill>
                  <a:srgbClr val="4A5C65"/>
                </a:solidFill>
              </a:defRPr>
            </a:lvl6pPr>
            <a:lvl7pPr marL="3200400" lvl="6" indent="-419100" algn="ctr" rtl="0">
              <a:spcBef>
                <a:spcPts val="1000"/>
              </a:spcBef>
              <a:spcAft>
                <a:spcPts val="0"/>
              </a:spcAft>
              <a:buClr>
                <a:srgbClr val="4A5C65"/>
              </a:buClr>
              <a:buSzPts val="3000"/>
              <a:buChar char="◦"/>
              <a:defRPr sz="3000" i="1">
                <a:solidFill>
                  <a:srgbClr val="4A5C65"/>
                </a:solidFill>
              </a:defRPr>
            </a:lvl7pPr>
            <a:lvl8pPr marL="3657600" lvl="7" indent="-419100" algn="ctr" rtl="0">
              <a:spcBef>
                <a:spcPts val="1000"/>
              </a:spcBef>
              <a:spcAft>
                <a:spcPts val="0"/>
              </a:spcAft>
              <a:buClr>
                <a:srgbClr val="4A5C65"/>
              </a:buClr>
              <a:buSzPts val="3000"/>
              <a:buChar char="◦"/>
              <a:defRPr sz="3000" i="1">
                <a:solidFill>
                  <a:srgbClr val="4A5C65"/>
                </a:solidFill>
              </a:defRPr>
            </a:lvl8pPr>
            <a:lvl9pPr marL="4114800" lvl="8" indent="-419100" algn="ctr">
              <a:spcBef>
                <a:spcPts val="1000"/>
              </a:spcBef>
              <a:spcAft>
                <a:spcPts val="1000"/>
              </a:spcAft>
              <a:buClr>
                <a:srgbClr val="4A5C65"/>
              </a:buClr>
              <a:buSzPts val="3000"/>
              <a:buChar char="◦"/>
              <a:defRPr sz="3000" i="1">
                <a:solidFill>
                  <a:srgbClr val="4A5C65"/>
                </a:solidFill>
              </a:defRPr>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dirty="0">
                <a:solidFill>
                  <a:srgbClr val="FFFFFF"/>
                </a:solidFill>
              </a:rPr>
              <a:t>“</a:t>
            </a:r>
            <a:endParaRPr sz="9600" b="1" dirty="0">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528" y="4507276"/>
            <a:ext cx="616077" cy="58947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55381" y="4493978"/>
            <a:ext cx="1204478" cy="63401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82765" y="1355573"/>
            <a:ext cx="1800000" cy="19980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a16="http://schemas.microsoft.com/office/drawing/2014/main"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715" y="1728893"/>
            <a:ext cx="3028571" cy="1685714"/>
          </a:xfrm>
          <a:prstGeom prst="rect">
            <a:avLst/>
          </a:prstGeom>
        </p:spPr>
      </p:pic>
    </p:spTree>
    <p:extLst>
      <p:ext uri="{BB962C8B-B14F-4D97-AF65-F5344CB8AC3E}">
        <p14:creationId xmlns:p14="http://schemas.microsoft.com/office/powerpoint/2010/main" val="387283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82765" y="1355573"/>
            <a:ext cx="1800000" cy="19980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a16="http://schemas.microsoft.com/office/drawing/2014/main"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286" y="1707464"/>
            <a:ext cx="3071429" cy="1728572"/>
          </a:xfrm>
          <a:prstGeom prst="rect">
            <a:avLst/>
          </a:prstGeom>
        </p:spPr>
      </p:pic>
    </p:spTree>
    <p:extLst>
      <p:ext uri="{BB962C8B-B14F-4D97-AF65-F5344CB8AC3E}">
        <p14:creationId xmlns:p14="http://schemas.microsoft.com/office/powerpoint/2010/main" val="278279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B04BAD-EED5-4C78-BC19-C3DD01D50231}"/>
              </a:ext>
            </a:extLst>
          </p:cNvPr>
          <p:cNvGrpSpPr/>
          <p:nvPr userDrawn="1"/>
        </p:nvGrpSpPr>
        <p:grpSpPr>
          <a:xfrm>
            <a:off x="547087" y="1335568"/>
            <a:ext cx="1836885" cy="3229148"/>
            <a:chOff x="445712" y="1449040"/>
            <a:chExt cx="2113018" cy="3924176"/>
          </a:xfrm>
        </p:grpSpPr>
        <p:sp>
          <p:nvSpPr>
            <p:cNvPr id="5" name="Rounded Rectangle 4">
              <a:extLst>
                <a:ext uri="{FF2B5EF4-FFF2-40B4-BE49-F238E27FC236}">
                  <a16:creationId xmlns:a16="http://schemas.microsoft.com/office/drawing/2014/main"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50" dirty="0">
                <a:solidFill>
                  <a:prstClr val="white"/>
                </a:solidFill>
              </a:endParaRPr>
            </a:p>
          </p:txBody>
        </p:sp>
        <p:sp>
          <p:nvSpPr>
            <p:cNvPr id="7" name="Rectangle 5">
              <a:extLst>
                <a:ext uri="{FF2B5EF4-FFF2-40B4-BE49-F238E27FC236}">
                  <a16:creationId xmlns:a16="http://schemas.microsoft.com/office/drawing/2014/main"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50">
                <a:solidFill>
                  <a:prstClr val="white"/>
                </a:solidFill>
              </a:endParaRPr>
            </a:p>
          </p:txBody>
        </p:sp>
        <p:grpSp>
          <p:nvGrpSpPr>
            <p:cNvPr id="8" name="Group 6">
              <a:extLst>
                <a:ext uri="{FF2B5EF4-FFF2-40B4-BE49-F238E27FC236}">
                  <a16:creationId xmlns:a16="http://schemas.microsoft.com/office/drawing/2014/main"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50">
                  <a:solidFill>
                    <a:prstClr val="white"/>
                  </a:solidFill>
                </a:endParaRPr>
              </a:p>
            </p:txBody>
          </p:sp>
          <p:sp>
            <p:nvSpPr>
              <p:cNvPr id="10" name="Rounded Rectangle 8">
                <a:extLst>
                  <a:ext uri="{FF2B5EF4-FFF2-40B4-BE49-F238E27FC236}">
                    <a16:creationId xmlns:a16="http://schemas.microsoft.com/office/drawing/2014/main"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50">
                  <a:solidFill>
                    <a:prstClr val="white"/>
                  </a:solidFill>
                </a:endParaRPr>
              </a:p>
            </p:txBody>
          </p:sp>
        </p:grpSp>
      </p:grpSp>
      <p:sp>
        <p:nvSpPr>
          <p:cNvPr id="11" name="Picture Placeholder 2">
            <a:extLst>
              <a:ext uri="{FF2B5EF4-FFF2-40B4-BE49-F238E27FC236}">
                <a16:creationId xmlns:a16="http://schemas.microsoft.com/office/drawing/2014/main" id="{0E6D54C7-03B4-4369-97FF-A3456A2A876D}"/>
              </a:ext>
            </a:extLst>
          </p:cNvPr>
          <p:cNvSpPr>
            <a:spLocks noGrp="1"/>
          </p:cNvSpPr>
          <p:nvPr>
            <p:ph type="pic" idx="15" hasCustomPrompt="1"/>
          </p:nvPr>
        </p:nvSpPr>
        <p:spPr>
          <a:xfrm>
            <a:off x="655099" y="1631197"/>
            <a:ext cx="1614574" cy="251156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id="{DD8FCDD3-D367-4581-96F6-BED1A5D7FC1A}"/>
              </a:ext>
            </a:extLst>
          </p:cNvPr>
          <p:cNvSpPr>
            <a:spLocks noGrp="1"/>
          </p:cNvSpPr>
          <p:nvPr>
            <p:ph type="body" sz="quarter" idx="10" hasCustomPrompt="1"/>
          </p:nvPr>
        </p:nvSpPr>
        <p:spPr>
          <a:xfrm>
            <a:off x="242647" y="254632"/>
            <a:ext cx="8679898" cy="543185"/>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947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84045"/>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9245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13">
              <a:solidFill>
                <a:prstClr val="white"/>
              </a:solidFill>
            </a:endParaRPr>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13">
              <a:solidFill>
                <a:prstClr val="white"/>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13">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pPr defTabSz="685715"/>
            <a:r>
              <a:rPr lang="en-US" altLang="ko-KR" sz="1050" b="1" dirty="0">
                <a:solidFill>
                  <a:prstClr val="white"/>
                </a:solidFill>
                <a:cs typeface="Arial" pitchFamily="34" charset="0"/>
              </a:rPr>
              <a:t>You can Resize without losing quality</a:t>
            </a:r>
            <a:endParaRPr lang="ko-KR" altLang="en-US" sz="105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pPr defTabSz="685715"/>
            <a:r>
              <a:rPr lang="en-US" altLang="ko-KR" sz="1050" b="1" dirty="0">
                <a:solidFill>
                  <a:prstClr val="white"/>
                </a:solidFill>
                <a:cs typeface="Arial" pitchFamily="34" charset="0"/>
              </a:rPr>
              <a:t>You can Change Fill Color &amp;</a:t>
            </a:r>
          </a:p>
          <a:p>
            <a:pPr defTabSz="685715"/>
            <a:r>
              <a:rPr lang="en-US" altLang="ko-KR" sz="1050" b="1" dirty="0">
                <a:solidFill>
                  <a:prstClr val="white"/>
                </a:solidFill>
                <a:cs typeface="Arial" pitchFamily="34" charset="0"/>
              </a:rPr>
              <a:t>Line Color</a:t>
            </a:r>
            <a:endParaRPr lang="ko-KR" altLang="en-US" sz="105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pPr defTabSz="685715"/>
            <a:r>
              <a:rPr lang="en-US" altLang="ko-KR" sz="1050" dirty="0">
                <a:solidFill>
                  <a:prstClr val="white"/>
                </a:solidFill>
                <a:cs typeface="Arial" pitchFamily="34" charset="0"/>
              </a:rPr>
              <a:t>www.allppt.com</a:t>
            </a:r>
            <a:endParaRPr lang="ko-KR" altLang="en-US" sz="105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pPr defTabSz="685715"/>
            <a:r>
              <a:rPr lang="en-US" altLang="ko-KR" sz="2100" b="1" dirty="0">
                <a:solidFill>
                  <a:prstClr val="white"/>
                </a:solidFill>
                <a:cs typeface="Arial" pitchFamily="34" charset="0"/>
              </a:rPr>
              <a:t>FREE </a:t>
            </a:r>
          </a:p>
          <a:p>
            <a:pPr defTabSz="685715"/>
            <a:r>
              <a:rPr lang="en-US" altLang="ko-KR" sz="2100" b="1" dirty="0">
                <a:solidFill>
                  <a:prstClr val="white"/>
                </a:solidFill>
                <a:cs typeface="Arial" pitchFamily="34" charset="0"/>
              </a:rPr>
              <a:t>PPT TEMPLATES</a:t>
            </a:r>
          </a:p>
        </p:txBody>
      </p:sp>
    </p:spTree>
    <p:extLst>
      <p:ext uri="{BB962C8B-B14F-4D97-AF65-F5344CB8AC3E}">
        <p14:creationId xmlns:p14="http://schemas.microsoft.com/office/powerpoint/2010/main" val="483051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6437014" y="1420985"/>
            <a:ext cx="2706986" cy="2301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1050">
              <a:solidFill>
                <a:prstClr val="white"/>
              </a:solidFill>
            </a:endParaRPr>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3522760" y="39043"/>
            <a:ext cx="5135916" cy="5065413"/>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595255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3477761" y="0"/>
            <a:ext cx="5666242" cy="51435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27264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377641" y="312555"/>
            <a:ext cx="8366416" cy="4074785"/>
          </a:xfrm>
          <a:prstGeom prst="rect">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chemeClr val="accent3">
              <a:lumMod val="20000"/>
              <a:lumOff val="80000"/>
              <a:alpha val="78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txBox="1">
            <a:spLocks noGrp="1"/>
          </p:cNvSpPr>
          <p:nvPr>
            <p:ph type="title"/>
          </p:nvPr>
        </p:nvSpPr>
        <p:spPr>
          <a:xfrm>
            <a:off x="2005497" y="624892"/>
            <a:ext cx="4427925" cy="653413"/>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25" name="Google Shape;125;p5"/>
          <p:cNvSpPr txBox="1">
            <a:spLocks noGrp="1"/>
          </p:cNvSpPr>
          <p:nvPr>
            <p:ph type="body" idx="1"/>
          </p:nvPr>
        </p:nvSpPr>
        <p:spPr>
          <a:xfrm>
            <a:off x="1340134" y="1511246"/>
            <a:ext cx="6685484" cy="2638723"/>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dirty="0"/>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2408" y="4499354"/>
            <a:ext cx="1223722" cy="644146"/>
          </a:xfrm>
          <a:prstGeom prst="rect">
            <a:avLst/>
          </a:prstGeom>
        </p:spPr>
      </p:pic>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8528" y="4507276"/>
            <a:ext cx="616077" cy="589472"/>
          </a:xfrm>
          <a:prstGeom prst="rect">
            <a:avLst/>
          </a:prstGeom>
        </p:spPr>
      </p:pic>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5381" y="4493978"/>
            <a:ext cx="1204478" cy="634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354649" y="529285"/>
            <a:ext cx="8152852" cy="3961923"/>
          </a:xfrm>
          <a:prstGeom prst="rect">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782169" y="282467"/>
            <a:ext cx="1054200" cy="1054200"/>
          </a:xfrm>
          <a:prstGeom prst="ellipse">
            <a:avLst/>
          </a:prstGeom>
          <a:solidFill>
            <a:schemeClr val="accent3">
              <a:lumMod val="60000"/>
              <a:lumOff val="40000"/>
              <a:alpha val="7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93B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5BAE1C">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425095" y="3688420"/>
            <a:ext cx="213000" cy="213000"/>
          </a:xfrm>
          <a:prstGeom prst="ellipse">
            <a:avLst/>
          </a:prstGeom>
          <a:solidFill>
            <a:srgbClr val="5BA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55" name="Google Shape;155;p6"/>
          <p:cNvSpPr txBox="1">
            <a:spLocks noGrp="1"/>
          </p:cNvSpPr>
          <p:nvPr>
            <p:ph type="body" idx="1"/>
          </p:nvPr>
        </p:nvSpPr>
        <p:spPr>
          <a:xfrm>
            <a:off x="2866300" y="981528"/>
            <a:ext cx="25164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dirty="0"/>
          </a:p>
        </p:txBody>
      </p:sp>
      <p:sp>
        <p:nvSpPr>
          <p:cNvPr id="156" name="Google Shape;156;p6"/>
          <p:cNvSpPr txBox="1">
            <a:spLocks noGrp="1"/>
          </p:cNvSpPr>
          <p:nvPr>
            <p:ph type="body" idx="2"/>
          </p:nvPr>
        </p:nvSpPr>
        <p:spPr>
          <a:xfrm>
            <a:off x="5629301" y="976508"/>
            <a:ext cx="26715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2" name="Google Shape;319;p12"/>
          <p:cNvGrpSpPr/>
          <p:nvPr userDrawn="1"/>
        </p:nvGrpSpPr>
        <p:grpSpPr>
          <a:xfrm>
            <a:off x="2109879" y="493607"/>
            <a:ext cx="398658" cy="631920"/>
            <a:chOff x="6718575" y="2318625"/>
            <a:chExt cx="256950" cy="407375"/>
          </a:xfrm>
        </p:grpSpPr>
        <p:sp>
          <p:nvSpPr>
            <p:cNvPr id="33"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1307" y="4514164"/>
            <a:ext cx="1195586" cy="629336"/>
          </a:xfrm>
          <a:prstGeom prst="rect">
            <a:avLst/>
          </a:prstGeom>
        </p:spPr>
      </p:pic>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8528" y="4507276"/>
            <a:ext cx="616077" cy="589472"/>
          </a:xfrm>
          <a:prstGeom prst="rect">
            <a:avLst/>
          </a:prstGeom>
        </p:spPr>
      </p:pic>
      <p:pic>
        <p:nvPicPr>
          <p:cNvPr id="44" name="Picture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5381" y="4493978"/>
            <a:ext cx="1204478" cy="6340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27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7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6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tIns="91440"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0779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41991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1pPr>
            <a:lvl2pPr marL="914400" lvl="1"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2pPr>
            <a:lvl3pPr marL="1371600" lvl="2"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3pPr>
            <a:lvl4pPr marL="1828800" lvl="3"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4pPr>
            <a:lvl5pPr marL="2286000" lvl="4"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5pPr>
            <a:lvl6pPr marL="2743200" lvl="5"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6pPr>
            <a:lvl7pPr marL="3200400" lvl="6"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7pPr>
            <a:lvl8pPr marL="3657600" lvl="7"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8pPr>
            <a:lvl9pPr marL="4114800" lvl="8" indent="-355600">
              <a:spcBef>
                <a:spcPts val="1000"/>
              </a:spcBef>
              <a:spcAft>
                <a:spcPts val="1000"/>
              </a:spcAft>
              <a:buClr>
                <a:srgbClr val="A6BCC9"/>
              </a:buClr>
              <a:buSzPts val="2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A6BCC9"/>
                </a:solidFill>
                <a:latin typeface="Lato Light"/>
                <a:ea typeface="Lato Light"/>
                <a:cs typeface="Lato Light"/>
                <a:sym typeface="Lato Light"/>
              </a:defRPr>
            </a:lvl1pPr>
            <a:lvl2pPr lvl="1" algn="r">
              <a:buNone/>
              <a:defRPr sz="1200">
                <a:solidFill>
                  <a:srgbClr val="A6BCC9"/>
                </a:solidFill>
                <a:latin typeface="Lato Light"/>
                <a:ea typeface="Lato Light"/>
                <a:cs typeface="Lato Light"/>
                <a:sym typeface="Lato Light"/>
              </a:defRPr>
            </a:lvl2pPr>
            <a:lvl3pPr lvl="2" algn="r">
              <a:buNone/>
              <a:defRPr sz="1200">
                <a:solidFill>
                  <a:srgbClr val="A6BCC9"/>
                </a:solidFill>
                <a:latin typeface="Lato Light"/>
                <a:ea typeface="Lato Light"/>
                <a:cs typeface="Lato Light"/>
                <a:sym typeface="Lato Light"/>
              </a:defRPr>
            </a:lvl3pPr>
            <a:lvl4pPr lvl="3" algn="r">
              <a:buNone/>
              <a:defRPr sz="1200">
                <a:solidFill>
                  <a:srgbClr val="A6BCC9"/>
                </a:solidFill>
                <a:latin typeface="Lato Light"/>
                <a:ea typeface="Lato Light"/>
                <a:cs typeface="Lato Light"/>
                <a:sym typeface="Lato Light"/>
              </a:defRPr>
            </a:lvl4pPr>
            <a:lvl5pPr lvl="4" algn="r">
              <a:buNone/>
              <a:defRPr sz="1200">
                <a:solidFill>
                  <a:srgbClr val="A6BCC9"/>
                </a:solidFill>
                <a:latin typeface="Lato Light"/>
                <a:ea typeface="Lato Light"/>
                <a:cs typeface="Lato Light"/>
                <a:sym typeface="Lato Light"/>
              </a:defRPr>
            </a:lvl5pPr>
            <a:lvl6pPr lvl="5" algn="r">
              <a:buNone/>
              <a:defRPr sz="1200">
                <a:solidFill>
                  <a:srgbClr val="A6BCC9"/>
                </a:solidFill>
                <a:latin typeface="Lato Light"/>
                <a:ea typeface="Lato Light"/>
                <a:cs typeface="Lato Light"/>
                <a:sym typeface="Lato Light"/>
              </a:defRPr>
            </a:lvl6pPr>
            <a:lvl7pPr lvl="6" algn="r">
              <a:buNone/>
              <a:defRPr sz="1200">
                <a:solidFill>
                  <a:srgbClr val="A6BCC9"/>
                </a:solidFill>
                <a:latin typeface="Lato Light"/>
                <a:ea typeface="Lato Light"/>
                <a:cs typeface="Lato Light"/>
                <a:sym typeface="Lato Light"/>
              </a:defRPr>
            </a:lvl7pPr>
            <a:lvl8pPr lvl="7" algn="r">
              <a:buNone/>
              <a:defRPr sz="1200">
                <a:solidFill>
                  <a:srgbClr val="A6BCC9"/>
                </a:solidFill>
                <a:latin typeface="Lato Light"/>
                <a:ea typeface="Lato Light"/>
                <a:cs typeface="Lato Light"/>
                <a:sym typeface="Lato Light"/>
              </a:defRPr>
            </a:lvl8pPr>
            <a:lvl9pPr lvl="8" algn="r">
              <a:buNone/>
              <a:defRPr sz="1200">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8861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euroguidance.lt/" TargetMode="External"/><Relationship Id="rId2" Type="http://schemas.openxmlformats.org/officeDocument/2006/relationships/hyperlink" Target="https://europass.lt/" TargetMode="External"/><Relationship Id="rId1" Type="http://schemas.openxmlformats.org/officeDocument/2006/relationships/slideLayout" Target="../slideLayouts/slideLayout3.xml"/><Relationship Id="rId6" Type="http://schemas.openxmlformats.org/officeDocument/2006/relationships/hyperlink" Target="http://www.youtube.com/" TargetMode="External"/><Relationship Id="rId5" Type="http://schemas.openxmlformats.org/officeDocument/2006/relationships/hyperlink" Target="https://www.facebook.com/" TargetMode="External"/><Relationship Id="rId4" Type="http://schemas.openxmlformats.org/officeDocument/2006/relationships/hyperlink" Target="https://www.mobilumogidas.l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71721" y="1538456"/>
            <a:ext cx="3600557" cy="16061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sz="2800" b="1" i="1" dirty="0">
                <a:latin typeface="Calibri" panose="020F0502020204030204" pitchFamily="34" charset="0"/>
                <a:cs typeface="Calibri" panose="020F0502020204030204" pitchFamily="34" charset="0"/>
              </a:rPr>
              <a:t> </a:t>
            </a:r>
            <a:br>
              <a:rPr lang="lt-LT" sz="2800" b="1" i="1" dirty="0">
                <a:latin typeface="Calibri" panose="020F0502020204030204" pitchFamily="34" charset="0"/>
                <a:cs typeface="Calibri" panose="020F0502020204030204" pitchFamily="34" charset="0"/>
              </a:rPr>
            </a:br>
            <a:r>
              <a:rPr lang="lt-LT" sz="2800" b="1" i="1" dirty="0" err="1">
                <a:latin typeface="Calibri" panose="020F0502020204030204" pitchFamily="34" charset="0"/>
                <a:cs typeface="Calibri" panose="020F0502020204030204" pitchFamily="34" charset="0"/>
              </a:rPr>
              <a:t>Euroguidance</a:t>
            </a:r>
            <a:r>
              <a:rPr lang="lt-LT" sz="2800" b="1" i="1" dirty="0">
                <a:latin typeface="Calibri" panose="020F0502020204030204" pitchFamily="34" charset="0"/>
                <a:cs typeface="Calibri" panose="020F0502020204030204" pitchFamily="34" charset="0"/>
              </a:rPr>
              <a:t> įrankiai karjeros konsultantams</a:t>
            </a:r>
            <a:endParaRPr sz="2800" b="1" i="1" dirty="0">
              <a:latin typeface="Calibri" panose="020F0502020204030204" pitchFamily="34" charset="0"/>
              <a:cs typeface="Calibri" panose="020F0502020204030204" pitchFamily="34" charset="0"/>
            </a:endParaRPr>
          </a:p>
        </p:txBody>
      </p:sp>
      <p:sp>
        <p:nvSpPr>
          <p:cNvPr id="2" name="TextBox 1"/>
          <p:cNvSpPr txBox="1"/>
          <p:nvPr/>
        </p:nvSpPr>
        <p:spPr>
          <a:xfrm>
            <a:off x="6620125" y="4404836"/>
            <a:ext cx="2295919" cy="738664"/>
          </a:xfrm>
          <a:prstGeom prst="rect">
            <a:avLst/>
          </a:prstGeom>
          <a:noFill/>
        </p:spPr>
        <p:txBody>
          <a:bodyPr wrap="square" rtlCol="0">
            <a:spAutoFit/>
          </a:bodyPr>
          <a:lstStyle/>
          <a:p>
            <a:r>
              <a:rPr lang="en-US" b="1" i="1" dirty="0" err="1">
                <a:solidFill>
                  <a:srgbClr val="0D2B8F"/>
                </a:solidFill>
                <a:latin typeface="Calibri" panose="020F0502020204030204" pitchFamily="34" charset="0"/>
                <a:cs typeface="Calibri" panose="020F0502020204030204" pitchFamily="34" charset="0"/>
              </a:rPr>
              <a:t>Euroguidance</a:t>
            </a:r>
            <a:r>
              <a:rPr lang="en-US" b="1" i="1" dirty="0">
                <a:solidFill>
                  <a:srgbClr val="0D2B8F"/>
                </a:solidFill>
                <a:latin typeface="Calibri" panose="020F0502020204030204" pitchFamily="34" charset="0"/>
                <a:cs typeface="Calibri" panose="020F0502020204030204" pitchFamily="34" charset="0"/>
              </a:rPr>
              <a:t> </a:t>
            </a:r>
            <a:r>
              <a:rPr lang="en-US" b="1" i="1" dirty="0" err="1">
                <a:solidFill>
                  <a:srgbClr val="0D2B8F"/>
                </a:solidFill>
                <a:latin typeface="Calibri" panose="020F0502020204030204" pitchFamily="34" charset="0"/>
                <a:cs typeface="Calibri" panose="020F0502020204030204" pitchFamily="34" charset="0"/>
              </a:rPr>
              <a:t>ambasador</a:t>
            </a:r>
            <a:r>
              <a:rPr lang="lt-LT" b="1" i="1" dirty="0">
                <a:solidFill>
                  <a:srgbClr val="0D2B8F"/>
                </a:solidFill>
                <a:latin typeface="Calibri" panose="020F0502020204030204" pitchFamily="34" charset="0"/>
                <a:cs typeface="Calibri" panose="020F0502020204030204" pitchFamily="34" charset="0"/>
              </a:rPr>
              <a:t>ė</a:t>
            </a:r>
          </a:p>
          <a:p>
            <a:r>
              <a:rPr lang="lt-LT" b="1" i="1" dirty="0">
                <a:solidFill>
                  <a:srgbClr val="0D2B8F"/>
                </a:solidFill>
                <a:latin typeface="Calibri" panose="020F0502020204030204" pitchFamily="34" charset="0"/>
                <a:cs typeface="Calibri" panose="020F0502020204030204" pitchFamily="34" charset="0"/>
              </a:rPr>
              <a:t>Virginija Jaruševičiūtė</a:t>
            </a:r>
          </a:p>
          <a:p>
            <a:r>
              <a:rPr lang="lt-LT" b="1" i="1" dirty="0">
                <a:solidFill>
                  <a:srgbClr val="0D2B8F"/>
                </a:solidFill>
                <a:latin typeface="Calibri" panose="020F0502020204030204" pitchFamily="34" charset="0"/>
                <a:cs typeface="Calibri" panose="020F0502020204030204" pitchFamily="34" charset="0"/>
              </a:rPr>
              <a:t>2023.</a:t>
            </a:r>
            <a:r>
              <a:rPr lang="de-DE" b="1" i="1" dirty="0">
                <a:solidFill>
                  <a:srgbClr val="0D2B8F"/>
                </a:solidFill>
                <a:latin typeface="Calibri" panose="020F0502020204030204" pitchFamily="34" charset="0"/>
                <a:cs typeface="Calibri" panose="020F0502020204030204" pitchFamily="34" charset="0"/>
              </a:rPr>
              <a:t>10</a:t>
            </a:r>
            <a:r>
              <a:rPr lang="lt-LT" b="1" i="1" dirty="0">
                <a:solidFill>
                  <a:srgbClr val="0D2B8F"/>
                </a:solidFill>
                <a:latin typeface="Calibri" panose="020F0502020204030204" pitchFamily="34" charset="0"/>
                <a:cs typeface="Calibri" panose="020F0502020204030204" pitchFamily="34" charset="0"/>
              </a:rPr>
              <a:t>.30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928" y="4129296"/>
            <a:ext cx="1004117" cy="2843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3CF7560D-5458-E99D-117B-5A0E1358ED0F}"/>
              </a:ext>
            </a:extLst>
          </p:cNvPr>
          <p:cNvSpPr>
            <a:spLocks noGrp="1"/>
          </p:cNvSpPr>
          <p:nvPr>
            <p:ph type="body" idx="1"/>
          </p:nvPr>
        </p:nvSpPr>
        <p:spPr>
          <a:xfrm>
            <a:off x="669471" y="204107"/>
            <a:ext cx="7837715" cy="3945863"/>
          </a:xfrm>
        </p:spPr>
        <p:txBody>
          <a:bodyPr numCol="2"/>
          <a:lstStyle/>
          <a:p>
            <a:r>
              <a:rPr lang="lt-LT" sz="1800" b="1" dirty="0"/>
              <a:t>1.	Industrinis Dizaineris (-ė)</a:t>
            </a:r>
          </a:p>
          <a:p>
            <a:r>
              <a:rPr lang="lt-LT" sz="1800" b="1" dirty="0"/>
              <a:t>2.	Inžinierius (-ė)</a:t>
            </a:r>
          </a:p>
          <a:p>
            <a:r>
              <a:rPr lang="lt-LT" sz="1800" b="1" dirty="0"/>
              <a:t>3.	Medžiagų Mokslininkas (-ė) </a:t>
            </a:r>
          </a:p>
          <a:p>
            <a:r>
              <a:rPr lang="lt-LT" sz="1800" b="1" dirty="0"/>
              <a:t>4.	Gamybos Komanda</a:t>
            </a:r>
          </a:p>
          <a:p>
            <a:r>
              <a:rPr lang="lt-LT" sz="1800" b="1" dirty="0"/>
              <a:t>5.	Grafinis Dizaineris (-ė)</a:t>
            </a:r>
          </a:p>
          <a:p>
            <a:r>
              <a:rPr lang="lt-LT" sz="1800" b="1" dirty="0"/>
              <a:t>6.	Rinkodaros Specialistas (-ė)</a:t>
            </a:r>
          </a:p>
          <a:p>
            <a:r>
              <a:rPr lang="lt-LT" sz="1800" b="1" dirty="0"/>
              <a:t>7.	Pardavimų Komanda</a:t>
            </a:r>
          </a:p>
          <a:p>
            <a:r>
              <a:rPr lang="lt-LT" sz="1800" b="1" dirty="0"/>
              <a:t>8.	Tiekimo Grandinė ir Logistika</a:t>
            </a:r>
          </a:p>
          <a:p>
            <a:r>
              <a:rPr lang="lt-LT" sz="1800" b="1" dirty="0"/>
              <a:t>9.	Kokybės Kontrolės Specialistas (-ė)</a:t>
            </a:r>
          </a:p>
          <a:p>
            <a:r>
              <a:rPr lang="lt-LT" sz="1800" b="1" dirty="0"/>
              <a:t>10.	Buhalteris (-ė)/Finansų Analitikas (-ė)</a:t>
            </a:r>
          </a:p>
          <a:p>
            <a:r>
              <a:rPr lang="lt-LT" sz="1800" b="1" dirty="0"/>
              <a:t>11.	Teisininkas (-ė)</a:t>
            </a:r>
          </a:p>
          <a:p>
            <a:r>
              <a:rPr lang="lt-LT" sz="1800" b="1" dirty="0"/>
              <a:t>12.	Klientų Aptarnavimo specialistas (-ė)</a:t>
            </a:r>
          </a:p>
          <a:p>
            <a:r>
              <a:rPr lang="lt-LT" sz="1800" b="1" dirty="0"/>
              <a:t>13.	Elektroninės Prekybos Specialistas (-ė)</a:t>
            </a:r>
          </a:p>
          <a:p>
            <a:r>
              <a:rPr lang="lt-LT" sz="1800" b="1" dirty="0"/>
              <a:t>14.	Pakuotės Dizaineris (-ė)</a:t>
            </a:r>
          </a:p>
          <a:p>
            <a:r>
              <a:rPr lang="lt-LT" sz="1800" b="1" dirty="0"/>
              <a:t>15.	Aplinkosaugininkas (-ė)</a:t>
            </a:r>
          </a:p>
          <a:p>
            <a:r>
              <a:rPr lang="lt-LT" sz="1800" b="1" dirty="0"/>
              <a:t>16.	Mažmenos prekybininkas (-ė)</a:t>
            </a:r>
          </a:p>
          <a:p>
            <a:r>
              <a:rPr lang="lt-LT" sz="1800" b="1" dirty="0"/>
              <a:t>17.	Didmenos prekybininkas (-ė)</a:t>
            </a:r>
          </a:p>
          <a:p>
            <a:r>
              <a:rPr lang="lt-LT" sz="1800" b="1" dirty="0"/>
              <a:t>...</a:t>
            </a:r>
          </a:p>
          <a:p>
            <a:pPr marL="101600" indent="0">
              <a:buNone/>
            </a:pPr>
            <a:endParaRPr lang="lt-LT" sz="1400" dirty="0"/>
          </a:p>
          <a:p>
            <a:endParaRPr lang="lt-LT" dirty="0"/>
          </a:p>
        </p:txBody>
      </p:sp>
      <p:sp>
        <p:nvSpPr>
          <p:cNvPr id="4" name="Skaidrės numerio vietos rezervavimo ženklas 3">
            <a:extLst>
              <a:ext uri="{FF2B5EF4-FFF2-40B4-BE49-F238E27FC236}">
                <a16:creationId xmlns:a16="http://schemas.microsoft.com/office/drawing/2014/main" id="{90EA2CC5-6F50-1D57-608E-0EA99A2443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spTree>
    <p:extLst>
      <p:ext uri="{BB962C8B-B14F-4D97-AF65-F5344CB8AC3E}">
        <p14:creationId xmlns:p14="http://schemas.microsoft.com/office/powerpoint/2010/main" val="170321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E49A7F-E7B3-6BAF-6915-A7BD5B7345EB}"/>
              </a:ext>
            </a:extLst>
          </p:cNvPr>
          <p:cNvSpPr>
            <a:spLocks noGrp="1"/>
          </p:cNvSpPr>
          <p:nvPr>
            <p:ph type="title"/>
          </p:nvPr>
        </p:nvSpPr>
        <p:spPr/>
        <p:txBody>
          <a:bodyPr/>
          <a:lstStyle/>
          <a:p>
            <a:r>
              <a:rPr lang="lt-LT" sz="2800" b="1" dirty="0">
                <a:latin typeface="Calibri" panose="020F0502020204030204" pitchFamily="34" charset="0"/>
                <a:cs typeface="Calibri" panose="020F0502020204030204" pitchFamily="34" charset="0"/>
              </a:rPr>
              <a:t>FORTŪNA</a:t>
            </a:r>
          </a:p>
        </p:txBody>
      </p:sp>
      <p:sp>
        <p:nvSpPr>
          <p:cNvPr id="3" name="Teksto vietos rezervavimo ženklas 2">
            <a:extLst>
              <a:ext uri="{FF2B5EF4-FFF2-40B4-BE49-F238E27FC236}">
                <a16:creationId xmlns:a16="http://schemas.microsoft.com/office/drawing/2014/main" id="{6F039B6B-003C-DE47-4DC8-03EDDDFE723C}"/>
              </a:ext>
            </a:extLst>
          </p:cNvPr>
          <p:cNvSpPr>
            <a:spLocks noGrp="1"/>
          </p:cNvSpPr>
          <p:nvPr>
            <p:ph type="body" idx="1"/>
          </p:nvPr>
        </p:nvSpPr>
        <p:spPr/>
        <p:txBody>
          <a:bodyPr/>
          <a:lstStyle/>
          <a:p>
            <a:r>
              <a:rPr lang="lt-LT" dirty="0"/>
              <a:t>KOKIA PIRMA MINTIS IŠTRAUKUS ŠIĄ PROFESIJĄ?</a:t>
            </a:r>
          </a:p>
          <a:p>
            <a:r>
              <a:rPr lang="lt-LT" dirty="0"/>
              <a:t>KĄ ŽINAI APIE ŠIĄ PROFESIJĄ?</a:t>
            </a:r>
          </a:p>
          <a:p>
            <a:r>
              <a:rPr lang="lt-LT" dirty="0"/>
              <a:t>KAS JOJE LABIAUSIAI PATINKA?</a:t>
            </a:r>
          </a:p>
          <a:p>
            <a:r>
              <a:rPr lang="lt-LT" dirty="0"/>
              <a:t>KAS LABIAUSIAI NEPATINKA?</a:t>
            </a:r>
          </a:p>
        </p:txBody>
      </p:sp>
      <p:sp>
        <p:nvSpPr>
          <p:cNvPr id="4" name="Teksto vietos rezervavimo ženklas 3">
            <a:extLst>
              <a:ext uri="{FF2B5EF4-FFF2-40B4-BE49-F238E27FC236}">
                <a16:creationId xmlns:a16="http://schemas.microsoft.com/office/drawing/2014/main" id="{1F1B2E1C-8A23-F734-1FE0-A5A3930C998D}"/>
              </a:ext>
            </a:extLst>
          </p:cNvPr>
          <p:cNvSpPr>
            <a:spLocks noGrp="1"/>
          </p:cNvSpPr>
          <p:nvPr>
            <p:ph type="body" idx="2"/>
          </p:nvPr>
        </p:nvSpPr>
        <p:spPr/>
        <p:txBody>
          <a:bodyPr/>
          <a:lstStyle/>
          <a:p>
            <a:r>
              <a:rPr lang="lt-LT" dirty="0"/>
              <a:t>KOKIŲ ASMENINIŲ SAVYBIŲ REIKIA ŠIOS PROFESIJOS ATSTOVAMS?</a:t>
            </a:r>
          </a:p>
          <a:p>
            <a:r>
              <a:rPr lang="lt-LT" dirty="0"/>
              <a:t>KOKIA SAVYBĖ, TAVO MANYMU, YRA SVARBIAUSIA?</a:t>
            </a:r>
          </a:p>
          <a:p>
            <a:r>
              <a:rPr lang="lt-LT" dirty="0"/>
              <a:t>KURIAS IŠ IŠVARDYTŲ SAVYBIŲ TURI?</a:t>
            </a:r>
          </a:p>
        </p:txBody>
      </p:sp>
      <p:sp>
        <p:nvSpPr>
          <p:cNvPr id="5" name="Skaidrės numerio vietos rezervavimo ženklas 4">
            <a:extLst>
              <a:ext uri="{FF2B5EF4-FFF2-40B4-BE49-F238E27FC236}">
                <a16:creationId xmlns:a16="http://schemas.microsoft.com/office/drawing/2014/main" id="{A8EBB3E7-2F7F-A2D2-B95F-6EAE6E4042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96759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AFD50B-F1C9-9DE0-5177-B7EEB24842D9}"/>
              </a:ext>
            </a:extLst>
          </p:cNvPr>
          <p:cNvSpPr>
            <a:spLocks noGrp="1"/>
          </p:cNvSpPr>
          <p:nvPr>
            <p:ph type="title"/>
          </p:nvPr>
        </p:nvSpPr>
        <p:spPr/>
        <p:txBody>
          <a:bodyPr/>
          <a:lstStyle/>
          <a:p>
            <a:r>
              <a:rPr lang="lt-LT" sz="2800" b="1" dirty="0">
                <a:latin typeface="Calibri" panose="020F0502020204030204" pitchFamily="34" charset="0"/>
                <a:cs typeface="Calibri" panose="020F0502020204030204" pitchFamily="34" charset="0"/>
              </a:rPr>
              <a:t>ATSPĖK PROFESIJĄ</a:t>
            </a:r>
          </a:p>
        </p:txBody>
      </p:sp>
      <p:sp>
        <p:nvSpPr>
          <p:cNvPr id="3" name="Teksto vietos rezervavimo ženklas 2">
            <a:extLst>
              <a:ext uri="{FF2B5EF4-FFF2-40B4-BE49-F238E27FC236}">
                <a16:creationId xmlns:a16="http://schemas.microsoft.com/office/drawing/2014/main" id="{79ABF6C6-A92B-60AC-07ED-70DF4FF63DC8}"/>
              </a:ext>
            </a:extLst>
          </p:cNvPr>
          <p:cNvSpPr>
            <a:spLocks noGrp="1"/>
          </p:cNvSpPr>
          <p:nvPr>
            <p:ph type="body" idx="1"/>
          </p:nvPr>
        </p:nvSpPr>
        <p:spPr/>
        <p:txBody>
          <a:bodyPr/>
          <a:lstStyle/>
          <a:p>
            <a:r>
              <a:rPr lang="lt-LT" dirty="0"/>
              <a:t>SKAITOTE PROFESIJOS APRAŠYMĄ (6-7 KLASĖS)</a:t>
            </a:r>
          </a:p>
          <a:p>
            <a:r>
              <a:rPr lang="lt-LT" dirty="0"/>
              <a:t>SKAITOTE ASMENINIŲ SAVYBIŲ RINKINĮ (8-10 KLASĖS)</a:t>
            </a:r>
          </a:p>
        </p:txBody>
      </p:sp>
      <p:sp>
        <p:nvSpPr>
          <p:cNvPr id="4" name="Teksto vietos rezervavimo ženklas 3">
            <a:extLst>
              <a:ext uri="{FF2B5EF4-FFF2-40B4-BE49-F238E27FC236}">
                <a16:creationId xmlns:a16="http://schemas.microsoft.com/office/drawing/2014/main" id="{06BCAFDD-3F63-B9F2-AC8F-74476E73DFCC}"/>
              </a:ext>
            </a:extLst>
          </p:cNvPr>
          <p:cNvSpPr>
            <a:spLocks noGrp="1"/>
          </p:cNvSpPr>
          <p:nvPr>
            <p:ph type="body" idx="2"/>
          </p:nvPr>
        </p:nvSpPr>
        <p:spPr/>
        <p:txBody>
          <a:bodyPr/>
          <a:lstStyle/>
          <a:p>
            <a:r>
              <a:rPr lang="lt-LT" dirty="0"/>
              <a:t>KITAS VARIANTAS: SKAITOTE PROFESIJOS PAVADINIMĄ- PRAŠOTE NURODYTI SAVYBES</a:t>
            </a:r>
          </a:p>
        </p:txBody>
      </p:sp>
      <p:sp>
        <p:nvSpPr>
          <p:cNvPr id="5" name="Skaidrės numerio vietos rezervavimo ženklas 4">
            <a:extLst>
              <a:ext uri="{FF2B5EF4-FFF2-40B4-BE49-F238E27FC236}">
                <a16:creationId xmlns:a16="http://schemas.microsoft.com/office/drawing/2014/main" id="{9487D7DE-84F0-AA82-5033-D317E9815E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87468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664D221-AEB1-B51C-5121-D01525509BA3}"/>
              </a:ext>
            </a:extLst>
          </p:cNvPr>
          <p:cNvSpPr>
            <a:spLocks noGrp="1"/>
          </p:cNvSpPr>
          <p:nvPr>
            <p:ph type="title"/>
          </p:nvPr>
        </p:nvSpPr>
        <p:spPr>
          <a:xfrm>
            <a:off x="144075" y="559475"/>
            <a:ext cx="2452168" cy="2630400"/>
          </a:xfrm>
        </p:spPr>
        <p:txBody>
          <a:bodyPr/>
          <a:lstStyle/>
          <a:p>
            <a:r>
              <a:rPr lang="lt-LT" b="1" dirty="0"/>
              <a:t>www.menti.com</a:t>
            </a:r>
          </a:p>
        </p:txBody>
      </p:sp>
      <p:pic>
        <p:nvPicPr>
          <p:cNvPr id="6" name="Paveikslėlis 5">
            <a:extLst>
              <a:ext uri="{FF2B5EF4-FFF2-40B4-BE49-F238E27FC236}">
                <a16:creationId xmlns:a16="http://schemas.microsoft.com/office/drawing/2014/main" id="{1F79BE64-E085-8162-691B-F15592BE3296}"/>
              </a:ext>
            </a:extLst>
          </p:cNvPr>
          <p:cNvPicPr>
            <a:picLocks noChangeAspect="1"/>
          </p:cNvPicPr>
          <p:nvPr/>
        </p:nvPicPr>
        <p:blipFill>
          <a:blip r:embed="rId2"/>
          <a:stretch>
            <a:fillRect/>
          </a:stretch>
        </p:blipFill>
        <p:spPr>
          <a:xfrm>
            <a:off x="3706586" y="285750"/>
            <a:ext cx="3420836" cy="3420836"/>
          </a:xfrm>
          <a:prstGeom prst="rect">
            <a:avLst/>
          </a:prstGeom>
        </p:spPr>
      </p:pic>
      <p:sp>
        <p:nvSpPr>
          <p:cNvPr id="5" name="Skaidrės numerio vietos rezervavimo ženklas 4">
            <a:extLst>
              <a:ext uri="{FF2B5EF4-FFF2-40B4-BE49-F238E27FC236}">
                <a16:creationId xmlns:a16="http://schemas.microsoft.com/office/drawing/2014/main" id="{4A6F4006-5CC4-B997-1813-DBE92F7D8D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8" name="TextBox 7">
            <a:extLst>
              <a:ext uri="{FF2B5EF4-FFF2-40B4-BE49-F238E27FC236}">
                <a16:creationId xmlns:a16="http://schemas.microsoft.com/office/drawing/2014/main" id="{0A89C23E-3311-F7AD-AAB6-B1DD30032451}"/>
              </a:ext>
            </a:extLst>
          </p:cNvPr>
          <p:cNvSpPr txBox="1"/>
          <p:nvPr/>
        </p:nvSpPr>
        <p:spPr>
          <a:xfrm>
            <a:off x="3233057" y="4099704"/>
            <a:ext cx="4653642" cy="400110"/>
          </a:xfrm>
          <a:prstGeom prst="rect">
            <a:avLst/>
          </a:prstGeom>
          <a:noFill/>
        </p:spPr>
        <p:txBody>
          <a:bodyPr wrap="square">
            <a:spAutoFit/>
          </a:bodyPr>
          <a:lstStyle/>
          <a:p>
            <a:r>
              <a:rPr lang="lt-LT" sz="2000" dirty="0">
                <a:hlinkClick r:id="rId3"/>
              </a:rPr>
              <a:t>www.menti.com</a:t>
            </a:r>
            <a:r>
              <a:rPr lang="lt-LT" sz="2000" dirty="0"/>
              <a:t> 3237 8998 </a:t>
            </a:r>
          </a:p>
        </p:txBody>
      </p:sp>
    </p:spTree>
    <p:extLst>
      <p:ext uri="{BB962C8B-B14F-4D97-AF65-F5344CB8AC3E}">
        <p14:creationId xmlns:p14="http://schemas.microsoft.com/office/powerpoint/2010/main" val="203516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F30FBAC-9D54-77D1-81FC-5937486255AF}"/>
              </a:ext>
            </a:extLst>
          </p:cNvPr>
          <p:cNvSpPr>
            <a:spLocks noGrp="1"/>
          </p:cNvSpPr>
          <p:nvPr>
            <p:ph type="title"/>
          </p:nvPr>
        </p:nvSpPr>
        <p:spPr/>
        <p:txBody>
          <a:bodyPr/>
          <a:lstStyle/>
          <a:p>
            <a:r>
              <a:rPr lang="lt-LT" sz="2800" b="1" dirty="0">
                <a:latin typeface="Calibri" panose="020F0502020204030204" pitchFamily="34" charset="0"/>
                <a:cs typeface="Calibri" panose="020F0502020204030204" pitchFamily="34" charset="0"/>
              </a:rPr>
              <a:t>DARBO MUGĖ</a:t>
            </a:r>
            <a:endParaRPr lang="lt-LT" dirty="0"/>
          </a:p>
        </p:txBody>
      </p:sp>
      <p:sp>
        <p:nvSpPr>
          <p:cNvPr id="3" name="Teksto vietos rezervavimo ženklas 2">
            <a:extLst>
              <a:ext uri="{FF2B5EF4-FFF2-40B4-BE49-F238E27FC236}">
                <a16:creationId xmlns:a16="http://schemas.microsoft.com/office/drawing/2014/main" id="{41474A57-17C7-A0F5-166E-D23FFECBB5E6}"/>
              </a:ext>
            </a:extLst>
          </p:cNvPr>
          <p:cNvSpPr>
            <a:spLocks noGrp="1"/>
          </p:cNvSpPr>
          <p:nvPr>
            <p:ph type="body" idx="1"/>
          </p:nvPr>
        </p:nvSpPr>
        <p:spPr/>
        <p:txBody>
          <a:bodyPr/>
          <a:lstStyle/>
          <a:p>
            <a:r>
              <a:rPr lang="lt-LT" b="1" dirty="0"/>
              <a:t>KIEKVIENAM DARBO POKALBIUI TURITE 2 MINUTES</a:t>
            </a:r>
          </a:p>
        </p:txBody>
      </p:sp>
      <p:sp>
        <p:nvSpPr>
          <p:cNvPr id="4" name="Teksto vietos rezervavimo ženklas 3">
            <a:extLst>
              <a:ext uri="{FF2B5EF4-FFF2-40B4-BE49-F238E27FC236}">
                <a16:creationId xmlns:a16="http://schemas.microsoft.com/office/drawing/2014/main" id="{CEB79FEF-AC69-605A-4E0B-D3917892B29E}"/>
              </a:ext>
            </a:extLst>
          </p:cNvPr>
          <p:cNvSpPr>
            <a:spLocks noGrp="1"/>
          </p:cNvSpPr>
          <p:nvPr>
            <p:ph type="body" idx="2"/>
          </p:nvPr>
        </p:nvSpPr>
        <p:spPr/>
        <p:txBody>
          <a:bodyPr/>
          <a:lstStyle/>
          <a:p>
            <a:r>
              <a:rPr lang="lt-LT" b="1" dirty="0"/>
              <a:t>DARBDAVIO TIKSLAS- IŠSIRINKTI TINKAMIAUSIĄ DARBUOTOJĄ</a:t>
            </a:r>
          </a:p>
          <a:p>
            <a:r>
              <a:rPr lang="lt-LT" b="1" dirty="0"/>
              <a:t>DARBO IEŠKANČIO TIKSLAS- IŠSIRINKTI DARBO VIETĄ, LABIAUSIAI ATITINKANČIĄ JO ASMENYBĘ.</a:t>
            </a:r>
          </a:p>
        </p:txBody>
      </p:sp>
      <p:sp>
        <p:nvSpPr>
          <p:cNvPr id="5" name="Skaidrės numerio vietos rezervavimo ženklas 4">
            <a:extLst>
              <a:ext uri="{FF2B5EF4-FFF2-40B4-BE49-F238E27FC236}">
                <a16:creationId xmlns:a16="http://schemas.microsoft.com/office/drawing/2014/main" id="{F5D7D014-C103-5D61-6F13-F4632FE2F1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77971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5EA6C36-B56D-6C2F-A28F-EAE4DB452FCD}"/>
              </a:ext>
            </a:extLst>
          </p:cNvPr>
          <p:cNvSpPr>
            <a:spLocks noGrp="1"/>
          </p:cNvSpPr>
          <p:nvPr>
            <p:ph type="title"/>
          </p:nvPr>
        </p:nvSpPr>
        <p:spPr>
          <a:xfrm>
            <a:off x="144074" y="559475"/>
            <a:ext cx="2313375" cy="2630400"/>
          </a:xfrm>
        </p:spPr>
        <p:txBody>
          <a:bodyPr/>
          <a:lstStyle/>
          <a:p>
            <a:r>
              <a:rPr kumimoji="0" lang="lt-LT" sz="2800" b="1" i="0" u="none" strike="noStrike" kern="0" cap="none" spc="0" normalizeH="0" baseline="0" noProof="0" dirty="0">
                <a:ln>
                  <a:noFill/>
                </a:ln>
                <a:solidFill>
                  <a:srgbClr val="FFFFFF"/>
                </a:solidFill>
                <a:effectLst/>
                <a:uLnTx/>
                <a:uFillTx/>
                <a:latin typeface="Calibri" panose="020F0502020204030204" pitchFamily="34" charset="0"/>
                <a:ea typeface="Roboto Slab Light"/>
                <a:cs typeface="Calibri" panose="020F0502020204030204" pitchFamily="34" charset="0"/>
                <a:sym typeface="Roboto Slab Light"/>
              </a:rPr>
              <a:t>DARBUOTOJŲ ATRANKA </a:t>
            </a:r>
            <a:endParaRPr lang="lt-LT" dirty="0"/>
          </a:p>
        </p:txBody>
      </p:sp>
      <p:sp>
        <p:nvSpPr>
          <p:cNvPr id="3" name="Teksto vietos rezervavimo ženklas 2">
            <a:extLst>
              <a:ext uri="{FF2B5EF4-FFF2-40B4-BE49-F238E27FC236}">
                <a16:creationId xmlns:a16="http://schemas.microsoft.com/office/drawing/2014/main" id="{CCB7B00B-3819-CF95-A5C8-5EE05D2DEC6F}"/>
              </a:ext>
            </a:extLst>
          </p:cNvPr>
          <p:cNvSpPr>
            <a:spLocks noGrp="1"/>
          </p:cNvSpPr>
          <p:nvPr>
            <p:ph type="body" idx="1"/>
          </p:nvPr>
        </p:nvSpPr>
        <p:spPr>
          <a:xfrm>
            <a:off x="2294164" y="418063"/>
            <a:ext cx="3221441" cy="3683765"/>
          </a:xfrm>
        </p:spPr>
        <p:txBody>
          <a:bodyPr/>
          <a:lstStyle/>
          <a:p>
            <a:r>
              <a:rPr lang="lt-LT" sz="1400" dirty="0"/>
              <a:t>Klasę suskirstykite į grupes (4-5 asmenys)</a:t>
            </a:r>
          </a:p>
          <a:p>
            <a:r>
              <a:rPr lang="lt-LT" sz="1400" dirty="0"/>
              <a:t>Grupėms padalinamos (arba išsitraukia) profesijų korteles. Siūlyčiau visoms grupėms vienodas- po 1-5. Grupė- personalo atrankų komanda, jos tikslas- išsirinkti geriausius darbuotojus. </a:t>
            </a:r>
          </a:p>
          <a:p>
            <a:r>
              <a:rPr lang="lt-LT" sz="1400" dirty="0"/>
              <a:t>Karjeros konsultantas rodo kandidatų „CV/motyvacinius laiškus“ (galima sugalvoti ir vardus, būtų gerai, kad vardai nesutaptų su klasės mokinių) – kuriuose surašyti atitinkami asmeninių savybių rinkiniai. Siūlau įmaišyti ir visiškai netinkančių. </a:t>
            </a:r>
          </a:p>
        </p:txBody>
      </p:sp>
      <p:sp>
        <p:nvSpPr>
          <p:cNvPr id="4" name="Teksto vietos rezervavimo ženklas 3">
            <a:extLst>
              <a:ext uri="{FF2B5EF4-FFF2-40B4-BE49-F238E27FC236}">
                <a16:creationId xmlns:a16="http://schemas.microsoft.com/office/drawing/2014/main" id="{FEE9D4E1-317D-9656-4C5C-B9883B2A91DF}"/>
              </a:ext>
            </a:extLst>
          </p:cNvPr>
          <p:cNvSpPr>
            <a:spLocks noGrp="1"/>
          </p:cNvSpPr>
          <p:nvPr>
            <p:ph type="body" idx="2"/>
          </p:nvPr>
        </p:nvSpPr>
        <p:spPr>
          <a:xfrm>
            <a:off x="5269416" y="418063"/>
            <a:ext cx="3164291" cy="3678745"/>
          </a:xfrm>
        </p:spPr>
        <p:txBody>
          <a:bodyPr/>
          <a:lstStyle/>
          <a:p>
            <a:r>
              <a:rPr lang="lt-LT" sz="1400" dirty="0"/>
              <a:t>Galima išdalinti spausdintus motyvacinius laiškus. </a:t>
            </a:r>
          </a:p>
          <a:p>
            <a:r>
              <a:rPr lang="lt-LT" sz="1400" dirty="0"/>
              <a:t>Grupės per 10-15 minučių išrenka tinkamiausius kandidatus.</a:t>
            </a:r>
          </a:p>
          <a:p>
            <a:r>
              <a:rPr lang="lt-LT" sz="1400" dirty="0"/>
              <a:t>Kiekviena grupė pristato, ką išsirinko.</a:t>
            </a:r>
          </a:p>
          <a:p>
            <a:r>
              <a:rPr lang="lt-LT" sz="1400" dirty="0"/>
              <a:t>Įvardijamos atrinktų asmenų profesijos (pagal asmeninių savybių rinkinius)</a:t>
            </a:r>
          </a:p>
          <a:p>
            <a:r>
              <a:rPr lang="lt-LT" sz="1400" dirty="0"/>
              <a:t>Vyksta aptarimas: kokios savybės svarbios visoms minėtoms profesijoms, kas suklaidino, ar galėtų tą darbą sėkmingai atlikti asmuo su tokiu savybių rinkiniu etc. </a:t>
            </a:r>
          </a:p>
        </p:txBody>
      </p:sp>
      <p:sp>
        <p:nvSpPr>
          <p:cNvPr id="5" name="Skaidrės numerio vietos rezervavimo ženklas 4">
            <a:extLst>
              <a:ext uri="{FF2B5EF4-FFF2-40B4-BE49-F238E27FC236}">
                <a16:creationId xmlns:a16="http://schemas.microsoft.com/office/drawing/2014/main" id="{18C571CA-183E-8ECF-1954-A56FBE95F5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708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E216E8-1AB6-63A9-D836-67D3CC368927}"/>
              </a:ext>
            </a:extLst>
          </p:cNvPr>
          <p:cNvSpPr>
            <a:spLocks noGrp="1"/>
          </p:cNvSpPr>
          <p:nvPr>
            <p:ph type="title"/>
          </p:nvPr>
        </p:nvSpPr>
        <p:spPr/>
        <p:txBody>
          <a:bodyPr/>
          <a:lstStyle/>
          <a:p>
            <a:endParaRPr lang="lt-LT"/>
          </a:p>
        </p:txBody>
      </p:sp>
      <p:sp>
        <p:nvSpPr>
          <p:cNvPr id="3" name="Teksto vietos rezervavimo ženklas 2">
            <a:extLst>
              <a:ext uri="{FF2B5EF4-FFF2-40B4-BE49-F238E27FC236}">
                <a16:creationId xmlns:a16="http://schemas.microsoft.com/office/drawing/2014/main" id="{50BE5232-9E24-64BF-97EB-A03BA310F3B9}"/>
              </a:ext>
            </a:extLst>
          </p:cNvPr>
          <p:cNvSpPr>
            <a:spLocks noGrp="1"/>
          </p:cNvSpPr>
          <p:nvPr>
            <p:ph type="body" idx="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C3A8F694-B027-0812-F5B3-DFA26DDF77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6" name="Paveikslėlis 5" descr="Paveikslėlis, kuriame yra tekstas, ekrano kopija&#10;&#10;Automatiškai sugeneruotas aprašymas">
            <a:extLst>
              <a:ext uri="{FF2B5EF4-FFF2-40B4-BE49-F238E27FC236}">
                <a16:creationId xmlns:a16="http://schemas.microsoft.com/office/drawing/2014/main" id="{729825E5-4FA2-647C-AFE7-CC4C814C8A49}"/>
              </a:ext>
            </a:extLst>
          </p:cNvPr>
          <p:cNvPicPr>
            <a:picLocks noChangeAspect="1"/>
          </p:cNvPicPr>
          <p:nvPr/>
        </p:nvPicPr>
        <p:blipFill>
          <a:blip r:embed="rId3"/>
          <a:stretch>
            <a:fillRect/>
          </a:stretch>
        </p:blipFill>
        <p:spPr>
          <a:xfrm>
            <a:off x="962950" y="177646"/>
            <a:ext cx="7112645" cy="4908704"/>
          </a:xfrm>
          <a:prstGeom prst="rect">
            <a:avLst/>
          </a:prstGeom>
        </p:spPr>
      </p:pic>
    </p:spTree>
    <p:extLst>
      <p:ext uri="{BB962C8B-B14F-4D97-AF65-F5344CB8AC3E}">
        <p14:creationId xmlns:p14="http://schemas.microsoft.com/office/powerpoint/2010/main" val="381930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CA5EC39-F006-DBDD-4D13-4FF76878F548}"/>
              </a:ext>
            </a:extLst>
          </p:cNvPr>
          <p:cNvSpPr>
            <a:spLocks noGrp="1"/>
          </p:cNvSpPr>
          <p:nvPr>
            <p:ph type="title"/>
          </p:nvPr>
        </p:nvSpPr>
        <p:spPr/>
        <p:txBody>
          <a:bodyPr/>
          <a:lstStyle/>
          <a:p>
            <a:r>
              <a:rPr lang="lt-LT" dirty="0"/>
              <a:t>*</a:t>
            </a:r>
          </a:p>
        </p:txBody>
      </p:sp>
      <p:sp>
        <p:nvSpPr>
          <p:cNvPr id="3" name="Teksto vietos rezervavimo ženklas 2">
            <a:extLst>
              <a:ext uri="{FF2B5EF4-FFF2-40B4-BE49-F238E27FC236}">
                <a16:creationId xmlns:a16="http://schemas.microsoft.com/office/drawing/2014/main" id="{60318F06-DDE3-5D92-516C-48D81AFFEE86}"/>
              </a:ext>
            </a:extLst>
          </p:cNvPr>
          <p:cNvSpPr>
            <a:spLocks noGrp="1"/>
          </p:cNvSpPr>
          <p:nvPr>
            <p:ph type="body" idx="1"/>
          </p:nvPr>
        </p:nvSpPr>
        <p:spPr>
          <a:xfrm>
            <a:off x="1432500" y="546604"/>
            <a:ext cx="6685484" cy="2638723"/>
          </a:xfrm>
        </p:spPr>
        <p:txBody>
          <a:bodyPr/>
          <a:lstStyle/>
          <a:p>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hlinkClick r:id="rId2">
                  <a:extLst>
                    <a:ext uri="{A12FA001-AC4F-418D-AE19-62706E023703}">
                      <ahyp:hlinkClr xmlns:ahyp="http://schemas.microsoft.com/office/drawing/2018/hyperlinkcolor" val="tx"/>
                    </a:ext>
                  </a:extLst>
                </a:hlinkClick>
              </a:rPr>
              <a:t>https://europass.lt/</a:t>
            </a: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hlinkClick r:id="rId3">
                  <a:extLst>
                    <a:ext uri="{A12FA001-AC4F-418D-AE19-62706E023703}">
                      <ahyp:hlinkClr xmlns:ahyp="http://schemas.microsoft.com/office/drawing/2018/hyperlinkcolor" val="tx"/>
                    </a:ext>
                  </a:extLst>
                </a:hlinkClick>
              </a:rPr>
              <a:t>http://www.euroguidance.lt/</a:t>
            </a: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hlinkClick r:id="rId4">
                  <a:extLst>
                    <a:ext uri="{A12FA001-AC4F-418D-AE19-62706E023703}">
                      <ahyp:hlinkClr xmlns:ahyp="http://schemas.microsoft.com/office/drawing/2018/hyperlinkcolor" val="tx"/>
                    </a:ext>
                  </a:extLst>
                </a:hlinkClick>
              </a:rPr>
              <a:t>https://www.mobilumogidas.lt/</a:t>
            </a: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hlinkClick r:id="rId5">
                  <a:extLst>
                    <a:ext uri="{A12FA001-AC4F-418D-AE19-62706E023703}">
                      <ahyp:hlinkClr xmlns:ahyp="http://schemas.microsoft.com/office/drawing/2018/hyperlinkcolor" val="tx"/>
                    </a:ext>
                  </a:extLst>
                </a:hlinkClick>
              </a:rPr>
              <a:t>https://www.facebook.com</a:t>
            </a: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t> </a:t>
            </a: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t>(Karjeros konsultantai | EUROGUIDANCE)</a:t>
            </a: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b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b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hlinkClick r:id="rId6">
                  <a:extLst>
                    <a:ext uri="{A12FA001-AC4F-418D-AE19-62706E023703}">
                      <ahyp:hlinkClr xmlns:ahyp="http://schemas.microsoft.com/office/drawing/2018/hyperlinkcolor" val="tx"/>
                    </a:ext>
                  </a:extLst>
                </a:hlinkClick>
              </a:rPr>
              <a:t>www.youtube.com</a:t>
            </a:r>
            <a:r>
              <a:rPr kumimoji="0" lang="lt-LT" sz="2300" b="1" i="0" u="none" strike="noStrike" kern="1200" cap="none" spc="0" normalizeH="0" baseline="0" noProof="0" dirty="0">
                <a:ln>
                  <a:noFill/>
                </a:ln>
                <a:solidFill>
                  <a:srgbClr val="8769AB"/>
                </a:solidFill>
                <a:effectLst/>
                <a:uLnTx/>
                <a:uFillTx/>
                <a:latin typeface="Calibri" panose="020F0502020204030204"/>
                <a:ea typeface="+mj-ea"/>
                <a:cs typeface="Arial"/>
                <a:sym typeface="Lato Light"/>
              </a:rPr>
              <a:t> (Karjeros kodas)</a:t>
            </a:r>
            <a:endParaRPr lang="lt-LT" dirty="0"/>
          </a:p>
        </p:txBody>
      </p:sp>
      <p:sp>
        <p:nvSpPr>
          <p:cNvPr id="4" name="Skaidrės numerio vietos rezervavimo ženklas 3">
            <a:extLst>
              <a:ext uri="{FF2B5EF4-FFF2-40B4-BE49-F238E27FC236}">
                <a16:creationId xmlns:a16="http://schemas.microsoft.com/office/drawing/2014/main" id="{F65E4B34-04DD-38C7-8D2E-0AC8CA8546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79677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48DBAB6A-9B62-0A41-32C3-EE72A4213004}"/>
              </a:ext>
            </a:extLst>
          </p:cNvPr>
          <p:cNvSpPr>
            <a:spLocks noGrp="1"/>
          </p:cNvSpPr>
          <p:nvPr>
            <p:ph type="body" idx="1"/>
          </p:nvPr>
        </p:nvSpPr>
        <p:spPr>
          <a:xfrm>
            <a:off x="947057" y="1492329"/>
            <a:ext cx="6074229" cy="819900"/>
          </a:xfrm>
        </p:spPr>
        <p:txBody>
          <a:bodyPr/>
          <a:lstStyle/>
          <a:p>
            <a:pPr marL="38100" indent="0">
              <a:buNone/>
            </a:pPr>
            <a:r>
              <a:rPr lang="lt-LT" dirty="0"/>
              <a:t>Metodika yra IDĖJA. </a:t>
            </a:r>
          </a:p>
          <a:p>
            <a:pPr marL="38100" indent="0">
              <a:buNone/>
            </a:pPr>
            <a:r>
              <a:rPr lang="lt-LT" dirty="0"/>
              <a:t>Kiekvieną idėją galima: transformuoti, keisti, tobulinti, papildyti :)</a:t>
            </a:r>
          </a:p>
          <a:p>
            <a:pPr marL="38100" indent="0">
              <a:buNone/>
            </a:pPr>
            <a:endParaRPr lang="lt-LT" dirty="0"/>
          </a:p>
          <a:p>
            <a:pPr marL="38100" indent="0">
              <a:buNone/>
            </a:pPr>
            <a:r>
              <a:rPr lang="lt-LT" sz="2000" i="0" dirty="0"/>
              <a:t>                                                      </a:t>
            </a:r>
            <a:r>
              <a:rPr lang="en-US" sz="2000" i="0" dirty="0"/>
              <a:t>v</a:t>
            </a:r>
            <a:r>
              <a:rPr lang="lt-LT" sz="2000" i="0" dirty="0" err="1"/>
              <a:t>irginija.jaruseviciute</a:t>
            </a:r>
            <a:r>
              <a:rPr lang="en-US" sz="2000" i="0" dirty="0"/>
              <a:t>@gmail.com</a:t>
            </a:r>
            <a:endParaRPr lang="lt-LT" sz="2000" i="0" dirty="0"/>
          </a:p>
        </p:txBody>
      </p:sp>
      <p:sp>
        <p:nvSpPr>
          <p:cNvPr id="3" name="Skaidrės numerio vietos rezervavimo ženklas 2">
            <a:extLst>
              <a:ext uri="{FF2B5EF4-FFF2-40B4-BE49-F238E27FC236}">
                <a16:creationId xmlns:a16="http://schemas.microsoft.com/office/drawing/2014/main" id="{CC3D5AFE-2BB2-185E-FE41-7DA68CDAEC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5" name="Paveikslėlis 4" descr="Paveikslėlis, kuriame yra iliustracija, animacija, dizainas&#10;&#10;Automatiškai sugeneruotas aprašymas">
            <a:extLst>
              <a:ext uri="{FF2B5EF4-FFF2-40B4-BE49-F238E27FC236}">
                <a16:creationId xmlns:a16="http://schemas.microsoft.com/office/drawing/2014/main" id="{104D6F2D-D6FC-7F45-A05A-D50A7069CC03}"/>
              </a:ext>
            </a:extLst>
          </p:cNvPr>
          <p:cNvPicPr>
            <a:picLocks noChangeAspect="1"/>
          </p:cNvPicPr>
          <p:nvPr/>
        </p:nvPicPr>
        <p:blipFill>
          <a:blip r:embed="rId2"/>
          <a:stretch>
            <a:fillRect/>
          </a:stretch>
        </p:blipFill>
        <p:spPr>
          <a:xfrm>
            <a:off x="6504931" y="907971"/>
            <a:ext cx="2459454" cy="3053443"/>
          </a:xfrm>
          <a:prstGeom prst="rect">
            <a:avLst/>
          </a:prstGeom>
        </p:spPr>
      </p:pic>
    </p:spTree>
    <p:extLst>
      <p:ext uri="{BB962C8B-B14F-4D97-AF65-F5344CB8AC3E}">
        <p14:creationId xmlns:p14="http://schemas.microsoft.com/office/powerpoint/2010/main" val="193073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813" y="4645729"/>
            <a:ext cx="1593838" cy="451388"/>
          </a:xfrm>
          <a:prstGeom prst="rect">
            <a:avLst/>
          </a:prstGeom>
        </p:spPr>
      </p:pic>
      <p:sp>
        <p:nvSpPr>
          <p:cNvPr id="2" name="Teksto vietos rezervavimo ženklas 1">
            <a:extLst>
              <a:ext uri="{FF2B5EF4-FFF2-40B4-BE49-F238E27FC236}">
                <a16:creationId xmlns:a16="http://schemas.microsoft.com/office/drawing/2014/main" id="{1141C3E7-30C7-4C49-AED4-3B4FBD25FBC8}"/>
              </a:ext>
            </a:extLst>
          </p:cNvPr>
          <p:cNvSpPr>
            <a:spLocks noGrp="1"/>
          </p:cNvSpPr>
          <p:nvPr>
            <p:ph type="body" idx="1"/>
          </p:nvPr>
        </p:nvSpPr>
        <p:spPr/>
        <p:txBody>
          <a:bodyPr/>
          <a:lstStyle/>
          <a:p>
            <a:pPr marL="38100" indent="0" algn="l">
              <a:buNone/>
            </a:pPr>
            <a:r>
              <a:rPr lang="lt-LT" dirty="0" err="1"/>
              <a:t>Euroguidance</a:t>
            </a:r>
            <a:r>
              <a:rPr lang="lt-LT" dirty="0"/>
              <a:t> – tai mobilumo ir profesinio orientavimo gidas Europos Sąjungoje. </a:t>
            </a:r>
            <a:endParaRPr lang="en-GB" dirty="0"/>
          </a:p>
        </p:txBody>
      </p:sp>
      <p:pic>
        <p:nvPicPr>
          <p:cNvPr id="3" name="Paveikslėlis 2">
            <a:extLst>
              <a:ext uri="{FF2B5EF4-FFF2-40B4-BE49-F238E27FC236}">
                <a16:creationId xmlns:a16="http://schemas.microsoft.com/office/drawing/2014/main" id="{BA3B7DF2-8AC0-4385-A5EB-C85DE9659EED}"/>
              </a:ext>
            </a:extLst>
          </p:cNvPr>
          <p:cNvPicPr>
            <a:picLocks noChangeAspect="1"/>
          </p:cNvPicPr>
          <p:nvPr/>
        </p:nvPicPr>
        <p:blipFill>
          <a:blip r:embed="rId4"/>
          <a:stretch>
            <a:fillRect/>
          </a:stretch>
        </p:blipFill>
        <p:spPr>
          <a:xfrm>
            <a:off x="1793184" y="3612611"/>
            <a:ext cx="5346655" cy="707197"/>
          </a:xfrm>
          <a:prstGeom prst="rect">
            <a:avLst/>
          </a:prstGeom>
        </p:spPr>
      </p:pic>
    </p:spTree>
    <p:extLst>
      <p:ext uri="{BB962C8B-B14F-4D97-AF65-F5344CB8AC3E}">
        <p14:creationId xmlns:p14="http://schemas.microsoft.com/office/powerpoint/2010/main" val="324620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E69EFD2-B84E-42A1-A98B-ACB010CB24FB}"/>
              </a:ext>
            </a:extLst>
          </p:cNvPr>
          <p:cNvSpPr>
            <a:spLocks noGrp="1"/>
          </p:cNvSpPr>
          <p:nvPr>
            <p:ph type="title"/>
          </p:nvPr>
        </p:nvSpPr>
        <p:spPr/>
        <p:txBody>
          <a:bodyPr/>
          <a:lstStyle/>
          <a:p>
            <a:endParaRPr lang="en-GB"/>
          </a:p>
        </p:txBody>
      </p:sp>
      <p:sp>
        <p:nvSpPr>
          <p:cNvPr id="4" name="Skaidrės numerio vietos rezervavimo ženklas 3">
            <a:extLst>
              <a:ext uri="{FF2B5EF4-FFF2-40B4-BE49-F238E27FC236}">
                <a16:creationId xmlns:a16="http://schemas.microsoft.com/office/drawing/2014/main" id="{212ECB4F-91DE-4DA4-9409-E36EAD9E88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6" name="Paveikslėlis 5">
            <a:extLst>
              <a:ext uri="{FF2B5EF4-FFF2-40B4-BE49-F238E27FC236}">
                <a16:creationId xmlns:a16="http://schemas.microsoft.com/office/drawing/2014/main" id="{B41F52CF-1A0C-4D38-96B8-A5662C4C417B}"/>
              </a:ext>
            </a:extLst>
          </p:cNvPr>
          <p:cNvPicPr>
            <a:picLocks noChangeAspect="1"/>
          </p:cNvPicPr>
          <p:nvPr/>
        </p:nvPicPr>
        <p:blipFill>
          <a:blip r:embed="rId2"/>
          <a:stretch>
            <a:fillRect/>
          </a:stretch>
        </p:blipFill>
        <p:spPr>
          <a:xfrm>
            <a:off x="1057275" y="252701"/>
            <a:ext cx="6836113" cy="41805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39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BB3DA76-E45A-4615-9ABF-5CB8929EFD7A}"/>
              </a:ext>
            </a:extLst>
          </p:cNvPr>
          <p:cNvSpPr>
            <a:spLocks noGrp="1"/>
          </p:cNvSpPr>
          <p:nvPr>
            <p:ph type="title"/>
          </p:nvPr>
        </p:nvSpPr>
        <p:spPr/>
        <p:txBody>
          <a:bodyPr/>
          <a:lstStyle/>
          <a:p>
            <a:pPr algn="ctr"/>
            <a:r>
              <a:rPr lang="lt-LT" sz="2800" b="1" dirty="0">
                <a:latin typeface="Calibri" panose="020F0502020204030204" pitchFamily="34" charset="0"/>
                <a:cs typeface="Calibri" panose="020F0502020204030204" pitchFamily="34" charset="0"/>
              </a:rPr>
              <a:t>MOKYMAI, SEMINARAI</a:t>
            </a:r>
            <a:endParaRPr lang="en-GB" sz="2800" b="1" dirty="0">
              <a:latin typeface="Calibri" panose="020F0502020204030204" pitchFamily="34" charset="0"/>
              <a:cs typeface="Calibri" panose="020F0502020204030204" pitchFamily="34" charset="0"/>
            </a:endParaRPr>
          </a:p>
        </p:txBody>
      </p:sp>
      <p:sp>
        <p:nvSpPr>
          <p:cNvPr id="5" name="Skaidrės numerio vietos rezervavimo ženklas 4">
            <a:extLst>
              <a:ext uri="{FF2B5EF4-FFF2-40B4-BE49-F238E27FC236}">
                <a16:creationId xmlns:a16="http://schemas.microsoft.com/office/drawing/2014/main" id="{2D3945DF-B1A0-4EC8-835D-B778C439073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 sz="1200" b="0" i="0" u="none" strike="noStrike" kern="0" cap="none" spc="0" normalizeH="0" baseline="0" noProof="0">
              <a:ln>
                <a:noFill/>
              </a:ln>
              <a:solidFill>
                <a:srgbClr val="A6BCC9"/>
              </a:solidFill>
              <a:effectLst/>
              <a:uLnTx/>
              <a:uFillTx/>
              <a:latin typeface="Lato Light"/>
              <a:sym typeface="Lato Light"/>
            </a:endParaRPr>
          </a:p>
        </p:txBody>
      </p:sp>
      <p:pic>
        <p:nvPicPr>
          <p:cNvPr id="4" name="Paveikslėlis 3">
            <a:extLst>
              <a:ext uri="{FF2B5EF4-FFF2-40B4-BE49-F238E27FC236}">
                <a16:creationId xmlns:a16="http://schemas.microsoft.com/office/drawing/2014/main" id="{70AE9325-D986-467B-89F9-FDA87EF35DE3}"/>
              </a:ext>
            </a:extLst>
          </p:cNvPr>
          <p:cNvPicPr>
            <a:picLocks noChangeAspect="1"/>
          </p:cNvPicPr>
          <p:nvPr/>
        </p:nvPicPr>
        <p:blipFill>
          <a:blip r:embed="rId2"/>
          <a:stretch>
            <a:fillRect/>
          </a:stretch>
        </p:blipFill>
        <p:spPr>
          <a:xfrm>
            <a:off x="2553097" y="609242"/>
            <a:ext cx="6523028" cy="3925015"/>
          </a:xfrm>
          <a:prstGeom prst="rect">
            <a:avLst/>
          </a:prstGeom>
        </p:spPr>
      </p:pic>
    </p:spTree>
    <p:extLst>
      <p:ext uri="{BB962C8B-B14F-4D97-AF65-F5344CB8AC3E}">
        <p14:creationId xmlns:p14="http://schemas.microsoft.com/office/powerpoint/2010/main" val="21084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90E92830-10D1-4F9B-9ECA-DB2C46361047}"/>
              </a:ext>
            </a:extLst>
          </p:cNvPr>
          <p:cNvPicPr>
            <a:picLocks noChangeAspect="1"/>
          </p:cNvPicPr>
          <p:nvPr/>
        </p:nvPicPr>
        <p:blipFill rotWithShape="1">
          <a:blip r:embed="rId2"/>
          <a:srcRect l="47214" t="14518"/>
          <a:stretch/>
        </p:blipFill>
        <p:spPr>
          <a:xfrm rot="979883">
            <a:off x="5661371" y="365049"/>
            <a:ext cx="2558594" cy="41012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Pavadinimas 1">
            <a:extLst>
              <a:ext uri="{FF2B5EF4-FFF2-40B4-BE49-F238E27FC236}">
                <a16:creationId xmlns:a16="http://schemas.microsoft.com/office/drawing/2014/main" id="{2BB3DA76-E45A-4615-9ABF-5CB8929EFD7A}"/>
              </a:ext>
            </a:extLst>
          </p:cNvPr>
          <p:cNvSpPr>
            <a:spLocks noGrp="1"/>
          </p:cNvSpPr>
          <p:nvPr>
            <p:ph type="title"/>
          </p:nvPr>
        </p:nvSpPr>
        <p:spPr/>
        <p:txBody>
          <a:bodyPr/>
          <a:lstStyle/>
          <a:p>
            <a:pPr algn="ctr"/>
            <a:r>
              <a:rPr lang="lt-LT" sz="2800" b="1" dirty="0">
                <a:latin typeface="Calibri" panose="020F0502020204030204" pitchFamily="34" charset="0"/>
                <a:cs typeface="Calibri" panose="020F0502020204030204" pitchFamily="34" charset="0"/>
              </a:rPr>
              <a:t>METODINĖ MEDŽIAGA</a:t>
            </a:r>
            <a:endParaRPr lang="en-GB" sz="2800" b="1" dirty="0">
              <a:latin typeface="Calibri" panose="020F0502020204030204" pitchFamily="34" charset="0"/>
              <a:cs typeface="Calibri" panose="020F0502020204030204" pitchFamily="34" charset="0"/>
            </a:endParaRPr>
          </a:p>
        </p:txBody>
      </p:sp>
      <p:sp>
        <p:nvSpPr>
          <p:cNvPr id="5" name="Skaidrės numerio vietos rezervavimo ženklas 4">
            <a:extLst>
              <a:ext uri="{FF2B5EF4-FFF2-40B4-BE49-F238E27FC236}">
                <a16:creationId xmlns:a16="http://schemas.microsoft.com/office/drawing/2014/main" id="{2D3945DF-B1A0-4EC8-835D-B778C439073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 sz="1200" b="0" i="0" u="none" strike="noStrike" kern="0" cap="none" spc="0" normalizeH="0" baseline="0" noProof="0">
              <a:ln>
                <a:noFill/>
              </a:ln>
              <a:solidFill>
                <a:srgbClr val="A6BCC9"/>
              </a:solidFill>
              <a:effectLst/>
              <a:uLnTx/>
              <a:uFillTx/>
              <a:latin typeface="Lato Light"/>
              <a:sym typeface="Lato Light"/>
            </a:endParaRPr>
          </a:p>
        </p:txBody>
      </p:sp>
      <p:pic>
        <p:nvPicPr>
          <p:cNvPr id="4" name="Paveikslėlis 3">
            <a:extLst>
              <a:ext uri="{FF2B5EF4-FFF2-40B4-BE49-F238E27FC236}">
                <a16:creationId xmlns:a16="http://schemas.microsoft.com/office/drawing/2014/main" id="{D77F2840-024A-47D5-8539-2AD32E0B9478}"/>
              </a:ext>
            </a:extLst>
          </p:cNvPr>
          <p:cNvPicPr>
            <a:picLocks noChangeAspect="1"/>
          </p:cNvPicPr>
          <p:nvPr/>
        </p:nvPicPr>
        <p:blipFill rotWithShape="1">
          <a:blip r:embed="rId3"/>
          <a:srcRect l="5695" t="4149" r="5465" b="4741"/>
          <a:stretch/>
        </p:blipFill>
        <p:spPr>
          <a:xfrm>
            <a:off x="2517055" y="121920"/>
            <a:ext cx="2785848" cy="4404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101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BB3DA76-E45A-4615-9ABF-5CB8929EFD7A}"/>
              </a:ext>
            </a:extLst>
          </p:cNvPr>
          <p:cNvSpPr>
            <a:spLocks noGrp="1"/>
          </p:cNvSpPr>
          <p:nvPr>
            <p:ph type="title"/>
          </p:nvPr>
        </p:nvSpPr>
        <p:spPr/>
        <p:txBody>
          <a:bodyPr/>
          <a:lstStyle/>
          <a:p>
            <a:pPr algn="ctr"/>
            <a:r>
              <a:rPr lang="lt-LT" sz="2800" b="1" dirty="0">
                <a:latin typeface="Calibri" panose="020F0502020204030204" pitchFamily="34" charset="0"/>
                <a:cs typeface="Calibri" panose="020F0502020204030204" pitchFamily="34" charset="0"/>
              </a:rPr>
              <a:t>METODINĖ MEDŽIAGA</a:t>
            </a:r>
            <a:endParaRPr lang="en-GB" sz="2800" b="1" dirty="0">
              <a:latin typeface="Calibri" panose="020F0502020204030204" pitchFamily="34" charset="0"/>
              <a:cs typeface="Calibri" panose="020F0502020204030204" pitchFamily="34" charset="0"/>
            </a:endParaRPr>
          </a:p>
        </p:txBody>
      </p:sp>
      <p:sp>
        <p:nvSpPr>
          <p:cNvPr id="5" name="Skaidrės numerio vietos rezervavimo ženklas 4">
            <a:extLst>
              <a:ext uri="{FF2B5EF4-FFF2-40B4-BE49-F238E27FC236}">
                <a16:creationId xmlns:a16="http://schemas.microsoft.com/office/drawing/2014/main" id="{2D3945DF-B1A0-4EC8-835D-B778C439073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 sz="1200" b="0" i="0" u="none" strike="noStrike" kern="0" cap="none" spc="0" normalizeH="0" baseline="0" noProof="0">
              <a:ln>
                <a:noFill/>
              </a:ln>
              <a:solidFill>
                <a:srgbClr val="A6BCC9"/>
              </a:solidFill>
              <a:effectLst/>
              <a:uLnTx/>
              <a:uFillTx/>
              <a:latin typeface="Lato Light"/>
              <a:sym typeface="Lato Light"/>
            </a:endParaRPr>
          </a:p>
        </p:txBody>
      </p:sp>
      <p:pic>
        <p:nvPicPr>
          <p:cNvPr id="6" name="Paveikslėlis 5">
            <a:extLst>
              <a:ext uri="{FF2B5EF4-FFF2-40B4-BE49-F238E27FC236}">
                <a16:creationId xmlns:a16="http://schemas.microsoft.com/office/drawing/2014/main" id="{C5A4A2C6-64A5-4C65-BD6F-3AC7C915F837}"/>
              </a:ext>
            </a:extLst>
          </p:cNvPr>
          <p:cNvPicPr>
            <a:picLocks noChangeAspect="1"/>
          </p:cNvPicPr>
          <p:nvPr/>
        </p:nvPicPr>
        <p:blipFill rotWithShape="1">
          <a:blip r:embed="rId3"/>
          <a:srcRect l="8870" t="2518" r="6609" b="19852"/>
          <a:stretch/>
        </p:blipFill>
        <p:spPr>
          <a:xfrm>
            <a:off x="2454345" y="303763"/>
            <a:ext cx="6545580" cy="3992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Stačiakampis 7">
            <a:extLst>
              <a:ext uri="{FF2B5EF4-FFF2-40B4-BE49-F238E27FC236}">
                <a16:creationId xmlns:a16="http://schemas.microsoft.com/office/drawing/2014/main" id="{EB3F3E7C-925E-47F0-A6BF-E0732794756B}"/>
              </a:ext>
            </a:extLst>
          </p:cNvPr>
          <p:cNvSpPr/>
          <p:nvPr/>
        </p:nvSpPr>
        <p:spPr>
          <a:xfrm>
            <a:off x="2506980" y="2481989"/>
            <a:ext cx="5836180" cy="707886"/>
          </a:xfrm>
          <a:prstGeom prst="rect">
            <a:avLst/>
          </a:prstGeom>
          <a:noFill/>
        </p:spPr>
        <p:txBody>
          <a:bodyPr wrap="square" lIns="91440" tIns="45720" rIns="91440" bIns="45720">
            <a:spAutoFit/>
          </a:bodyPr>
          <a:lstStyle/>
          <a:p>
            <a:pPr algn="ctr"/>
            <a:r>
              <a:rPr lang="lt-LT"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www.mobilumogidas.lt</a:t>
            </a:r>
          </a:p>
        </p:txBody>
      </p:sp>
    </p:spTree>
    <p:extLst>
      <p:ext uri="{BB962C8B-B14F-4D97-AF65-F5344CB8AC3E}">
        <p14:creationId xmlns:p14="http://schemas.microsoft.com/office/powerpoint/2010/main" val="423447532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4">
            <a:extLst>
              <a:ext uri="{FF2B5EF4-FFF2-40B4-BE49-F238E27FC236}">
                <a16:creationId xmlns:a16="http://schemas.microsoft.com/office/drawing/2014/main" id="{3A5E67C6-0E35-434F-A12C-48A95735FC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18" name="Paveikslėlis 17" descr="Paveikslėlis, kuriame yra žinutė&#10;&#10;Automatiškai sugeneruotas aprašymas">
            <a:extLst>
              <a:ext uri="{FF2B5EF4-FFF2-40B4-BE49-F238E27FC236}">
                <a16:creationId xmlns:a16="http://schemas.microsoft.com/office/drawing/2014/main" id="{7C8FC4C6-17BB-40AE-A4D9-89DE007A892C}"/>
              </a:ext>
            </a:extLst>
          </p:cNvPr>
          <p:cNvPicPr>
            <a:picLocks noChangeAspect="1"/>
          </p:cNvPicPr>
          <p:nvPr/>
        </p:nvPicPr>
        <p:blipFill>
          <a:blip r:embed="rId3"/>
          <a:stretch>
            <a:fillRect/>
          </a:stretch>
        </p:blipFill>
        <p:spPr>
          <a:xfrm>
            <a:off x="2441848" y="280186"/>
            <a:ext cx="1676400" cy="16764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bliqueBottomLeft"/>
            <a:lightRig rig="contrasting" dir="t">
              <a:rot lat="0" lon="0" rev="3000000"/>
            </a:lightRig>
          </a:scene3d>
          <a:sp3d contourW="7620">
            <a:bevelT w="95250" h="31750"/>
            <a:contourClr>
              <a:srgbClr val="333333"/>
            </a:contourClr>
          </a:sp3d>
        </p:spPr>
      </p:pic>
      <p:sp>
        <p:nvSpPr>
          <p:cNvPr id="22" name="TextBox 21">
            <a:extLst>
              <a:ext uri="{FF2B5EF4-FFF2-40B4-BE49-F238E27FC236}">
                <a16:creationId xmlns:a16="http://schemas.microsoft.com/office/drawing/2014/main" id="{816C202F-A9D7-4FD5-ABEF-8C4E8A476397}"/>
              </a:ext>
            </a:extLst>
          </p:cNvPr>
          <p:cNvSpPr txBox="1"/>
          <p:nvPr/>
        </p:nvSpPr>
        <p:spPr>
          <a:xfrm>
            <a:off x="4491736" y="763567"/>
            <a:ext cx="3707966" cy="707886"/>
          </a:xfrm>
          <a:prstGeom prst="rect">
            <a:avLst/>
          </a:prstGeom>
          <a:solidFill>
            <a:srgbClr val="FF0000"/>
          </a:solidFill>
        </p:spPr>
        <p:txBody>
          <a:bodyPr wrap="square" rtlCol="0">
            <a:spAutoFit/>
          </a:bodyPr>
          <a:lstStyle/>
          <a:p>
            <a:r>
              <a:rPr lang="lt-LT" sz="4000" b="1" dirty="0">
                <a:solidFill>
                  <a:schemeClr val="bg1"/>
                </a:solidFill>
                <a:latin typeface="Calibri" panose="020F0502020204030204" pitchFamily="34" charset="0"/>
                <a:cs typeface="Calibri" panose="020F0502020204030204" pitchFamily="34" charset="0"/>
              </a:rPr>
              <a:t>PRENUMERUOTI</a:t>
            </a:r>
            <a:endParaRPr lang="en-GB" sz="4000" b="1" dirty="0">
              <a:solidFill>
                <a:schemeClr val="bg1"/>
              </a:solidFill>
              <a:latin typeface="Calibri" panose="020F0502020204030204" pitchFamily="34" charset="0"/>
              <a:cs typeface="Calibri" panose="020F0502020204030204" pitchFamily="34" charset="0"/>
            </a:endParaRPr>
          </a:p>
        </p:txBody>
      </p:sp>
      <p:cxnSp>
        <p:nvCxnSpPr>
          <p:cNvPr id="28" name="Tiesioji rodyklės jungtis 27">
            <a:extLst>
              <a:ext uri="{FF2B5EF4-FFF2-40B4-BE49-F238E27FC236}">
                <a16:creationId xmlns:a16="http://schemas.microsoft.com/office/drawing/2014/main" id="{22FD9C1C-3450-4E30-BC45-897A99444602}"/>
              </a:ext>
            </a:extLst>
          </p:cNvPr>
          <p:cNvCxnSpPr>
            <a:cxnSpLocks/>
          </p:cNvCxnSpPr>
          <p:nvPr/>
        </p:nvCxnSpPr>
        <p:spPr>
          <a:xfrm flipH="1" flipV="1">
            <a:off x="7941808" y="1340422"/>
            <a:ext cx="450526" cy="422010"/>
          </a:xfrm>
          <a:prstGeom prst="straightConnector1">
            <a:avLst/>
          </a:prstGeom>
          <a:ln w="149225">
            <a:tailEnd type="triangle"/>
          </a:ln>
        </p:spPr>
        <p:style>
          <a:lnRef idx="1">
            <a:schemeClr val="dk1"/>
          </a:lnRef>
          <a:fillRef idx="0">
            <a:schemeClr val="dk1"/>
          </a:fillRef>
          <a:effectRef idx="0">
            <a:schemeClr val="dk1"/>
          </a:effectRef>
          <a:fontRef idx="minor">
            <a:schemeClr val="tx1"/>
          </a:fontRef>
        </p:style>
      </p:cxnSp>
      <p:pic>
        <p:nvPicPr>
          <p:cNvPr id="33" name="Paveikslėlis 32" descr="Paveikslėlis, kuriame yra žinutė&#10;&#10;Automatiškai sugeneruotas aprašymas">
            <a:extLst>
              <a:ext uri="{FF2B5EF4-FFF2-40B4-BE49-F238E27FC236}">
                <a16:creationId xmlns:a16="http://schemas.microsoft.com/office/drawing/2014/main" id="{B68E6219-4A3B-4DA2-BDD7-5F48EA34739A}"/>
              </a:ext>
            </a:extLst>
          </p:cNvPr>
          <p:cNvPicPr>
            <a:picLocks noChangeAspect="1"/>
          </p:cNvPicPr>
          <p:nvPr/>
        </p:nvPicPr>
        <p:blipFill>
          <a:blip r:embed="rId4"/>
          <a:stretch>
            <a:fillRect/>
          </a:stretch>
        </p:blipFill>
        <p:spPr>
          <a:xfrm>
            <a:off x="-249707" y="542756"/>
            <a:ext cx="2639935" cy="1319968"/>
          </a:xfrm>
          <a:prstGeom prst="rect">
            <a:avLst/>
          </a:prstGeom>
        </p:spPr>
      </p:pic>
      <p:pic>
        <p:nvPicPr>
          <p:cNvPr id="3" name="Paveikslėlis 2">
            <a:extLst>
              <a:ext uri="{FF2B5EF4-FFF2-40B4-BE49-F238E27FC236}">
                <a16:creationId xmlns:a16="http://schemas.microsoft.com/office/drawing/2014/main" id="{BA0EB47C-64EA-4D1E-B1CE-99D4704D0AD9}"/>
              </a:ext>
            </a:extLst>
          </p:cNvPr>
          <p:cNvPicPr>
            <a:picLocks noChangeAspect="1"/>
          </p:cNvPicPr>
          <p:nvPr/>
        </p:nvPicPr>
        <p:blipFill rotWithShape="1">
          <a:blip r:embed="rId5"/>
          <a:srcRect b="60885"/>
          <a:stretch/>
        </p:blipFill>
        <p:spPr>
          <a:xfrm>
            <a:off x="3586861" y="4379933"/>
            <a:ext cx="1809750" cy="707886"/>
          </a:xfrm>
          <a:prstGeom prst="rect">
            <a:avLst/>
          </a:prstGeom>
        </p:spPr>
      </p:pic>
      <p:grpSp>
        <p:nvGrpSpPr>
          <p:cNvPr id="17" name="Grupė 16">
            <a:extLst>
              <a:ext uri="{FF2B5EF4-FFF2-40B4-BE49-F238E27FC236}">
                <a16:creationId xmlns:a16="http://schemas.microsoft.com/office/drawing/2014/main" id="{9FAF7E25-A3D5-463D-AD7B-A7A615198906}"/>
              </a:ext>
            </a:extLst>
          </p:cNvPr>
          <p:cNvGrpSpPr/>
          <p:nvPr/>
        </p:nvGrpSpPr>
        <p:grpSpPr>
          <a:xfrm>
            <a:off x="892969" y="2090946"/>
            <a:ext cx="7123271" cy="2191937"/>
            <a:chOff x="892969" y="2090946"/>
            <a:chExt cx="7123271" cy="2191937"/>
          </a:xfrm>
        </p:grpSpPr>
        <p:pic>
          <p:nvPicPr>
            <p:cNvPr id="11" name="Paveikslėlis 10">
              <a:extLst>
                <a:ext uri="{FF2B5EF4-FFF2-40B4-BE49-F238E27FC236}">
                  <a16:creationId xmlns:a16="http://schemas.microsoft.com/office/drawing/2014/main" id="{2B9EC3FF-5FEB-4947-ABF6-B3CFE8602B02}"/>
                </a:ext>
              </a:extLst>
            </p:cNvPr>
            <p:cNvPicPr>
              <a:picLocks noChangeAspect="1"/>
            </p:cNvPicPr>
            <p:nvPr/>
          </p:nvPicPr>
          <p:blipFill rotWithShape="1">
            <a:blip r:embed="rId6"/>
            <a:srcRect l="63972" t="62896" r="21875" b="12361"/>
            <a:stretch/>
          </p:blipFill>
          <p:spPr>
            <a:xfrm>
              <a:off x="892969" y="2090947"/>
              <a:ext cx="2228850" cy="2191936"/>
            </a:xfrm>
            <a:prstGeom prst="rect">
              <a:avLst/>
            </a:prstGeom>
            <a:ln>
              <a:noFill/>
            </a:ln>
            <a:effectLst>
              <a:outerShdw blurRad="292100" dist="139700" dir="2700000" algn="tl" rotWithShape="0">
                <a:srgbClr val="333333">
                  <a:alpha val="65000"/>
                </a:srgbClr>
              </a:outerShdw>
            </a:effectLst>
          </p:spPr>
        </p:pic>
        <p:pic>
          <p:nvPicPr>
            <p:cNvPr id="13" name="Paveikslėlis 12" descr="Paveikslėlis, kuriame yra vidinis, stalas, moteris, nuotrauka&#10;&#10;Automatiškai sugeneruotas aprašymas">
              <a:extLst>
                <a:ext uri="{FF2B5EF4-FFF2-40B4-BE49-F238E27FC236}">
                  <a16:creationId xmlns:a16="http://schemas.microsoft.com/office/drawing/2014/main" id="{15DB6853-D227-496A-917D-3B482D74B7AA}"/>
                </a:ext>
              </a:extLst>
            </p:cNvPr>
            <p:cNvPicPr>
              <a:picLocks noChangeAspect="1"/>
            </p:cNvPicPr>
            <p:nvPr/>
          </p:nvPicPr>
          <p:blipFill>
            <a:blip r:embed="rId7"/>
            <a:stretch>
              <a:fillRect/>
            </a:stretch>
          </p:blipFill>
          <p:spPr>
            <a:xfrm>
              <a:off x="3178969" y="2090947"/>
              <a:ext cx="2521294" cy="2191936"/>
            </a:xfrm>
            <a:prstGeom prst="rect">
              <a:avLst/>
            </a:prstGeom>
            <a:ln>
              <a:noFill/>
            </a:ln>
            <a:effectLst>
              <a:outerShdw blurRad="292100" dist="139700" dir="2700000" algn="tl" rotWithShape="0">
                <a:srgbClr val="333333">
                  <a:alpha val="65000"/>
                </a:srgbClr>
              </a:outerShdw>
            </a:effectLst>
          </p:spPr>
        </p:pic>
        <p:pic>
          <p:nvPicPr>
            <p:cNvPr id="15" name="Paveikslėlis 14">
              <a:extLst>
                <a:ext uri="{FF2B5EF4-FFF2-40B4-BE49-F238E27FC236}">
                  <a16:creationId xmlns:a16="http://schemas.microsoft.com/office/drawing/2014/main" id="{33EE2198-C25F-43DD-B7A4-E0A974B0CCA2}"/>
                </a:ext>
              </a:extLst>
            </p:cNvPr>
            <p:cNvPicPr>
              <a:picLocks noChangeAspect="1"/>
            </p:cNvPicPr>
            <p:nvPr/>
          </p:nvPicPr>
          <p:blipFill rotWithShape="1">
            <a:blip r:embed="rId8"/>
            <a:srcRect l="21953" t="55278" r="63672" b="20139"/>
            <a:stretch/>
          </p:blipFill>
          <p:spPr>
            <a:xfrm>
              <a:off x="5757413" y="2090946"/>
              <a:ext cx="2258827" cy="217289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438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3A8F6F-990F-33B7-6B93-363F4F69A9B4}"/>
              </a:ext>
            </a:extLst>
          </p:cNvPr>
          <p:cNvSpPr>
            <a:spLocks noGrp="1"/>
          </p:cNvSpPr>
          <p:nvPr>
            <p:ph type="title"/>
          </p:nvPr>
        </p:nvSpPr>
        <p:spPr>
          <a:xfrm>
            <a:off x="127747" y="418063"/>
            <a:ext cx="2142000" cy="2630400"/>
          </a:xfrm>
        </p:spPr>
        <p:txBody>
          <a:bodyPr/>
          <a:lstStyle/>
          <a:p>
            <a:pPr algn="ctr"/>
            <a:r>
              <a:rPr lang="lt-LT" sz="2800" b="1" dirty="0">
                <a:latin typeface="Calibri" panose="020F0502020204030204" pitchFamily="34" charset="0"/>
                <a:cs typeface="Calibri" panose="020F0502020204030204" pitchFamily="34" charset="0"/>
              </a:rPr>
              <a:t>PROFESIJŲ LOTO</a:t>
            </a:r>
          </a:p>
        </p:txBody>
      </p:sp>
      <p:sp>
        <p:nvSpPr>
          <p:cNvPr id="3" name="Teksto vietos rezervavimo ženklas 2">
            <a:extLst>
              <a:ext uri="{FF2B5EF4-FFF2-40B4-BE49-F238E27FC236}">
                <a16:creationId xmlns:a16="http://schemas.microsoft.com/office/drawing/2014/main" id="{F2F749C0-2194-13D8-6DC8-2E6205E3931A}"/>
              </a:ext>
            </a:extLst>
          </p:cNvPr>
          <p:cNvSpPr>
            <a:spLocks noGrp="1"/>
          </p:cNvSpPr>
          <p:nvPr>
            <p:ph type="body" idx="1"/>
          </p:nvPr>
        </p:nvSpPr>
        <p:spPr>
          <a:xfrm>
            <a:off x="2866299" y="981528"/>
            <a:ext cx="2822407" cy="3120300"/>
          </a:xfrm>
        </p:spPr>
        <p:txBody>
          <a:bodyPr/>
          <a:lstStyle/>
          <a:p>
            <a:r>
              <a:rPr lang="lt-LT" b="1" dirty="0"/>
              <a:t>40 PROFESIJŲ</a:t>
            </a:r>
          </a:p>
          <a:p>
            <a:r>
              <a:rPr lang="lt-LT" b="1" dirty="0"/>
              <a:t>40 ASMENINIŲ SAVYBIŲ RINKINIŲ</a:t>
            </a:r>
          </a:p>
          <a:p>
            <a:r>
              <a:rPr lang="lt-LT" b="1" dirty="0"/>
              <a:t>STIPRYBIŲ SĄRAŠAS</a:t>
            </a:r>
          </a:p>
          <a:p>
            <a:r>
              <a:rPr lang="lt-LT" b="1" dirty="0"/>
              <a:t>PROFESIJŲ SĄRAŠAS</a:t>
            </a:r>
          </a:p>
          <a:p>
            <a:r>
              <a:rPr lang="lt-LT" b="1" dirty="0"/>
              <a:t>INSTRUKCIJA</a:t>
            </a:r>
          </a:p>
        </p:txBody>
      </p:sp>
      <p:sp>
        <p:nvSpPr>
          <p:cNvPr id="5" name="Skaidrės numerio vietos rezervavimo ženklas 4">
            <a:extLst>
              <a:ext uri="{FF2B5EF4-FFF2-40B4-BE49-F238E27FC236}">
                <a16:creationId xmlns:a16="http://schemas.microsoft.com/office/drawing/2014/main" id="{C102FE21-4798-7B85-8234-EFD475C5CB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Stačiakampis: suapvalinti kampai 5">
            <a:extLst>
              <a:ext uri="{FF2B5EF4-FFF2-40B4-BE49-F238E27FC236}">
                <a16:creationId xmlns:a16="http://schemas.microsoft.com/office/drawing/2014/main" id="{30AF6B3E-289A-2FB0-5434-3A6F64CF44EB}"/>
              </a:ext>
            </a:extLst>
          </p:cNvPr>
          <p:cNvSpPr/>
          <p:nvPr/>
        </p:nvSpPr>
        <p:spPr>
          <a:xfrm>
            <a:off x="5812970" y="2841170"/>
            <a:ext cx="2305013" cy="1453243"/>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marR="0" lvl="0" indent="0" algn="ctr" defTabSz="914400" rtl="0" eaLnBrk="1" fontAlgn="auto" latinLnBrk="0" hangingPunct="1">
              <a:lnSpc>
                <a:spcPct val="100000"/>
              </a:lnSpc>
              <a:spcBef>
                <a:spcPts val="600"/>
              </a:spcBef>
              <a:spcAft>
                <a:spcPts val="0"/>
              </a:spcAft>
              <a:buClr>
                <a:srgbClr val="A6BCC9"/>
              </a:buClr>
              <a:buSzPts val="1800"/>
              <a:buFont typeface="Lato Light"/>
              <a:buNone/>
              <a:tabLst/>
              <a:defRPr/>
            </a:pPr>
            <a:r>
              <a:rPr kumimoji="0" lang="lt-LT" sz="1800" b="0" i="0" u="none" strike="noStrike" kern="0" cap="none" spc="0" normalizeH="0" baseline="0" noProof="0" dirty="0">
                <a:ln>
                  <a:noFill/>
                </a:ln>
                <a:solidFill>
                  <a:srgbClr val="4A5C65"/>
                </a:solidFill>
                <a:effectLst/>
                <a:uLnTx/>
                <a:uFillTx/>
                <a:latin typeface="Lato Light"/>
                <a:ea typeface="Lato Light"/>
                <a:cs typeface="Lato Light"/>
                <a:sym typeface="Lato Light"/>
              </a:rPr>
              <a:t>TAI NĖRA PROFESINIO ORIENTAVIMO TESTAVIMO ĮRANKIS</a:t>
            </a:r>
          </a:p>
        </p:txBody>
      </p:sp>
    </p:spTree>
    <p:extLst>
      <p:ext uri="{BB962C8B-B14F-4D97-AF65-F5344CB8AC3E}">
        <p14:creationId xmlns:p14="http://schemas.microsoft.com/office/powerpoint/2010/main" val="151293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2">
            <a:extLst>
              <a:ext uri="{FF2B5EF4-FFF2-40B4-BE49-F238E27FC236}">
                <a16:creationId xmlns:a16="http://schemas.microsoft.com/office/drawing/2014/main" id="{EA8115A8-13A5-8D83-7E35-63E17FC602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5" name="Grafinis elementas 4" descr="Pen with solid fill">
            <a:extLst>
              <a:ext uri="{FF2B5EF4-FFF2-40B4-BE49-F238E27FC236}">
                <a16:creationId xmlns:a16="http://schemas.microsoft.com/office/drawing/2014/main" id="{F69DDE1E-EC4D-3E33-6E32-BE14AFB06D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4893" y="1583870"/>
            <a:ext cx="2261507" cy="2261507"/>
          </a:xfrm>
          <a:prstGeom prst="rect">
            <a:avLst/>
          </a:prstGeom>
        </p:spPr>
      </p:pic>
    </p:spTree>
    <p:extLst>
      <p:ext uri="{BB962C8B-B14F-4D97-AF65-F5344CB8AC3E}">
        <p14:creationId xmlns:p14="http://schemas.microsoft.com/office/powerpoint/2010/main" val="3814988259"/>
      </p:ext>
    </p:extLst>
  </p:cSld>
  <p:clrMapOvr>
    <a:masterClrMapping/>
  </p:clrMapOvr>
</p:sld>
</file>

<file path=ppt/theme/theme1.xml><?xml version="1.0" encoding="utf-8"?>
<a:theme xmlns:a="http://schemas.openxmlformats.org/drawingml/2006/main" name="Kent template">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ABSTRACT">
      <a:dk1>
        <a:sysClr val="windowText" lastClr="000000"/>
      </a:dk1>
      <a:lt1>
        <a:sysClr val="window" lastClr="FFFFFF"/>
      </a:lt1>
      <a:dk2>
        <a:srgbClr val="44546A"/>
      </a:dk2>
      <a:lt2>
        <a:srgbClr val="E7E6E6"/>
      </a:lt2>
      <a:accent1>
        <a:srgbClr val="79D155"/>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7CA26D30AD7041BDA66CB324E802A1" ma:contentTypeVersion="12" ma:contentTypeDescription="Create a new document." ma:contentTypeScope="" ma:versionID="1733a72087892d146f3cb1cf1e884bb7">
  <xsd:schema xmlns:xsd="http://www.w3.org/2001/XMLSchema" xmlns:xs="http://www.w3.org/2001/XMLSchema" xmlns:p="http://schemas.microsoft.com/office/2006/metadata/properties" xmlns:ns1="http://schemas.microsoft.com/sharepoint/v3" xmlns:ns3="69ea9cc5-747b-4ba9-9988-d942826a87c4" targetNamespace="http://schemas.microsoft.com/office/2006/metadata/properties" ma:root="true" ma:fieldsID="f11c68714203da46de952ba45071ab63" ns1:_="" ns3:_="">
    <xsd:import namespace="http://schemas.microsoft.com/sharepoint/v3"/>
    <xsd:import namespace="69ea9cc5-747b-4ba9-9988-d942826a87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a9cc5-747b-4ba9-9988-d942826a8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E3ECEF-B01D-45C8-8F58-892053EDC7F3}">
  <ds:schemaRefs>
    <ds:schemaRef ds:uri="http://purl.org/dc/terms/"/>
    <ds:schemaRef ds:uri="http://purl.org/dc/elements/1.1/"/>
    <ds:schemaRef ds:uri="http://schemas.microsoft.com/office/2006/documentManagement/types"/>
    <ds:schemaRef ds:uri="http://www.w3.org/XML/1998/namespace"/>
    <ds:schemaRef ds:uri="69ea9cc5-747b-4ba9-9988-d942826a87c4"/>
    <ds:schemaRef ds:uri="http://schemas.microsoft.com/sharepoint/v3"/>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09EE1EF-6C0F-41A5-813B-DBF4897E87C6}">
  <ds:schemaRefs>
    <ds:schemaRef ds:uri="http://schemas.microsoft.com/sharepoint/v3/contenttype/forms"/>
  </ds:schemaRefs>
</ds:datastoreItem>
</file>

<file path=customXml/itemProps3.xml><?xml version="1.0" encoding="utf-8"?>
<ds:datastoreItem xmlns:ds="http://schemas.openxmlformats.org/officeDocument/2006/customXml" ds:itemID="{11A8D711-2B17-4176-A0F2-62BA10AF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ea9cc5-747b-4ba9-9988-d942826a8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2556</TotalTime>
  <Words>737</Words>
  <Application>Microsoft Office PowerPoint</Application>
  <PresentationFormat>On-screen Show (16:9)</PresentationFormat>
  <Paragraphs>89</Paragraphs>
  <Slides>18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Lato Light</vt:lpstr>
      <vt:lpstr>Calibri</vt:lpstr>
      <vt:lpstr>Arial</vt:lpstr>
      <vt:lpstr>Roboto</vt:lpstr>
      <vt:lpstr>Roboto Slab Light</vt:lpstr>
      <vt:lpstr>Kent template</vt:lpstr>
      <vt:lpstr>Contents Slide Master</vt:lpstr>
      <vt:lpstr>  Euroguidance įrankiai karjeros konsultantams</vt:lpstr>
      <vt:lpstr>PowerPoint Presentation</vt:lpstr>
      <vt:lpstr>PowerPoint Presentation</vt:lpstr>
      <vt:lpstr>MOKYMAI, SEMINARAI</vt:lpstr>
      <vt:lpstr>METODINĖ MEDŽIAGA</vt:lpstr>
      <vt:lpstr>METODINĖ MEDŽIAGA</vt:lpstr>
      <vt:lpstr>PowerPoint Presentation</vt:lpstr>
      <vt:lpstr>PROFESIJŲ LOTO</vt:lpstr>
      <vt:lpstr>PowerPoint Presentation</vt:lpstr>
      <vt:lpstr>PowerPoint Presentation</vt:lpstr>
      <vt:lpstr>FORTŪNA</vt:lpstr>
      <vt:lpstr>ATSPĖK PROFESIJĄ</vt:lpstr>
      <vt:lpstr>www.menti.com</vt:lpstr>
      <vt:lpstr>DARBO MUGĖ</vt:lpstr>
      <vt:lpstr>DARBUOTOJŲ ATRANKA </vt:lpstr>
      <vt:lpstr>PowerPoint Presentation</vt:lpstr>
      <vt:lpst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Greta Bratkauskaitė</dc:creator>
  <cp:lastModifiedBy>Vitalija Paurienė</cp:lastModifiedBy>
  <cp:revision>88</cp:revision>
  <dcterms:modified xsi:type="dcterms:W3CDTF">2023-12-07T14:05:51Z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0x010100E97CA26D30AD7041BDA66CB324E802A1</vt:lpwstr>
  </property>
</Properties>
</file>