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4"/>
  </p:sldMasterIdLst>
  <p:notesMasterIdLst>
    <p:notesMasterId r:id="rId30"/>
  </p:notesMasterIdLst>
  <p:sldIdLst>
    <p:sldId id="265" r:id="rId5"/>
    <p:sldId id="433" r:id="rId6"/>
    <p:sldId id="530" r:id="rId7"/>
    <p:sldId id="542" r:id="rId8"/>
    <p:sldId id="531" r:id="rId9"/>
    <p:sldId id="537" r:id="rId10"/>
    <p:sldId id="360" r:id="rId11"/>
    <p:sldId id="533" r:id="rId12"/>
    <p:sldId id="534" r:id="rId13"/>
    <p:sldId id="355" r:id="rId14"/>
    <p:sldId id="345" r:id="rId15"/>
    <p:sldId id="535" r:id="rId16"/>
    <p:sldId id="310" r:id="rId17"/>
    <p:sldId id="319" r:id="rId18"/>
    <p:sldId id="538" r:id="rId19"/>
    <p:sldId id="431" r:id="rId20"/>
    <p:sldId id="427" r:id="rId21"/>
    <p:sldId id="539" r:id="rId22"/>
    <p:sldId id="426" r:id="rId23"/>
    <p:sldId id="429" r:id="rId24"/>
    <p:sldId id="540" r:id="rId25"/>
    <p:sldId id="430" r:id="rId26"/>
    <p:sldId id="541" r:id="rId27"/>
    <p:sldId id="543" r:id="rId28"/>
    <p:sldId id="536" r:id="rId29"/>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00"/>
    <a:srgbClr val="FFCC99"/>
    <a:srgbClr val="192D4C"/>
    <a:srgbClr val="FFCCCC"/>
    <a:srgbClr val="FFCC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2072F-B33C-BB4D-BF3A-493C73ED6336}" v="1406" dt="2023-10-23T10:48:48.006"/>
    <p1510:client id="{0FB50099-A906-F152-3BC6-EFD8138F642E}" v="3" dt="2023-10-23T08:50:12.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118" autoAdjust="0"/>
  </p:normalViewPr>
  <p:slideViewPr>
    <p:cSldViewPr snapToGrid="0">
      <p:cViewPr varScale="1">
        <p:scale>
          <a:sx n="77" d="100"/>
          <a:sy n="77" d="100"/>
        </p:scale>
        <p:origin x="883"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83716785944057"/>
          <c:y val="9.0476190476190474E-2"/>
          <c:w val="0.81891130203084705"/>
          <c:h val="0.54250768653918258"/>
        </c:manualLayout>
      </c:layout>
      <c:barChart>
        <c:barDir val="col"/>
        <c:grouping val="clustered"/>
        <c:varyColors val="0"/>
        <c:ser>
          <c:idx val="0"/>
          <c:order val="0"/>
          <c:tx>
            <c:strRef>
              <c:f>'Karjeros galimybių pažinimas'!$B$4</c:f>
              <c:strCache>
                <c:ptCount val="1"/>
                <c:pt idx="0">
                  <c:v>Bendrojo ugdymo mokyklos</c:v>
                </c:pt>
              </c:strCache>
            </c:strRef>
          </c:tx>
          <c:spPr>
            <a:solidFill>
              <a:srgbClr val="FFCC00"/>
            </a:solidFill>
            <a:ln>
              <a:noFill/>
            </a:ln>
            <a:effectLst/>
          </c:spPr>
          <c:invertIfNegative val="0"/>
          <c:dLbls>
            <c:dLbl>
              <c:idx val="0"/>
              <c:layout>
                <c:manualLayout>
                  <c:x val="-3.6153289949385392E-3"/>
                  <c:y val="1.4285714285714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54-4D6C-87B4-7051FF1A89E9}"/>
                </c:ext>
              </c:extLst>
            </c:dLbl>
            <c:dLbl>
              <c:idx val="1"/>
              <c:layout>
                <c:manualLayout>
                  <c:x val="0"/>
                  <c:y val="1.42857142857142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54-4D6C-87B4-7051FF1A89E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'Karjeros galimybių pažinimas'!$A$5:$A$6</c:f>
              <c:strCache>
                <c:ptCount val="2"/>
                <c:pt idx="0">
                  <c:v>2023-2024 m. m. </c:v>
                </c:pt>
                <c:pt idx="1">
                  <c:v>2024-2025 m. m. </c:v>
                </c:pt>
              </c:strCache>
            </c:strRef>
          </c:cat>
          <c:val>
            <c:numRef>
              <c:f>'Karjeros galimybių pažinimas'!$B$5:$B$6</c:f>
              <c:numCache>
                <c:formatCode>General</c:formatCode>
                <c:ptCount val="2"/>
                <c:pt idx="0">
                  <c:v>1016</c:v>
                </c:pt>
                <c:pt idx="1">
                  <c:v>2198</c:v>
                </c:pt>
              </c:numCache>
            </c:numRef>
          </c:val>
          <c:extLst>
            <c:ext xmlns:c16="http://schemas.microsoft.com/office/drawing/2014/chart" uri="{C3380CC4-5D6E-409C-BE32-E72D297353CC}">
              <c16:uniqueId val="{00000002-9154-4D6C-87B4-7051FF1A89E9}"/>
            </c:ext>
          </c:extLst>
        </c:ser>
        <c:ser>
          <c:idx val="1"/>
          <c:order val="1"/>
          <c:tx>
            <c:strRef>
              <c:f>'Karjeros galimybių pažinimas'!$C$4</c:f>
              <c:strCache>
                <c:ptCount val="1"/>
                <c:pt idx="0">
                  <c:v>Profesinio mokymo įstaigos</c:v>
                </c:pt>
              </c:strCache>
            </c:strRef>
          </c:tx>
          <c:spPr>
            <a:solidFill>
              <a:srgbClr val="FF9900"/>
            </a:solidFill>
            <a:ln>
              <a:noFill/>
            </a:ln>
            <a:effectLst/>
          </c:spPr>
          <c:invertIfNegative val="0"/>
          <c:dLbls>
            <c:dLbl>
              <c:idx val="0"/>
              <c:layout>
                <c:manualLayout>
                  <c:x val="-6.6280265898585643E-17"/>
                  <c:y val="1.9047619047619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54-4D6C-87B4-7051FF1A89E9}"/>
                </c:ext>
              </c:extLst>
            </c:dLbl>
            <c:dLbl>
              <c:idx val="1"/>
              <c:layout>
                <c:manualLayout>
                  <c:x val="1.0845986984815486E-2"/>
                  <c:y val="1.9047619047619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54-4D6C-87B4-7051FF1A89E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'Karjeros galimybių pažinimas'!$A$5:$A$6</c:f>
              <c:strCache>
                <c:ptCount val="2"/>
                <c:pt idx="0">
                  <c:v>2023-2024 m. m. </c:v>
                </c:pt>
                <c:pt idx="1">
                  <c:v>2024-2025 m. m. </c:v>
                </c:pt>
              </c:strCache>
            </c:strRef>
          </c:cat>
          <c:val>
            <c:numRef>
              <c:f>'Karjeros galimybių pažinimas'!$C$5:$C$6</c:f>
              <c:numCache>
                <c:formatCode>General</c:formatCode>
                <c:ptCount val="2"/>
                <c:pt idx="0">
                  <c:v>866</c:v>
                </c:pt>
                <c:pt idx="1">
                  <c:v>883</c:v>
                </c:pt>
              </c:numCache>
            </c:numRef>
          </c:val>
          <c:extLst>
            <c:ext xmlns:c16="http://schemas.microsoft.com/office/drawing/2014/chart" uri="{C3380CC4-5D6E-409C-BE32-E72D297353CC}">
              <c16:uniqueId val="{00000005-9154-4D6C-87B4-7051FF1A89E9}"/>
            </c:ext>
          </c:extLst>
        </c:ser>
        <c:dLbls>
          <c:showLegendKey val="0"/>
          <c:showVal val="0"/>
          <c:showCatName val="0"/>
          <c:showSerName val="0"/>
          <c:showPercent val="0"/>
          <c:showBubbleSize val="0"/>
        </c:dLbls>
        <c:gapWidth val="267"/>
        <c:overlap val="-43"/>
        <c:axId val="1077484943"/>
        <c:axId val="1077484463"/>
      </c:barChart>
      <c:catAx>
        <c:axId val="1077484943"/>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077484463"/>
        <c:crosses val="autoZero"/>
        <c:auto val="1"/>
        <c:lblAlgn val="ctr"/>
        <c:lblOffset val="100"/>
        <c:noMultiLvlLbl val="0"/>
      </c:catAx>
      <c:valAx>
        <c:axId val="1077484463"/>
        <c:scaling>
          <c:orientation val="minMax"/>
          <c:max val="3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077484943"/>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25377559909132835"/>
          <c:y val="0.79126659167604052"/>
          <c:w val="0.52860180709515436"/>
          <c:h val="0.1658762654668166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B7E48-6BA6-49C3-A99B-94737D944F09}"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B9855-E2F2-45B5-81F8-8F66BD123094}" type="slidenum">
              <a:rPr lang="en-US" smtClean="0"/>
              <a:t>‹#›</a:t>
            </a:fld>
            <a:endParaRPr lang="en-US"/>
          </a:p>
        </p:txBody>
      </p:sp>
    </p:spTree>
    <p:extLst>
      <p:ext uri="{BB962C8B-B14F-4D97-AF65-F5344CB8AC3E}">
        <p14:creationId xmlns:p14="http://schemas.microsoft.com/office/powerpoint/2010/main" val="281454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B9855-E2F2-45B5-81F8-8F66BD123094}" type="slidenum">
              <a:rPr lang="en-US" smtClean="0"/>
              <a:t>7</a:t>
            </a:fld>
            <a:endParaRPr lang="en-US"/>
          </a:p>
        </p:txBody>
      </p:sp>
    </p:spTree>
    <p:extLst>
      <p:ext uri="{BB962C8B-B14F-4D97-AF65-F5344CB8AC3E}">
        <p14:creationId xmlns:p14="http://schemas.microsoft.com/office/powerpoint/2010/main" val="50558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B9855-E2F2-45B5-81F8-8F66BD123094}" type="slidenum">
              <a:rPr lang="en-US" smtClean="0"/>
              <a:t>10</a:t>
            </a:fld>
            <a:endParaRPr lang="en-US"/>
          </a:p>
        </p:txBody>
      </p:sp>
    </p:spTree>
    <p:extLst>
      <p:ext uri="{BB962C8B-B14F-4D97-AF65-F5344CB8AC3E}">
        <p14:creationId xmlns:p14="http://schemas.microsoft.com/office/powerpoint/2010/main" val="29626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7837D5-CE88-40B8-8A6E-F249F2CC53FE}" type="slidenum">
              <a:rPr lang="en-US" smtClean="0"/>
              <a:t>13</a:t>
            </a:fld>
            <a:endParaRPr lang="en-US"/>
          </a:p>
        </p:txBody>
      </p:sp>
    </p:spTree>
    <p:extLst>
      <p:ext uri="{BB962C8B-B14F-4D97-AF65-F5344CB8AC3E}">
        <p14:creationId xmlns:p14="http://schemas.microsoft.com/office/powerpoint/2010/main" val="3093812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E385-F816-B093-5DD4-9697D87B507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T"/>
          </a:p>
        </p:txBody>
      </p:sp>
      <p:sp>
        <p:nvSpPr>
          <p:cNvPr id="3" name="Subtitle 2">
            <a:extLst>
              <a:ext uri="{FF2B5EF4-FFF2-40B4-BE49-F238E27FC236}">
                <a16:creationId xmlns:a16="http://schemas.microsoft.com/office/drawing/2014/main" id="{F51E3198-DB00-A23B-3F72-725640F1AC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9D2844E4-6170-0B8F-9330-E6DE39C19EFE}"/>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5" name="Footer Placeholder 4">
            <a:extLst>
              <a:ext uri="{FF2B5EF4-FFF2-40B4-BE49-F238E27FC236}">
                <a16:creationId xmlns:a16="http://schemas.microsoft.com/office/drawing/2014/main" id="{EAE6C227-DA46-1421-E8C5-3C20DBD3FA13}"/>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2F8BD598-21F0-C2FC-5626-80DF9966F09A}"/>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10" name="Picture 9" descr="A colorful dots on a white background&#10;&#10;Description automatically generated">
            <a:extLst>
              <a:ext uri="{FF2B5EF4-FFF2-40B4-BE49-F238E27FC236}">
                <a16:creationId xmlns:a16="http://schemas.microsoft.com/office/drawing/2014/main" id="{4E0D3676-9626-0F83-A665-594857CBEE2E}"/>
              </a:ext>
            </a:extLst>
          </p:cNvPr>
          <p:cNvPicPr>
            <a:picLocks noChangeAspect="1"/>
          </p:cNvPicPr>
          <p:nvPr userDrawn="1"/>
        </p:nvPicPr>
        <p:blipFill>
          <a:blip r:embed="rId2"/>
          <a:stretch>
            <a:fillRect/>
          </a:stretch>
        </p:blipFill>
        <p:spPr>
          <a:xfrm>
            <a:off x="-348718" y="-53853"/>
            <a:ext cx="12671346" cy="7127632"/>
          </a:xfrm>
          <a:prstGeom prst="rect">
            <a:avLst/>
          </a:prstGeom>
        </p:spPr>
      </p:pic>
    </p:spTree>
    <p:extLst>
      <p:ext uri="{BB962C8B-B14F-4D97-AF65-F5344CB8AC3E}">
        <p14:creationId xmlns:p14="http://schemas.microsoft.com/office/powerpoint/2010/main" val="153223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1DB22-FF4A-4F6D-39A2-CDCCA56EE9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Picture Placeholder 2">
            <a:extLst>
              <a:ext uri="{FF2B5EF4-FFF2-40B4-BE49-F238E27FC236}">
                <a16:creationId xmlns:a16="http://schemas.microsoft.com/office/drawing/2014/main" id="{91C32BB1-C7C9-3533-58B1-428C47E4D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4" name="Text Placeholder 3">
            <a:extLst>
              <a:ext uri="{FF2B5EF4-FFF2-40B4-BE49-F238E27FC236}">
                <a16:creationId xmlns:a16="http://schemas.microsoft.com/office/drawing/2014/main" id="{DE8578D3-9D24-FF55-57EF-7D5E46E25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56F6A2-7A0F-BD69-744C-1614C60E6930}"/>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6" name="Footer Placeholder 5">
            <a:extLst>
              <a:ext uri="{FF2B5EF4-FFF2-40B4-BE49-F238E27FC236}">
                <a16:creationId xmlns:a16="http://schemas.microsoft.com/office/drawing/2014/main" id="{C508CF13-C7B4-36CA-3DD9-B225876DF5B6}"/>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6586390F-30B9-D9B2-BAB5-6D8C1894F82F}"/>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8" name="Picture 7">
            <a:extLst>
              <a:ext uri="{FF2B5EF4-FFF2-40B4-BE49-F238E27FC236}">
                <a16:creationId xmlns:a16="http://schemas.microsoft.com/office/drawing/2014/main" id="{14DCC358-8327-1873-C51D-A8FA96E97041}"/>
              </a:ext>
            </a:extLst>
          </p:cNvPr>
          <p:cNvPicPr>
            <a:picLocks noChangeAspect="1"/>
          </p:cNvPicPr>
          <p:nvPr userDrawn="1"/>
        </p:nvPicPr>
        <p:blipFill>
          <a:blip r:embed="rId2"/>
          <a:stretch>
            <a:fillRect/>
          </a:stretch>
        </p:blipFill>
        <p:spPr>
          <a:xfrm>
            <a:off x="10237305" y="136525"/>
            <a:ext cx="1593022" cy="406168"/>
          </a:xfrm>
          <a:prstGeom prst="rect">
            <a:avLst/>
          </a:prstGeom>
        </p:spPr>
      </p:pic>
    </p:spTree>
    <p:extLst>
      <p:ext uri="{BB962C8B-B14F-4D97-AF65-F5344CB8AC3E}">
        <p14:creationId xmlns:p14="http://schemas.microsoft.com/office/powerpoint/2010/main" val="82513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147D-BB97-B634-C219-DFE8094458EF}"/>
              </a:ext>
            </a:extLst>
          </p:cNvPr>
          <p:cNvSpPr>
            <a:spLocks noGrp="1"/>
          </p:cNvSpPr>
          <p:nvPr>
            <p:ph type="title"/>
          </p:nvPr>
        </p:nvSpPr>
        <p:spPr/>
        <p:txBody>
          <a:bodyPr/>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271662B4-31B9-0104-1BF2-3CEA2C64731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114CF92D-5D18-C252-6AB5-730089BE3A68}"/>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5" name="Footer Placeholder 4">
            <a:extLst>
              <a:ext uri="{FF2B5EF4-FFF2-40B4-BE49-F238E27FC236}">
                <a16:creationId xmlns:a16="http://schemas.microsoft.com/office/drawing/2014/main" id="{684F8023-DE3F-91D5-6009-EEB8504B703F}"/>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A67DD4C6-4B3E-9B7A-D383-4930D9382D39}"/>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7" name="Picture 6">
            <a:extLst>
              <a:ext uri="{FF2B5EF4-FFF2-40B4-BE49-F238E27FC236}">
                <a16:creationId xmlns:a16="http://schemas.microsoft.com/office/drawing/2014/main" id="{027E72BF-48FE-8D29-6C0F-189E5561760C}"/>
              </a:ext>
            </a:extLst>
          </p:cNvPr>
          <p:cNvPicPr>
            <a:picLocks noChangeAspect="1"/>
          </p:cNvPicPr>
          <p:nvPr userDrawn="1"/>
        </p:nvPicPr>
        <p:blipFill>
          <a:blip r:embed="rId2"/>
          <a:stretch>
            <a:fillRect/>
          </a:stretch>
        </p:blipFill>
        <p:spPr>
          <a:xfrm>
            <a:off x="10237305" y="136525"/>
            <a:ext cx="1593022" cy="406168"/>
          </a:xfrm>
          <a:prstGeom prst="rect">
            <a:avLst/>
          </a:prstGeom>
        </p:spPr>
      </p:pic>
    </p:spTree>
    <p:extLst>
      <p:ext uri="{BB962C8B-B14F-4D97-AF65-F5344CB8AC3E}">
        <p14:creationId xmlns:p14="http://schemas.microsoft.com/office/powerpoint/2010/main" val="72080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F68AB-8F89-90E6-2010-E7605619869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2B22B9DF-F9FC-FF06-8FA4-0C03321CC37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B4DB2C51-7EC9-C599-9E06-0157BAFA6459}"/>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5" name="Footer Placeholder 4">
            <a:extLst>
              <a:ext uri="{FF2B5EF4-FFF2-40B4-BE49-F238E27FC236}">
                <a16:creationId xmlns:a16="http://schemas.microsoft.com/office/drawing/2014/main" id="{6E55CC3C-7D07-3883-9971-1241574D81F1}"/>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2A2047E7-03D8-4254-DC56-DEA04623E5F5}"/>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7" name="Picture 6">
            <a:extLst>
              <a:ext uri="{FF2B5EF4-FFF2-40B4-BE49-F238E27FC236}">
                <a16:creationId xmlns:a16="http://schemas.microsoft.com/office/drawing/2014/main" id="{5E0DC166-CDAC-3253-042C-4F4DA724CC7D}"/>
              </a:ext>
            </a:extLst>
          </p:cNvPr>
          <p:cNvPicPr>
            <a:picLocks noChangeAspect="1"/>
          </p:cNvPicPr>
          <p:nvPr userDrawn="1"/>
        </p:nvPicPr>
        <p:blipFill>
          <a:blip r:embed="rId2"/>
          <a:stretch>
            <a:fillRect/>
          </a:stretch>
        </p:blipFill>
        <p:spPr>
          <a:xfrm>
            <a:off x="10237305" y="136525"/>
            <a:ext cx="1593022" cy="406168"/>
          </a:xfrm>
          <a:prstGeom prst="rect">
            <a:avLst/>
          </a:prstGeom>
        </p:spPr>
      </p:pic>
    </p:spTree>
    <p:extLst>
      <p:ext uri="{BB962C8B-B14F-4D97-AF65-F5344CB8AC3E}">
        <p14:creationId xmlns:p14="http://schemas.microsoft.com/office/powerpoint/2010/main" val="91331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D2E7-B807-8AA4-1CE8-8DC5288BB0FA}"/>
              </a:ext>
            </a:extLst>
          </p:cNvPr>
          <p:cNvSpPr>
            <a:spLocks noGrp="1"/>
          </p:cNvSpPr>
          <p:nvPr>
            <p:ph type="title"/>
          </p:nvPr>
        </p:nvSpPr>
        <p:spPr>
          <a:xfrm>
            <a:off x="838200" y="681037"/>
            <a:ext cx="10515600" cy="1009651"/>
          </a:xfrm>
        </p:spPr>
        <p:txBody>
          <a:bodyPr/>
          <a:lstStyle>
            <a:lvl1pPr>
              <a:defRPr>
                <a:solidFill>
                  <a:srgbClr val="192D4C"/>
                </a:solidFill>
                <a:latin typeface="Roboto Lt" pitchFamily="2" charset="0"/>
                <a:ea typeface="Roboto Lt" pitchFamily="2" charset="0"/>
              </a:defRPr>
            </a:lvl1pPr>
          </a:lstStyle>
          <a:p>
            <a:r>
              <a:rPr lang="en-GB" dirty="0"/>
              <a:t>Click to edit Master title style</a:t>
            </a:r>
            <a:endParaRPr lang="en-LT" dirty="0"/>
          </a:p>
        </p:txBody>
      </p:sp>
      <p:sp>
        <p:nvSpPr>
          <p:cNvPr id="3" name="Content Placeholder 2">
            <a:extLst>
              <a:ext uri="{FF2B5EF4-FFF2-40B4-BE49-F238E27FC236}">
                <a16:creationId xmlns:a16="http://schemas.microsoft.com/office/drawing/2014/main" id="{102545F5-7E14-7FCD-0BE2-275CF0312466}"/>
              </a:ext>
            </a:extLst>
          </p:cNvPr>
          <p:cNvSpPr>
            <a:spLocks noGrp="1"/>
          </p:cNvSpPr>
          <p:nvPr>
            <p:ph idx="1"/>
          </p:nvPr>
        </p:nvSpPr>
        <p:spPr/>
        <p:txBody>
          <a:bodyPr/>
          <a:lstStyle>
            <a:lvl1pPr>
              <a:defRPr b="0" i="0">
                <a:solidFill>
                  <a:srgbClr val="192D4C"/>
                </a:solidFill>
                <a:latin typeface="Roboto Th" pitchFamily="2" charset="0"/>
                <a:ea typeface="Roboto Th" pitchFamily="2" charset="0"/>
              </a:defRPr>
            </a:lvl1pPr>
            <a:lvl2pPr>
              <a:defRPr b="0" i="0">
                <a:solidFill>
                  <a:srgbClr val="192D4C"/>
                </a:solidFill>
                <a:latin typeface="Roboto Th" pitchFamily="2" charset="0"/>
                <a:ea typeface="Roboto Th" pitchFamily="2" charset="0"/>
              </a:defRPr>
            </a:lvl2pPr>
            <a:lvl3pPr>
              <a:defRPr b="0" i="0">
                <a:solidFill>
                  <a:srgbClr val="192D4C"/>
                </a:solidFill>
                <a:latin typeface="Roboto Th" pitchFamily="2" charset="0"/>
                <a:ea typeface="Roboto Th" pitchFamily="2" charset="0"/>
              </a:defRPr>
            </a:lvl3pPr>
            <a:lvl4pPr>
              <a:defRPr b="0" i="0">
                <a:solidFill>
                  <a:srgbClr val="192D4C"/>
                </a:solidFill>
                <a:latin typeface="Roboto Th" pitchFamily="2" charset="0"/>
                <a:ea typeface="Roboto Th" pitchFamily="2" charset="0"/>
              </a:defRPr>
            </a:lvl4pPr>
            <a:lvl5pPr>
              <a:defRPr b="0" i="0">
                <a:solidFill>
                  <a:srgbClr val="192D4C"/>
                </a:solidFill>
                <a:latin typeface="Roboto Th" pitchFamily="2" charset="0"/>
                <a:ea typeface="Roboto Th"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T" dirty="0"/>
          </a:p>
        </p:txBody>
      </p:sp>
      <p:sp>
        <p:nvSpPr>
          <p:cNvPr id="4" name="Date Placeholder 3">
            <a:extLst>
              <a:ext uri="{FF2B5EF4-FFF2-40B4-BE49-F238E27FC236}">
                <a16:creationId xmlns:a16="http://schemas.microsoft.com/office/drawing/2014/main" id="{A57943FF-173A-AE2C-0204-262539A3B9E6}"/>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5" name="Footer Placeholder 4">
            <a:extLst>
              <a:ext uri="{FF2B5EF4-FFF2-40B4-BE49-F238E27FC236}">
                <a16:creationId xmlns:a16="http://schemas.microsoft.com/office/drawing/2014/main" id="{6EF930A9-2FF7-BCDD-9BC4-E9A2061CBC4B}"/>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4837E804-A8EE-C29E-08C0-F9D171E6F398}"/>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7" name="Picture 6">
            <a:extLst>
              <a:ext uri="{FF2B5EF4-FFF2-40B4-BE49-F238E27FC236}">
                <a16:creationId xmlns:a16="http://schemas.microsoft.com/office/drawing/2014/main" id="{7956ACB7-F549-B2B9-E726-16F8B956493F}"/>
              </a:ext>
            </a:extLst>
          </p:cNvPr>
          <p:cNvPicPr>
            <a:picLocks noChangeAspect="1"/>
          </p:cNvPicPr>
          <p:nvPr userDrawn="1"/>
        </p:nvPicPr>
        <p:blipFill>
          <a:blip r:embed="rId2"/>
          <a:stretch>
            <a:fillRect/>
          </a:stretch>
        </p:blipFill>
        <p:spPr>
          <a:xfrm>
            <a:off x="10237305" y="136525"/>
            <a:ext cx="1593022" cy="406168"/>
          </a:xfrm>
          <a:prstGeom prst="rect">
            <a:avLst/>
          </a:prstGeom>
        </p:spPr>
      </p:pic>
    </p:spTree>
    <p:extLst>
      <p:ext uri="{BB962C8B-B14F-4D97-AF65-F5344CB8AC3E}">
        <p14:creationId xmlns:p14="http://schemas.microsoft.com/office/powerpoint/2010/main" val="157834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25A21F-77E7-AA4D-2692-85F7D2FB88EB}"/>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5" name="Footer Placeholder 4">
            <a:extLst>
              <a:ext uri="{FF2B5EF4-FFF2-40B4-BE49-F238E27FC236}">
                <a16:creationId xmlns:a16="http://schemas.microsoft.com/office/drawing/2014/main" id="{95B135C7-9D38-AEA9-415A-679C40D8D756}"/>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9F6A0AF3-B9DE-9777-C1BD-031F24A7E12D}"/>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11" name="Picture 10">
            <a:extLst>
              <a:ext uri="{FF2B5EF4-FFF2-40B4-BE49-F238E27FC236}">
                <a16:creationId xmlns:a16="http://schemas.microsoft.com/office/drawing/2014/main" id="{C2A6CB38-30BA-33E4-AC1B-024BCC555790}"/>
              </a:ext>
            </a:extLst>
          </p:cNvPr>
          <p:cNvPicPr>
            <a:picLocks noChangeAspect="1"/>
          </p:cNvPicPr>
          <p:nvPr userDrawn="1"/>
        </p:nvPicPr>
        <p:blipFill>
          <a:blip r:embed="rId3"/>
          <a:stretch>
            <a:fillRect/>
          </a:stretch>
        </p:blipFill>
        <p:spPr>
          <a:xfrm>
            <a:off x="10237305" y="136525"/>
            <a:ext cx="1593022" cy="406168"/>
          </a:xfrm>
          <a:prstGeom prst="rect">
            <a:avLst/>
          </a:prstGeom>
        </p:spPr>
      </p:pic>
      <p:sp>
        <p:nvSpPr>
          <p:cNvPr id="14" name="Title 1">
            <a:extLst>
              <a:ext uri="{FF2B5EF4-FFF2-40B4-BE49-F238E27FC236}">
                <a16:creationId xmlns:a16="http://schemas.microsoft.com/office/drawing/2014/main" id="{6D75D3DB-98F9-C3AE-E834-FAC900D8F6C8}"/>
              </a:ext>
            </a:extLst>
          </p:cNvPr>
          <p:cNvSpPr>
            <a:spLocks noGrp="1"/>
          </p:cNvSpPr>
          <p:nvPr>
            <p:ph type="title"/>
          </p:nvPr>
        </p:nvSpPr>
        <p:spPr>
          <a:xfrm>
            <a:off x="459060" y="3220173"/>
            <a:ext cx="6213090" cy="762601"/>
          </a:xfrm>
        </p:spPr>
        <p:txBody>
          <a:bodyPr>
            <a:normAutofit/>
          </a:bodyPr>
          <a:lstStyle>
            <a:lvl1pPr>
              <a:defRPr sz="3600">
                <a:solidFill>
                  <a:srgbClr val="192D4C"/>
                </a:solidFill>
                <a:latin typeface="Roboto Lt" pitchFamily="2" charset="0"/>
                <a:ea typeface="Roboto Lt" pitchFamily="2" charset="0"/>
              </a:defRPr>
            </a:lvl1pPr>
          </a:lstStyle>
          <a:p>
            <a:r>
              <a:rPr lang="en-GB" dirty="0"/>
              <a:t>Click to edit Master title style</a:t>
            </a:r>
            <a:endParaRPr lang="en-LT" dirty="0"/>
          </a:p>
        </p:txBody>
      </p:sp>
      <p:sp>
        <p:nvSpPr>
          <p:cNvPr id="15" name="Text Placeholder 17">
            <a:extLst>
              <a:ext uri="{FF2B5EF4-FFF2-40B4-BE49-F238E27FC236}">
                <a16:creationId xmlns:a16="http://schemas.microsoft.com/office/drawing/2014/main" id="{0F00B56D-3BC7-168F-E80E-73C34FE032BD}"/>
              </a:ext>
            </a:extLst>
          </p:cNvPr>
          <p:cNvSpPr>
            <a:spLocks noGrp="1"/>
          </p:cNvSpPr>
          <p:nvPr>
            <p:ph type="body" sz="quarter" idx="15"/>
          </p:nvPr>
        </p:nvSpPr>
        <p:spPr>
          <a:xfrm>
            <a:off x="459058" y="3982774"/>
            <a:ext cx="5060795" cy="1844675"/>
          </a:xfrm>
        </p:spPr>
        <p:txBody>
          <a:bodyPr/>
          <a:lstStyle>
            <a:lvl1pPr marL="0" indent="0">
              <a:buNone/>
              <a:defRPr b="0" i="0">
                <a:latin typeface="Roboto Th" pitchFamily="2" charset="0"/>
                <a:ea typeface="Roboto Th" pitchFamily="2" charset="0"/>
              </a:defRPr>
            </a:lvl1pPr>
          </a:lstStyle>
          <a:p>
            <a:pPr lvl="0"/>
            <a:endParaRPr lang="en-LT" dirty="0"/>
          </a:p>
        </p:txBody>
      </p:sp>
      <p:sp>
        <p:nvSpPr>
          <p:cNvPr id="16" name="Picture Placeholder 22">
            <a:extLst>
              <a:ext uri="{FF2B5EF4-FFF2-40B4-BE49-F238E27FC236}">
                <a16:creationId xmlns:a16="http://schemas.microsoft.com/office/drawing/2014/main" id="{86931323-539A-D386-38FB-7387F3437176}"/>
              </a:ext>
            </a:extLst>
          </p:cNvPr>
          <p:cNvSpPr>
            <a:spLocks noGrp="1"/>
          </p:cNvSpPr>
          <p:nvPr>
            <p:ph type="pic" sz="quarter" idx="16"/>
          </p:nvPr>
        </p:nvSpPr>
        <p:spPr>
          <a:xfrm>
            <a:off x="6570617" y="1985554"/>
            <a:ext cx="7590212" cy="7537507"/>
          </a:xfrm>
          <a:prstGeom prst="ellipse">
            <a:avLst/>
          </a:prstGeom>
        </p:spPr>
        <p:txBody>
          <a:bodyPr/>
          <a:lstStyle/>
          <a:p>
            <a:endParaRPr lang="en-LT"/>
          </a:p>
        </p:txBody>
      </p:sp>
    </p:spTree>
    <p:extLst>
      <p:ext uri="{BB962C8B-B14F-4D97-AF65-F5344CB8AC3E}">
        <p14:creationId xmlns:p14="http://schemas.microsoft.com/office/powerpoint/2010/main" val="92352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F9E3-152E-1EB9-461D-B69F2AED8A94}"/>
              </a:ext>
            </a:extLst>
          </p:cNvPr>
          <p:cNvSpPr>
            <a:spLocks noGrp="1"/>
          </p:cNvSpPr>
          <p:nvPr>
            <p:ph type="title"/>
          </p:nvPr>
        </p:nvSpPr>
        <p:spPr>
          <a:xfrm>
            <a:off x="459060" y="3220173"/>
            <a:ext cx="6213090" cy="762601"/>
          </a:xfrm>
        </p:spPr>
        <p:txBody>
          <a:bodyPr>
            <a:normAutofit/>
          </a:bodyPr>
          <a:lstStyle>
            <a:lvl1pPr>
              <a:defRPr sz="3600">
                <a:solidFill>
                  <a:srgbClr val="192D4C"/>
                </a:solidFill>
                <a:latin typeface="Roboto Lt" pitchFamily="2" charset="0"/>
                <a:ea typeface="Roboto Lt" pitchFamily="2" charset="0"/>
              </a:defRPr>
            </a:lvl1pPr>
          </a:lstStyle>
          <a:p>
            <a:r>
              <a:rPr lang="en-GB" dirty="0"/>
              <a:t>Click to edit Master title style</a:t>
            </a:r>
            <a:endParaRPr lang="en-LT" dirty="0"/>
          </a:p>
        </p:txBody>
      </p:sp>
      <p:sp>
        <p:nvSpPr>
          <p:cNvPr id="5" name="Date Placeholder 4">
            <a:extLst>
              <a:ext uri="{FF2B5EF4-FFF2-40B4-BE49-F238E27FC236}">
                <a16:creationId xmlns:a16="http://schemas.microsoft.com/office/drawing/2014/main" id="{3822FEB7-0E98-C207-78C2-287DE0301A0D}"/>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6" name="Footer Placeholder 5">
            <a:extLst>
              <a:ext uri="{FF2B5EF4-FFF2-40B4-BE49-F238E27FC236}">
                <a16:creationId xmlns:a16="http://schemas.microsoft.com/office/drawing/2014/main" id="{F8B8ACB6-CC37-A808-19C9-4556048CA784}"/>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73B5FD30-E2A1-DA75-F29D-33E335D0ADDA}"/>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12" name="Picture 11">
            <a:extLst>
              <a:ext uri="{FF2B5EF4-FFF2-40B4-BE49-F238E27FC236}">
                <a16:creationId xmlns:a16="http://schemas.microsoft.com/office/drawing/2014/main" id="{32AABC19-49E4-CE8A-43B2-76C2425D1EC6}"/>
              </a:ext>
            </a:extLst>
          </p:cNvPr>
          <p:cNvPicPr>
            <a:picLocks noChangeAspect="1"/>
          </p:cNvPicPr>
          <p:nvPr userDrawn="1"/>
        </p:nvPicPr>
        <p:blipFill>
          <a:blip r:embed="rId3"/>
          <a:stretch>
            <a:fillRect/>
          </a:stretch>
        </p:blipFill>
        <p:spPr>
          <a:xfrm>
            <a:off x="10237305" y="136525"/>
            <a:ext cx="1593022" cy="406168"/>
          </a:xfrm>
          <a:prstGeom prst="rect">
            <a:avLst/>
          </a:prstGeom>
        </p:spPr>
      </p:pic>
      <p:sp>
        <p:nvSpPr>
          <p:cNvPr id="16" name="Picture Placeholder 15">
            <a:extLst>
              <a:ext uri="{FF2B5EF4-FFF2-40B4-BE49-F238E27FC236}">
                <a16:creationId xmlns:a16="http://schemas.microsoft.com/office/drawing/2014/main" id="{D349E36E-1E93-BCF7-08E6-793D32E28CAB}"/>
              </a:ext>
            </a:extLst>
          </p:cNvPr>
          <p:cNvSpPr>
            <a:spLocks noGrp="1"/>
          </p:cNvSpPr>
          <p:nvPr>
            <p:ph type="pic" sz="quarter" idx="14"/>
          </p:nvPr>
        </p:nvSpPr>
        <p:spPr>
          <a:xfrm>
            <a:off x="939073" y="-1301582"/>
            <a:ext cx="4110330" cy="4110330"/>
          </a:xfrm>
          <a:prstGeom prst="ellipse">
            <a:avLst/>
          </a:prstGeom>
        </p:spPr>
        <p:txBody>
          <a:bodyPr/>
          <a:lstStyle/>
          <a:p>
            <a:endParaRPr lang="en-LT"/>
          </a:p>
        </p:txBody>
      </p:sp>
      <p:sp>
        <p:nvSpPr>
          <p:cNvPr id="18" name="Text Placeholder 17">
            <a:extLst>
              <a:ext uri="{FF2B5EF4-FFF2-40B4-BE49-F238E27FC236}">
                <a16:creationId xmlns:a16="http://schemas.microsoft.com/office/drawing/2014/main" id="{89EBC014-A27E-E41C-6A59-2DC661B0511E}"/>
              </a:ext>
            </a:extLst>
          </p:cNvPr>
          <p:cNvSpPr>
            <a:spLocks noGrp="1"/>
          </p:cNvSpPr>
          <p:nvPr>
            <p:ph type="body" sz="quarter" idx="15"/>
          </p:nvPr>
        </p:nvSpPr>
        <p:spPr>
          <a:xfrm>
            <a:off x="459058" y="3982774"/>
            <a:ext cx="5060795" cy="1844675"/>
          </a:xfrm>
        </p:spPr>
        <p:txBody>
          <a:bodyPr/>
          <a:lstStyle>
            <a:lvl1pPr marL="0" indent="0">
              <a:buNone/>
              <a:defRPr b="0" i="0">
                <a:latin typeface="Roboto Th" pitchFamily="2" charset="0"/>
                <a:ea typeface="Roboto Th" pitchFamily="2" charset="0"/>
              </a:defRPr>
            </a:lvl1pPr>
          </a:lstStyle>
          <a:p>
            <a:pPr lvl="0"/>
            <a:endParaRPr lang="en-LT" dirty="0"/>
          </a:p>
        </p:txBody>
      </p:sp>
      <p:sp>
        <p:nvSpPr>
          <p:cNvPr id="23" name="Picture Placeholder 22">
            <a:extLst>
              <a:ext uri="{FF2B5EF4-FFF2-40B4-BE49-F238E27FC236}">
                <a16:creationId xmlns:a16="http://schemas.microsoft.com/office/drawing/2014/main" id="{A2A1DB65-EE0C-858A-9E78-87111D0B7198}"/>
              </a:ext>
            </a:extLst>
          </p:cNvPr>
          <p:cNvSpPr>
            <a:spLocks noGrp="1"/>
          </p:cNvSpPr>
          <p:nvPr>
            <p:ph type="pic" sz="quarter" idx="16"/>
          </p:nvPr>
        </p:nvSpPr>
        <p:spPr>
          <a:xfrm>
            <a:off x="6544491" y="1965029"/>
            <a:ext cx="7599612" cy="7597221"/>
          </a:xfrm>
          <a:prstGeom prst="ellipse">
            <a:avLst/>
          </a:prstGeom>
        </p:spPr>
        <p:txBody>
          <a:bodyPr/>
          <a:lstStyle/>
          <a:p>
            <a:endParaRPr lang="en-LT"/>
          </a:p>
        </p:txBody>
      </p:sp>
    </p:spTree>
    <p:extLst>
      <p:ext uri="{BB962C8B-B14F-4D97-AF65-F5344CB8AC3E}">
        <p14:creationId xmlns:p14="http://schemas.microsoft.com/office/powerpoint/2010/main" val="112827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30BD-764B-6323-0864-ED96CC001060}"/>
              </a:ext>
            </a:extLst>
          </p:cNvPr>
          <p:cNvSpPr>
            <a:spLocks noGrp="1"/>
          </p:cNvSpPr>
          <p:nvPr>
            <p:ph type="title"/>
          </p:nvPr>
        </p:nvSpPr>
        <p:spPr>
          <a:xfrm>
            <a:off x="839788" y="365125"/>
            <a:ext cx="10515600" cy="1325563"/>
          </a:xfrm>
        </p:spPr>
        <p:txBody>
          <a:bodyPr/>
          <a:lstStyle/>
          <a:p>
            <a:r>
              <a:rPr lang="en-GB"/>
              <a:t>Click to edit Master title style</a:t>
            </a:r>
            <a:endParaRPr lang="en-LT"/>
          </a:p>
        </p:txBody>
      </p:sp>
      <p:sp>
        <p:nvSpPr>
          <p:cNvPr id="3" name="Text Placeholder 2">
            <a:extLst>
              <a:ext uri="{FF2B5EF4-FFF2-40B4-BE49-F238E27FC236}">
                <a16:creationId xmlns:a16="http://schemas.microsoft.com/office/drawing/2014/main" id="{667CFFDE-3695-8FA1-1CFE-97D18A994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9E20DD-0BAC-8A64-AFCB-C7BA353DB8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Text Placeholder 4">
            <a:extLst>
              <a:ext uri="{FF2B5EF4-FFF2-40B4-BE49-F238E27FC236}">
                <a16:creationId xmlns:a16="http://schemas.microsoft.com/office/drawing/2014/main" id="{931DBB87-C5FF-1A5F-69AE-66D0B7AD20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C316C29-97CE-4DB3-3313-ACF6D1A9AA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7" name="Date Placeholder 6">
            <a:extLst>
              <a:ext uri="{FF2B5EF4-FFF2-40B4-BE49-F238E27FC236}">
                <a16:creationId xmlns:a16="http://schemas.microsoft.com/office/drawing/2014/main" id="{0FBF3248-5C2C-08C8-C20F-DB63A3B26BA3}"/>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8" name="Footer Placeholder 7">
            <a:extLst>
              <a:ext uri="{FF2B5EF4-FFF2-40B4-BE49-F238E27FC236}">
                <a16:creationId xmlns:a16="http://schemas.microsoft.com/office/drawing/2014/main" id="{FCCC8612-2AC2-48A2-439D-78F79A115237}"/>
              </a:ext>
            </a:extLst>
          </p:cNvPr>
          <p:cNvSpPr>
            <a:spLocks noGrp="1"/>
          </p:cNvSpPr>
          <p:nvPr>
            <p:ph type="ftr" sz="quarter" idx="11"/>
          </p:nvPr>
        </p:nvSpPr>
        <p:spPr/>
        <p:txBody>
          <a:bodyPr/>
          <a:lstStyle/>
          <a:p>
            <a:endParaRPr lang="en-LT"/>
          </a:p>
        </p:txBody>
      </p:sp>
      <p:sp>
        <p:nvSpPr>
          <p:cNvPr id="9" name="Slide Number Placeholder 8">
            <a:extLst>
              <a:ext uri="{FF2B5EF4-FFF2-40B4-BE49-F238E27FC236}">
                <a16:creationId xmlns:a16="http://schemas.microsoft.com/office/drawing/2014/main" id="{2385FBE1-D346-8C92-7C4F-F7A4D29ECF12}"/>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10" name="Picture 9">
            <a:extLst>
              <a:ext uri="{FF2B5EF4-FFF2-40B4-BE49-F238E27FC236}">
                <a16:creationId xmlns:a16="http://schemas.microsoft.com/office/drawing/2014/main" id="{3F8E219B-7D6A-18BB-1C39-4EED187FDCC7}"/>
              </a:ext>
            </a:extLst>
          </p:cNvPr>
          <p:cNvPicPr>
            <a:picLocks noChangeAspect="1"/>
          </p:cNvPicPr>
          <p:nvPr userDrawn="1"/>
        </p:nvPicPr>
        <p:blipFill>
          <a:blip r:embed="rId2"/>
          <a:stretch>
            <a:fillRect/>
          </a:stretch>
        </p:blipFill>
        <p:spPr>
          <a:xfrm>
            <a:off x="10237305" y="136525"/>
            <a:ext cx="1593022" cy="406168"/>
          </a:xfrm>
          <a:prstGeom prst="rect">
            <a:avLst/>
          </a:prstGeom>
        </p:spPr>
      </p:pic>
    </p:spTree>
    <p:extLst>
      <p:ext uri="{BB962C8B-B14F-4D97-AF65-F5344CB8AC3E}">
        <p14:creationId xmlns:p14="http://schemas.microsoft.com/office/powerpoint/2010/main" val="253458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99D45B-6926-1B5A-F3CE-C73DBBA9D4D6}"/>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3" name="Footer Placeholder 2">
            <a:extLst>
              <a:ext uri="{FF2B5EF4-FFF2-40B4-BE49-F238E27FC236}">
                <a16:creationId xmlns:a16="http://schemas.microsoft.com/office/drawing/2014/main" id="{888F0CC7-3FEC-32C4-4B7B-8255069BC727}"/>
              </a:ext>
            </a:extLst>
          </p:cNvPr>
          <p:cNvSpPr>
            <a:spLocks noGrp="1"/>
          </p:cNvSpPr>
          <p:nvPr>
            <p:ph type="ftr" sz="quarter" idx="11"/>
          </p:nvPr>
        </p:nvSpPr>
        <p:spPr/>
        <p:txBody>
          <a:bodyPr/>
          <a:lstStyle/>
          <a:p>
            <a:endParaRPr lang="en-LT"/>
          </a:p>
        </p:txBody>
      </p:sp>
      <p:sp>
        <p:nvSpPr>
          <p:cNvPr id="4" name="Slide Number Placeholder 3">
            <a:extLst>
              <a:ext uri="{FF2B5EF4-FFF2-40B4-BE49-F238E27FC236}">
                <a16:creationId xmlns:a16="http://schemas.microsoft.com/office/drawing/2014/main" id="{06A06BF7-84C6-6DEF-DF34-3D080D64D6CA}"/>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5" name="Picture 4">
            <a:extLst>
              <a:ext uri="{FF2B5EF4-FFF2-40B4-BE49-F238E27FC236}">
                <a16:creationId xmlns:a16="http://schemas.microsoft.com/office/drawing/2014/main" id="{BEAADF99-E806-8FE9-1382-10CDB3F3CEE9}"/>
              </a:ext>
            </a:extLst>
          </p:cNvPr>
          <p:cNvPicPr>
            <a:picLocks noChangeAspect="1"/>
          </p:cNvPicPr>
          <p:nvPr userDrawn="1"/>
        </p:nvPicPr>
        <p:blipFill>
          <a:blip r:embed="rId3"/>
          <a:stretch>
            <a:fillRect/>
          </a:stretch>
        </p:blipFill>
        <p:spPr>
          <a:xfrm>
            <a:off x="10237305" y="136525"/>
            <a:ext cx="1593022" cy="406168"/>
          </a:xfrm>
          <a:prstGeom prst="rect">
            <a:avLst/>
          </a:prstGeom>
        </p:spPr>
      </p:pic>
      <p:sp>
        <p:nvSpPr>
          <p:cNvPr id="9" name="Text Placeholder 8">
            <a:extLst>
              <a:ext uri="{FF2B5EF4-FFF2-40B4-BE49-F238E27FC236}">
                <a16:creationId xmlns:a16="http://schemas.microsoft.com/office/drawing/2014/main" id="{919CD50E-A2BA-A1B6-A111-B38BBD9A17B9}"/>
              </a:ext>
            </a:extLst>
          </p:cNvPr>
          <p:cNvSpPr>
            <a:spLocks noGrp="1"/>
          </p:cNvSpPr>
          <p:nvPr>
            <p:ph type="body" sz="quarter" idx="13" hasCustomPrompt="1"/>
          </p:nvPr>
        </p:nvSpPr>
        <p:spPr>
          <a:xfrm>
            <a:off x="1381758" y="2599200"/>
            <a:ext cx="1040295" cy="664700"/>
          </a:xfrm>
        </p:spPr>
        <p:txBody>
          <a:bodyPr>
            <a:normAutofit/>
          </a:bodyPr>
          <a:lstStyle>
            <a:lvl2pPr marL="457200" indent="0" algn="ctr">
              <a:buNone/>
              <a:defRPr sz="4000">
                <a:latin typeface="Roboto Lt" pitchFamily="2" charset="0"/>
                <a:ea typeface="Roboto Lt" pitchFamily="2" charset="0"/>
              </a:defRPr>
            </a:lvl2pPr>
          </a:lstStyle>
          <a:p>
            <a:pPr lvl="1"/>
            <a:r>
              <a:rPr lang="en-LT" dirty="0"/>
              <a:t>1</a:t>
            </a:r>
          </a:p>
        </p:txBody>
      </p:sp>
      <p:sp>
        <p:nvSpPr>
          <p:cNvPr id="10" name="Text Placeholder 8">
            <a:extLst>
              <a:ext uri="{FF2B5EF4-FFF2-40B4-BE49-F238E27FC236}">
                <a16:creationId xmlns:a16="http://schemas.microsoft.com/office/drawing/2014/main" id="{7DE7FADE-3DD7-40AF-6273-A40E867388FA}"/>
              </a:ext>
            </a:extLst>
          </p:cNvPr>
          <p:cNvSpPr>
            <a:spLocks noGrp="1"/>
          </p:cNvSpPr>
          <p:nvPr>
            <p:ph type="body" sz="quarter" idx="14" hasCustomPrompt="1"/>
          </p:nvPr>
        </p:nvSpPr>
        <p:spPr>
          <a:xfrm>
            <a:off x="5474533" y="2599200"/>
            <a:ext cx="1130531" cy="664700"/>
          </a:xfrm>
        </p:spPr>
        <p:txBody>
          <a:bodyPr>
            <a:normAutofit/>
          </a:bodyPr>
          <a:lstStyle>
            <a:lvl2pPr marL="457200" indent="0">
              <a:buNone/>
              <a:defRPr sz="4000">
                <a:latin typeface="Roboto Lt" pitchFamily="2" charset="0"/>
                <a:ea typeface="Roboto Lt" pitchFamily="2" charset="0"/>
              </a:defRPr>
            </a:lvl2pPr>
          </a:lstStyle>
          <a:p>
            <a:pPr lvl="1"/>
            <a:r>
              <a:rPr lang="en-LT" dirty="0"/>
              <a:t>2</a:t>
            </a:r>
          </a:p>
        </p:txBody>
      </p:sp>
      <p:sp>
        <p:nvSpPr>
          <p:cNvPr id="11" name="Text Placeholder 8">
            <a:extLst>
              <a:ext uri="{FF2B5EF4-FFF2-40B4-BE49-F238E27FC236}">
                <a16:creationId xmlns:a16="http://schemas.microsoft.com/office/drawing/2014/main" id="{45AA1E32-BAC0-B4E6-CCE7-AB7E050B715C}"/>
              </a:ext>
            </a:extLst>
          </p:cNvPr>
          <p:cNvSpPr>
            <a:spLocks noGrp="1"/>
          </p:cNvSpPr>
          <p:nvPr>
            <p:ph type="body" sz="quarter" idx="15" hasCustomPrompt="1"/>
          </p:nvPr>
        </p:nvSpPr>
        <p:spPr>
          <a:xfrm>
            <a:off x="9736286" y="2599200"/>
            <a:ext cx="847899" cy="664700"/>
          </a:xfrm>
        </p:spPr>
        <p:txBody>
          <a:bodyPr>
            <a:normAutofit/>
          </a:bodyPr>
          <a:lstStyle>
            <a:lvl2pPr marL="457200" indent="0">
              <a:buNone/>
              <a:defRPr sz="4000">
                <a:latin typeface="Roboto Lt" pitchFamily="2" charset="0"/>
                <a:ea typeface="Roboto Lt" pitchFamily="2" charset="0"/>
              </a:defRPr>
            </a:lvl2pPr>
          </a:lstStyle>
          <a:p>
            <a:pPr lvl="1"/>
            <a:r>
              <a:rPr lang="en-LT" dirty="0"/>
              <a:t>3</a:t>
            </a:r>
          </a:p>
        </p:txBody>
      </p:sp>
      <p:sp>
        <p:nvSpPr>
          <p:cNvPr id="13" name="Text Placeholder 12">
            <a:extLst>
              <a:ext uri="{FF2B5EF4-FFF2-40B4-BE49-F238E27FC236}">
                <a16:creationId xmlns:a16="http://schemas.microsoft.com/office/drawing/2014/main" id="{01AE47BD-FE26-6B01-B657-A0D4822C5FED}"/>
              </a:ext>
            </a:extLst>
          </p:cNvPr>
          <p:cNvSpPr>
            <a:spLocks noGrp="1"/>
          </p:cNvSpPr>
          <p:nvPr>
            <p:ph type="body" sz="quarter" idx="16"/>
          </p:nvPr>
        </p:nvSpPr>
        <p:spPr>
          <a:xfrm>
            <a:off x="1079500" y="3263900"/>
            <a:ext cx="2046085" cy="1730375"/>
          </a:xfrm>
        </p:spPr>
        <p:txBody>
          <a:bodyPr>
            <a:normAutofit/>
          </a:bodyPr>
          <a:lstStyle>
            <a:lvl1pPr marL="0" indent="0" algn="ctr">
              <a:buNone/>
              <a:defRPr sz="2400" b="0" i="0">
                <a:latin typeface="Roboto Th" pitchFamily="2" charset="0"/>
                <a:ea typeface="Roboto Th" pitchFamily="2" charset="0"/>
              </a:defRPr>
            </a:lvl1pPr>
          </a:lstStyle>
          <a:p>
            <a:pPr lvl="0"/>
            <a:r>
              <a:rPr lang="en-GB" dirty="0"/>
              <a:t>Click to edit Master text styles</a:t>
            </a:r>
          </a:p>
        </p:txBody>
      </p:sp>
      <p:sp>
        <p:nvSpPr>
          <p:cNvPr id="14" name="Text Placeholder 12">
            <a:extLst>
              <a:ext uri="{FF2B5EF4-FFF2-40B4-BE49-F238E27FC236}">
                <a16:creationId xmlns:a16="http://schemas.microsoft.com/office/drawing/2014/main" id="{EF06F3E7-DDBC-7958-52BA-5FF57115194E}"/>
              </a:ext>
            </a:extLst>
          </p:cNvPr>
          <p:cNvSpPr>
            <a:spLocks noGrp="1"/>
          </p:cNvSpPr>
          <p:nvPr>
            <p:ph type="body" sz="quarter" idx="17"/>
          </p:nvPr>
        </p:nvSpPr>
        <p:spPr>
          <a:xfrm>
            <a:off x="5072957" y="3263900"/>
            <a:ext cx="2046085" cy="1730375"/>
          </a:xfrm>
        </p:spPr>
        <p:txBody>
          <a:bodyPr>
            <a:normAutofit/>
          </a:bodyPr>
          <a:lstStyle>
            <a:lvl1pPr marL="0" indent="0" algn="ctr">
              <a:buNone/>
              <a:defRPr sz="2400" b="0" i="0">
                <a:latin typeface="Roboto Th" pitchFamily="2" charset="0"/>
                <a:ea typeface="Roboto Th" pitchFamily="2" charset="0"/>
              </a:defRPr>
            </a:lvl1pPr>
          </a:lstStyle>
          <a:p>
            <a:pPr lvl="0"/>
            <a:r>
              <a:rPr lang="en-GB" dirty="0"/>
              <a:t>Click to edit Master text styles</a:t>
            </a:r>
          </a:p>
        </p:txBody>
      </p:sp>
      <p:sp>
        <p:nvSpPr>
          <p:cNvPr id="15" name="Text Placeholder 12">
            <a:extLst>
              <a:ext uri="{FF2B5EF4-FFF2-40B4-BE49-F238E27FC236}">
                <a16:creationId xmlns:a16="http://schemas.microsoft.com/office/drawing/2014/main" id="{7DFDB45C-46CE-6B65-9825-F35ECE0C24AF}"/>
              </a:ext>
            </a:extLst>
          </p:cNvPr>
          <p:cNvSpPr>
            <a:spLocks noGrp="1"/>
          </p:cNvSpPr>
          <p:nvPr>
            <p:ph type="body" sz="quarter" idx="18"/>
          </p:nvPr>
        </p:nvSpPr>
        <p:spPr>
          <a:xfrm>
            <a:off x="9307715" y="3263900"/>
            <a:ext cx="2046085" cy="1730375"/>
          </a:xfrm>
        </p:spPr>
        <p:txBody>
          <a:bodyPr>
            <a:normAutofit/>
          </a:bodyPr>
          <a:lstStyle>
            <a:lvl1pPr marL="0" indent="0" algn="ctr">
              <a:buNone/>
              <a:defRPr sz="2400" b="0" i="0">
                <a:latin typeface="Roboto Th" pitchFamily="2" charset="0"/>
                <a:ea typeface="Roboto Th" pitchFamily="2" charset="0"/>
              </a:defRPr>
            </a:lvl1pPr>
          </a:lstStyle>
          <a:p>
            <a:pPr lvl="0"/>
            <a:r>
              <a:rPr lang="en-GB" dirty="0"/>
              <a:t>Click to edit Master text styles</a:t>
            </a:r>
          </a:p>
        </p:txBody>
      </p:sp>
      <p:sp>
        <p:nvSpPr>
          <p:cNvPr id="17" name="Text Placeholder 16">
            <a:extLst>
              <a:ext uri="{FF2B5EF4-FFF2-40B4-BE49-F238E27FC236}">
                <a16:creationId xmlns:a16="http://schemas.microsoft.com/office/drawing/2014/main" id="{AE7D9157-6DA5-D31E-AC27-B444A569F77A}"/>
              </a:ext>
            </a:extLst>
          </p:cNvPr>
          <p:cNvSpPr>
            <a:spLocks noGrp="1"/>
          </p:cNvSpPr>
          <p:nvPr>
            <p:ph type="body" sz="quarter" idx="19"/>
          </p:nvPr>
        </p:nvSpPr>
        <p:spPr>
          <a:xfrm>
            <a:off x="1079500" y="1374907"/>
            <a:ext cx="10274300" cy="891943"/>
          </a:xfrm>
        </p:spPr>
        <p:txBody>
          <a:bodyPr>
            <a:normAutofit/>
          </a:bodyPr>
          <a:lstStyle>
            <a:lvl1pPr marL="0" indent="0">
              <a:buNone/>
              <a:defRPr sz="4800">
                <a:solidFill>
                  <a:srgbClr val="192D4C"/>
                </a:solidFill>
                <a:latin typeface="Roboto Lt" pitchFamily="2" charset="0"/>
                <a:ea typeface="Roboto Lt" pitchFamily="2" charset="0"/>
              </a:defRPr>
            </a:lvl1pPr>
            <a:lvl2pPr marL="457200" indent="0">
              <a:buNone/>
              <a:defRPr/>
            </a:lvl2pPr>
          </a:lstStyle>
          <a:p>
            <a:pPr lvl="0"/>
            <a:r>
              <a:rPr lang="en-GB" dirty="0"/>
              <a:t>Click to edit Master text styles</a:t>
            </a:r>
          </a:p>
        </p:txBody>
      </p:sp>
    </p:spTree>
    <p:extLst>
      <p:ext uri="{BB962C8B-B14F-4D97-AF65-F5344CB8AC3E}">
        <p14:creationId xmlns:p14="http://schemas.microsoft.com/office/powerpoint/2010/main" val="967634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1C63-087F-9C83-C1CC-27D8144C5389}"/>
              </a:ext>
            </a:extLst>
          </p:cNvPr>
          <p:cNvSpPr>
            <a:spLocks noGrp="1"/>
          </p:cNvSpPr>
          <p:nvPr>
            <p:ph type="title"/>
          </p:nvPr>
        </p:nvSpPr>
        <p:spPr>
          <a:xfrm>
            <a:off x="1238250" y="365125"/>
            <a:ext cx="10115550" cy="1325563"/>
          </a:xfrm>
        </p:spPr>
        <p:txBody>
          <a:bodyPr/>
          <a:lstStyle>
            <a:lvl1pPr>
              <a:defRPr>
                <a:solidFill>
                  <a:srgbClr val="192D4C"/>
                </a:solidFill>
                <a:latin typeface="Roboto Lt" pitchFamily="2" charset="0"/>
                <a:ea typeface="Roboto Lt" pitchFamily="2" charset="0"/>
              </a:defRPr>
            </a:lvl1pPr>
          </a:lstStyle>
          <a:p>
            <a:r>
              <a:rPr lang="en-GB" dirty="0"/>
              <a:t>Click to edit Master title style</a:t>
            </a:r>
            <a:endParaRPr lang="en-LT" dirty="0"/>
          </a:p>
        </p:txBody>
      </p:sp>
      <p:sp>
        <p:nvSpPr>
          <p:cNvPr id="3" name="Date Placeholder 2">
            <a:extLst>
              <a:ext uri="{FF2B5EF4-FFF2-40B4-BE49-F238E27FC236}">
                <a16:creationId xmlns:a16="http://schemas.microsoft.com/office/drawing/2014/main" id="{1DDC6154-CB62-D757-44E4-4907BF354E10}"/>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4" name="Footer Placeholder 3">
            <a:extLst>
              <a:ext uri="{FF2B5EF4-FFF2-40B4-BE49-F238E27FC236}">
                <a16:creationId xmlns:a16="http://schemas.microsoft.com/office/drawing/2014/main" id="{49248C52-6F5B-0D79-7BDF-C329A98193B9}"/>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969CC990-D796-731A-75C4-E335A77917D0}"/>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8" name="Picture 7">
            <a:extLst>
              <a:ext uri="{FF2B5EF4-FFF2-40B4-BE49-F238E27FC236}">
                <a16:creationId xmlns:a16="http://schemas.microsoft.com/office/drawing/2014/main" id="{3E522DB4-23D7-0F40-7850-92D378785744}"/>
              </a:ext>
            </a:extLst>
          </p:cNvPr>
          <p:cNvPicPr>
            <a:picLocks noChangeAspect="1"/>
          </p:cNvPicPr>
          <p:nvPr userDrawn="1"/>
        </p:nvPicPr>
        <p:blipFill>
          <a:blip r:embed="rId3"/>
          <a:stretch>
            <a:fillRect/>
          </a:stretch>
        </p:blipFill>
        <p:spPr>
          <a:xfrm>
            <a:off x="10237305" y="136525"/>
            <a:ext cx="1593022" cy="406168"/>
          </a:xfrm>
          <a:prstGeom prst="rect">
            <a:avLst/>
          </a:prstGeom>
        </p:spPr>
      </p:pic>
      <p:sp>
        <p:nvSpPr>
          <p:cNvPr id="10" name="Picture Placeholder 9">
            <a:extLst>
              <a:ext uri="{FF2B5EF4-FFF2-40B4-BE49-F238E27FC236}">
                <a16:creationId xmlns:a16="http://schemas.microsoft.com/office/drawing/2014/main" id="{1E52B931-DCB1-9DF9-B176-13383806EE6A}"/>
              </a:ext>
            </a:extLst>
          </p:cNvPr>
          <p:cNvSpPr>
            <a:spLocks noGrp="1"/>
          </p:cNvSpPr>
          <p:nvPr>
            <p:ph type="pic" sz="quarter" idx="13"/>
          </p:nvPr>
        </p:nvSpPr>
        <p:spPr>
          <a:xfrm>
            <a:off x="1238250" y="1919289"/>
            <a:ext cx="2800350" cy="4241780"/>
          </a:xfrm>
          <a:prstGeom prst="roundRect">
            <a:avLst/>
          </a:prstGeom>
        </p:spPr>
        <p:txBody>
          <a:bodyPr/>
          <a:lstStyle/>
          <a:p>
            <a:endParaRPr lang="en-LT"/>
          </a:p>
        </p:txBody>
      </p:sp>
      <p:sp>
        <p:nvSpPr>
          <p:cNvPr id="11" name="Picture Placeholder 9">
            <a:extLst>
              <a:ext uri="{FF2B5EF4-FFF2-40B4-BE49-F238E27FC236}">
                <a16:creationId xmlns:a16="http://schemas.microsoft.com/office/drawing/2014/main" id="{3DB7F33A-C83E-0091-5459-C56D5F16C55D}"/>
              </a:ext>
            </a:extLst>
          </p:cNvPr>
          <p:cNvSpPr>
            <a:spLocks noGrp="1"/>
          </p:cNvSpPr>
          <p:nvPr>
            <p:ph type="pic" sz="quarter" idx="14"/>
          </p:nvPr>
        </p:nvSpPr>
        <p:spPr>
          <a:xfrm>
            <a:off x="4650524" y="1919289"/>
            <a:ext cx="2800350" cy="4241780"/>
          </a:xfrm>
          <a:prstGeom prst="roundRect">
            <a:avLst/>
          </a:prstGeom>
        </p:spPr>
        <p:txBody>
          <a:bodyPr/>
          <a:lstStyle/>
          <a:p>
            <a:endParaRPr lang="en-LT"/>
          </a:p>
        </p:txBody>
      </p:sp>
      <p:sp>
        <p:nvSpPr>
          <p:cNvPr id="12" name="Picture Placeholder 9">
            <a:extLst>
              <a:ext uri="{FF2B5EF4-FFF2-40B4-BE49-F238E27FC236}">
                <a16:creationId xmlns:a16="http://schemas.microsoft.com/office/drawing/2014/main" id="{83B5F5F7-2ABC-F743-4C5E-2FC48CCACB38}"/>
              </a:ext>
            </a:extLst>
          </p:cNvPr>
          <p:cNvSpPr>
            <a:spLocks noGrp="1"/>
          </p:cNvSpPr>
          <p:nvPr>
            <p:ph type="pic" sz="quarter" idx="15"/>
          </p:nvPr>
        </p:nvSpPr>
        <p:spPr>
          <a:xfrm>
            <a:off x="8107402" y="1919289"/>
            <a:ext cx="2800350" cy="4241780"/>
          </a:xfrm>
          <a:prstGeom prst="roundRect">
            <a:avLst/>
          </a:prstGeom>
        </p:spPr>
        <p:txBody>
          <a:bodyPr/>
          <a:lstStyle/>
          <a:p>
            <a:endParaRPr lang="en-LT"/>
          </a:p>
        </p:txBody>
      </p:sp>
    </p:spTree>
    <p:extLst>
      <p:ext uri="{BB962C8B-B14F-4D97-AF65-F5344CB8AC3E}">
        <p14:creationId xmlns:p14="http://schemas.microsoft.com/office/powerpoint/2010/main" val="421638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1C63-087F-9C83-C1CC-27D8144C5389}"/>
              </a:ext>
            </a:extLst>
          </p:cNvPr>
          <p:cNvSpPr>
            <a:spLocks noGrp="1"/>
          </p:cNvSpPr>
          <p:nvPr>
            <p:ph type="title"/>
          </p:nvPr>
        </p:nvSpPr>
        <p:spPr/>
        <p:txBody>
          <a:bodyPr/>
          <a:lstStyle>
            <a:lvl1pPr>
              <a:defRPr>
                <a:solidFill>
                  <a:srgbClr val="192D4C"/>
                </a:solidFill>
                <a:latin typeface="Roboto Lt" pitchFamily="2" charset="0"/>
                <a:ea typeface="Roboto Lt" pitchFamily="2" charset="0"/>
              </a:defRPr>
            </a:lvl1pPr>
          </a:lstStyle>
          <a:p>
            <a:r>
              <a:rPr lang="en-GB" dirty="0"/>
              <a:t>Click to edit Master title style</a:t>
            </a:r>
            <a:endParaRPr lang="en-LT" dirty="0"/>
          </a:p>
        </p:txBody>
      </p:sp>
      <p:sp>
        <p:nvSpPr>
          <p:cNvPr id="3" name="Date Placeholder 2">
            <a:extLst>
              <a:ext uri="{FF2B5EF4-FFF2-40B4-BE49-F238E27FC236}">
                <a16:creationId xmlns:a16="http://schemas.microsoft.com/office/drawing/2014/main" id="{1DDC6154-CB62-D757-44E4-4907BF354E10}"/>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4" name="Footer Placeholder 3">
            <a:extLst>
              <a:ext uri="{FF2B5EF4-FFF2-40B4-BE49-F238E27FC236}">
                <a16:creationId xmlns:a16="http://schemas.microsoft.com/office/drawing/2014/main" id="{49248C52-6F5B-0D79-7BDF-C329A98193B9}"/>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969CC990-D796-731A-75C4-E335A77917D0}"/>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8" name="Picture 7">
            <a:extLst>
              <a:ext uri="{FF2B5EF4-FFF2-40B4-BE49-F238E27FC236}">
                <a16:creationId xmlns:a16="http://schemas.microsoft.com/office/drawing/2014/main" id="{3E522DB4-23D7-0F40-7850-92D378785744}"/>
              </a:ext>
            </a:extLst>
          </p:cNvPr>
          <p:cNvPicPr>
            <a:picLocks noChangeAspect="1"/>
          </p:cNvPicPr>
          <p:nvPr userDrawn="1"/>
        </p:nvPicPr>
        <p:blipFill>
          <a:blip r:embed="rId3"/>
          <a:stretch>
            <a:fillRect/>
          </a:stretch>
        </p:blipFill>
        <p:spPr>
          <a:xfrm>
            <a:off x="10237305" y="136525"/>
            <a:ext cx="1593022" cy="406168"/>
          </a:xfrm>
          <a:prstGeom prst="rect">
            <a:avLst/>
          </a:prstGeom>
        </p:spPr>
      </p:pic>
      <p:sp>
        <p:nvSpPr>
          <p:cNvPr id="7" name="Chart Placeholder 6">
            <a:extLst>
              <a:ext uri="{FF2B5EF4-FFF2-40B4-BE49-F238E27FC236}">
                <a16:creationId xmlns:a16="http://schemas.microsoft.com/office/drawing/2014/main" id="{B53049D0-3D9D-23B3-9B59-FFF6F3B42776}"/>
              </a:ext>
            </a:extLst>
          </p:cNvPr>
          <p:cNvSpPr>
            <a:spLocks noGrp="1"/>
          </p:cNvSpPr>
          <p:nvPr>
            <p:ph type="chart" sz="quarter" idx="13"/>
          </p:nvPr>
        </p:nvSpPr>
        <p:spPr>
          <a:xfrm>
            <a:off x="838200" y="2102253"/>
            <a:ext cx="4895335" cy="3533603"/>
          </a:xfrm>
        </p:spPr>
        <p:txBody>
          <a:bodyPr/>
          <a:lstStyle/>
          <a:p>
            <a:endParaRPr lang="en-LT"/>
          </a:p>
        </p:txBody>
      </p:sp>
      <p:sp>
        <p:nvSpPr>
          <p:cNvPr id="10" name="Chart Placeholder 6">
            <a:extLst>
              <a:ext uri="{FF2B5EF4-FFF2-40B4-BE49-F238E27FC236}">
                <a16:creationId xmlns:a16="http://schemas.microsoft.com/office/drawing/2014/main" id="{5A080184-600C-6637-5933-A27DC780E428}"/>
              </a:ext>
            </a:extLst>
          </p:cNvPr>
          <p:cNvSpPr>
            <a:spLocks noGrp="1"/>
          </p:cNvSpPr>
          <p:nvPr>
            <p:ph type="chart" sz="quarter" idx="14"/>
          </p:nvPr>
        </p:nvSpPr>
        <p:spPr>
          <a:xfrm>
            <a:off x="6460524" y="2102253"/>
            <a:ext cx="4895335" cy="3533603"/>
          </a:xfrm>
        </p:spPr>
        <p:txBody>
          <a:bodyPr/>
          <a:lstStyle/>
          <a:p>
            <a:endParaRPr lang="en-LT"/>
          </a:p>
        </p:txBody>
      </p:sp>
    </p:spTree>
    <p:extLst>
      <p:ext uri="{BB962C8B-B14F-4D97-AF65-F5344CB8AC3E}">
        <p14:creationId xmlns:p14="http://schemas.microsoft.com/office/powerpoint/2010/main" val="179905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B9BD-B1A4-9A8C-1947-577BF9DD27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Content Placeholder 2">
            <a:extLst>
              <a:ext uri="{FF2B5EF4-FFF2-40B4-BE49-F238E27FC236}">
                <a16:creationId xmlns:a16="http://schemas.microsoft.com/office/drawing/2014/main" id="{778AE7EF-1DA0-3E2C-FD07-A0C985BB6D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Text Placeholder 3">
            <a:extLst>
              <a:ext uri="{FF2B5EF4-FFF2-40B4-BE49-F238E27FC236}">
                <a16:creationId xmlns:a16="http://schemas.microsoft.com/office/drawing/2014/main" id="{26603305-CB05-4559-BC3B-01EA82D3B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DE8F13-D862-7423-6CCB-6D1F01AD5004}"/>
              </a:ext>
            </a:extLst>
          </p:cNvPr>
          <p:cNvSpPr>
            <a:spLocks noGrp="1"/>
          </p:cNvSpPr>
          <p:nvPr>
            <p:ph type="dt" sz="half" idx="10"/>
          </p:nvPr>
        </p:nvSpPr>
        <p:spPr/>
        <p:txBody>
          <a:bodyPr/>
          <a:lstStyle/>
          <a:p>
            <a:fld id="{2562BD1F-AEFC-1947-9A06-3FCA250F8F77}" type="datetimeFigureOut">
              <a:rPr lang="en-LT" smtClean="0"/>
              <a:t>05/12/2026</a:t>
            </a:fld>
            <a:endParaRPr lang="en-LT"/>
          </a:p>
        </p:txBody>
      </p:sp>
      <p:sp>
        <p:nvSpPr>
          <p:cNvPr id="6" name="Footer Placeholder 5">
            <a:extLst>
              <a:ext uri="{FF2B5EF4-FFF2-40B4-BE49-F238E27FC236}">
                <a16:creationId xmlns:a16="http://schemas.microsoft.com/office/drawing/2014/main" id="{D7F718CF-F8BD-C8F5-770D-234B2622086E}"/>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D1F530C9-41C2-5C42-9CA3-F9D7AB3663A7}"/>
              </a:ext>
            </a:extLst>
          </p:cNvPr>
          <p:cNvSpPr>
            <a:spLocks noGrp="1"/>
          </p:cNvSpPr>
          <p:nvPr>
            <p:ph type="sldNum" sz="quarter" idx="12"/>
          </p:nvPr>
        </p:nvSpPr>
        <p:spPr/>
        <p:txBody>
          <a:bodyPr/>
          <a:lstStyle/>
          <a:p>
            <a:fld id="{46B0ED6E-1867-4E49-A09E-B49565F88D5F}" type="slidenum">
              <a:rPr lang="en-LT" smtClean="0"/>
              <a:t>‹#›</a:t>
            </a:fld>
            <a:endParaRPr lang="en-LT"/>
          </a:p>
        </p:txBody>
      </p:sp>
      <p:pic>
        <p:nvPicPr>
          <p:cNvPr id="8" name="Picture 7">
            <a:extLst>
              <a:ext uri="{FF2B5EF4-FFF2-40B4-BE49-F238E27FC236}">
                <a16:creationId xmlns:a16="http://schemas.microsoft.com/office/drawing/2014/main" id="{73B4CC93-2E8F-74CB-2F73-CBA11C58A984}"/>
              </a:ext>
            </a:extLst>
          </p:cNvPr>
          <p:cNvPicPr>
            <a:picLocks noChangeAspect="1"/>
          </p:cNvPicPr>
          <p:nvPr userDrawn="1"/>
        </p:nvPicPr>
        <p:blipFill>
          <a:blip r:embed="rId2"/>
          <a:stretch>
            <a:fillRect/>
          </a:stretch>
        </p:blipFill>
        <p:spPr>
          <a:xfrm>
            <a:off x="10237305" y="136525"/>
            <a:ext cx="1593022" cy="406168"/>
          </a:xfrm>
          <a:prstGeom prst="rect">
            <a:avLst/>
          </a:prstGeom>
        </p:spPr>
      </p:pic>
    </p:spTree>
    <p:extLst>
      <p:ext uri="{BB962C8B-B14F-4D97-AF65-F5344CB8AC3E}">
        <p14:creationId xmlns:p14="http://schemas.microsoft.com/office/powerpoint/2010/main" val="30411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DE42A-860E-19FA-D56D-B26D7B8F7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2C740D15-C639-1814-43D7-1FC656E34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8725E465-E938-63FF-D7FB-35B176C8A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2BD1F-AEFC-1947-9A06-3FCA250F8F77}" type="datetimeFigureOut">
              <a:rPr lang="en-LT" smtClean="0"/>
              <a:t>05/12/2026</a:t>
            </a:fld>
            <a:endParaRPr lang="en-LT"/>
          </a:p>
        </p:txBody>
      </p:sp>
      <p:sp>
        <p:nvSpPr>
          <p:cNvPr id="5" name="Footer Placeholder 4">
            <a:extLst>
              <a:ext uri="{FF2B5EF4-FFF2-40B4-BE49-F238E27FC236}">
                <a16:creationId xmlns:a16="http://schemas.microsoft.com/office/drawing/2014/main" id="{1807B4D6-6613-84D9-1F19-677FCBEE2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94D47DE6-CAA8-2AE3-9CE9-20A0F5B81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0ED6E-1867-4E49-A09E-B49565F88D5F}" type="slidenum">
              <a:rPr lang="en-LT" smtClean="0"/>
              <a:t>‹#›</a:t>
            </a:fld>
            <a:endParaRPr lang="en-LT"/>
          </a:p>
        </p:txBody>
      </p:sp>
    </p:spTree>
    <p:extLst>
      <p:ext uri="{BB962C8B-B14F-4D97-AF65-F5344CB8AC3E}">
        <p14:creationId xmlns:p14="http://schemas.microsoft.com/office/powerpoint/2010/main" val="241326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4"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vitalija.pauriene@linesa.lt" TargetMode="External"/><Relationship Id="rId2" Type="http://schemas.openxmlformats.org/officeDocument/2006/relationships/hyperlink" Target="mailto:evelina.kriauzait&#279;@linesa.lt"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mukis.lt/karjeros-specialistams/stebesena"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tar.lt/portal/lt/legalAct/f3dfe340291d11edb4cae1b158f98ea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mukis.lt/karjeros-specialistams/stebesen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ukis.lt/karjeros-specialistams/stebesena" TargetMode="External"/><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mailto:evelina.kriauzaite@linesa.lt" TargetMode="External"/><Relationship Id="rId4" Type="http://schemas.openxmlformats.org/officeDocument/2006/relationships/hyperlink" Target="mailto:admin@mukis.l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colorful dots&#10;&#10;Description automatically generated">
            <a:extLst>
              <a:ext uri="{FF2B5EF4-FFF2-40B4-BE49-F238E27FC236}">
                <a16:creationId xmlns:a16="http://schemas.microsoft.com/office/drawing/2014/main" id="{04C53552-B9ED-8494-1345-A91C01E1CBEE}"/>
              </a:ext>
            </a:extLst>
          </p:cNvPr>
          <p:cNvPicPr>
            <a:picLocks noChangeAspect="1"/>
          </p:cNvPicPr>
          <p:nvPr/>
        </p:nvPicPr>
        <p:blipFill>
          <a:blip r:embed="rId2"/>
          <a:stretch>
            <a:fillRect/>
          </a:stretch>
        </p:blipFill>
        <p:spPr>
          <a:xfrm>
            <a:off x="-717430" y="2971014"/>
            <a:ext cx="5867508" cy="5867508"/>
          </a:xfrm>
          <a:prstGeom prst="rect">
            <a:avLst/>
          </a:prstGeom>
        </p:spPr>
      </p:pic>
      <p:sp>
        <p:nvSpPr>
          <p:cNvPr id="2" name="TextBox 1">
            <a:extLst>
              <a:ext uri="{FF2B5EF4-FFF2-40B4-BE49-F238E27FC236}">
                <a16:creationId xmlns:a16="http://schemas.microsoft.com/office/drawing/2014/main" id="{6D20F5DB-D59A-ABA1-F91A-AD82F9380234}"/>
              </a:ext>
            </a:extLst>
          </p:cNvPr>
          <p:cNvSpPr txBox="1"/>
          <p:nvPr/>
        </p:nvSpPr>
        <p:spPr>
          <a:xfrm>
            <a:off x="0" y="3344642"/>
            <a:ext cx="10827342" cy="2077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sz="2800" b="1" dirty="0">
                <a:solidFill>
                  <a:schemeClr val="accent1"/>
                </a:solidFill>
                <a:latin typeface="Arial" panose="020B0604020202020204" pitchFamily="34" charset="0"/>
                <a:ea typeface="Calibri"/>
                <a:cs typeface="Arial" panose="020B0604020202020204" pitchFamily="34" charset="0"/>
              </a:rPr>
              <a:t>Profesinis orientavimas mokyklose: </a:t>
            </a:r>
          </a:p>
          <a:p>
            <a:r>
              <a:rPr lang="lt-LT" sz="2800" b="1" dirty="0">
                <a:solidFill>
                  <a:schemeClr val="accent1"/>
                </a:solidFill>
                <a:latin typeface="Arial" panose="020B0604020202020204" pitchFamily="34" charset="0"/>
                <a:ea typeface="Calibri"/>
                <a:cs typeface="Arial" panose="020B0604020202020204" pitchFamily="34" charset="0"/>
              </a:rPr>
              <a:t>ką rodo </a:t>
            </a:r>
            <a:r>
              <a:rPr lang="lt-LT" sz="2800" b="1" i="1" dirty="0">
                <a:solidFill>
                  <a:srgbClr val="FF9900"/>
                </a:solidFill>
                <a:latin typeface="Arial" panose="020B0604020202020204" pitchFamily="34" charset="0"/>
                <a:ea typeface="Calibri"/>
                <a:cs typeface="Arial" panose="020B0604020202020204" pitchFamily="34" charset="0"/>
              </a:rPr>
              <a:t>preliminarūs </a:t>
            </a:r>
            <a:r>
              <a:rPr lang="lt-LT" sz="2800" b="1" dirty="0">
                <a:solidFill>
                  <a:schemeClr val="accent1"/>
                </a:solidFill>
                <a:latin typeface="Arial" panose="020B0604020202020204" pitchFamily="34" charset="0"/>
                <a:ea typeface="Calibri"/>
                <a:cs typeface="Arial" panose="020B0604020202020204" pitchFamily="34" charset="0"/>
              </a:rPr>
              <a:t>2024-2025 m. m. stebėsenos duomenys?</a:t>
            </a:r>
          </a:p>
          <a:p>
            <a:pPr>
              <a:spcBef>
                <a:spcPts val="600"/>
              </a:spcBef>
            </a:pPr>
            <a:r>
              <a:rPr lang="lt-LT" sz="2000" dirty="0">
                <a:latin typeface="Arial" panose="020B0604020202020204" pitchFamily="34" charset="0"/>
                <a:ea typeface="Calibri"/>
                <a:cs typeface="Arial" panose="020B0604020202020204" pitchFamily="34" charset="0"/>
              </a:rPr>
              <a:t>Vitalija Paurienė, Ugdymo karjerai skyriaus specialistė </a:t>
            </a:r>
            <a:br>
              <a:rPr lang="lt-LT" sz="2000" dirty="0">
                <a:highlight>
                  <a:srgbClr val="FFFF00"/>
                </a:highlight>
                <a:latin typeface="Arial" panose="020B0604020202020204" pitchFamily="34" charset="0"/>
                <a:ea typeface="Calibri"/>
                <a:cs typeface="Arial" panose="020B0604020202020204" pitchFamily="34" charset="0"/>
              </a:rPr>
            </a:br>
            <a:r>
              <a:rPr lang="lt-LT" sz="2000" dirty="0">
                <a:latin typeface="Arial" panose="020B0604020202020204" pitchFamily="34" charset="0"/>
                <a:ea typeface="Calibri"/>
                <a:cs typeface="Arial" panose="020B0604020202020204" pitchFamily="34" charset="0"/>
              </a:rPr>
              <a:t>2026.05.12.</a:t>
            </a:r>
          </a:p>
          <a:p>
            <a:endParaRPr lang="lt-LT" sz="2800" b="1" dirty="0">
              <a:solidFill>
                <a:schemeClr val="accent1">
                  <a:lumMod val="75000"/>
                </a:schemeClr>
              </a:solidFill>
              <a:latin typeface="Roboto Th"/>
              <a:ea typeface="Calibri"/>
              <a:cs typeface="Calibri"/>
            </a:endParaRPr>
          </a:p>
        </p:txBody>
      </p:sp>
    </p:spTree>
    <p:extLst>
      <p:ext uri="{BB962C8B-B14F-4D97-AF65-F5344CB8AC3E}">
        <p14:creationId xmlns:p14="http://schemas.microsoft.com/office/powerpoint/2010/main" val="1238725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2">
            <a:extLst>
              <a:ext uri="{FF2B5EF4-FFF2-40B4-BE49-F238E27FC236}">
                <a16:creationId xmlns:a16="http://schemas.microsoft.com/office/drawing/2014/main" id="{F7F074C7-0A03-F91C-4931-1A52DCE3D7B0}"/>
              </a:ext>
            </a:extLst>
          </p:cNvPr>
          <p:cNvSpPr txBox="1"/>
          <p:nvPr/>
        </p:nvSpPr>
        <p:spPr>
          <a:xfrm>
            <a:off x="206472" y="226200"/>
            <a:ext cx="5140166" cy="801585"/>
          </a:xfrm>
          <a:prstGeom prst="rect">
            <a:avLst/>
          </a:prstGeom>
          <a:solidFill>
            <a:srgbClr val="2FB8EA"/>
          </a:solidFill>
        </p:spPr>
        <p:txBody>
          <a:bodyPr lIns="33867" tIns="33867" rIns="33867" bIns="33867" rtlCol="0" anchor="ctr"/>
          <a:lstStyle/>
          <a:p>
            <a:pPr algn="ctr">
              <a:lnSpc>
                <a:spcPts val="3690"/>
              </a:lnSpc>
              <a:spcBef>
                <a:spcPct val="0"/>
              </a:spcBef>
            </a:pPr>
            <a:r>
              <a:rPr lang="lt-LT" sz="2400" b="1" spc="575" dirty="0">
                <a:solidFill>
                  <a:srgbClr val="FFFFFF"/>
                </a:solidFill>
                <a:latin typeface="DM Sans"/>
                <a:ea typeface="DM Sans"/>
                <a:cs typeface="DM Sans"/>
                <a:sym typeface="DM Sans"/>
              </a:rPr>
              <a:t> </a:t>
            </a:r>
            <a:r>
              <a:rPr lang="lt-LT" sz="2800" b="1" spc="575" dirty="0">
                <a:solidFill>
                  <a:srgbClr val="FFFFFF"/>
                </a:solidFill>
                <a:latin typeface="Arial" panose="020B0604020202020204" pitchFamily="34" charset="0"/>
                <a:ea typeface="DM Sans"/>
                <a:cs typeface="Arial" panose="020B0604020202020204" pitchFamily="34" charset="0"/>
                <a:sym typeface="DM Sans"/>
              </a:rPr>
              <a:t>Duomenų teikėjai </a:t>
            </a:r>
            <a:endParaRPr lang="en-US" sz="2800" b="1" spc="575" dirty="0">
              <a:solidFill>
                <a:srgbClr val="FFFFFF"/>
              </a:solidFill>
              <a:latin typeface="Arial" panose="020B0604020202020204" pitchFamily="34" charset="0"/>
              <a:ea typeface="DM Sans"/>
              <a:cs typeface="Arial" panose="020B0604020202020204" pitchFamily="34" charset="0"/>
              <a:sym typeface="DM Sans"/>
            </a:endParaRPr>
          </a:p>
        </p:txBody>
      </p:sp>
      <p:sp>
        <p:nvSpPr>
          <p:cNvPr id="19" name="TextBox 18">
            <a:extLst>
              <a:ext uri="{FF2B5EF4-FFF2-40B4-BE49-F238E27FC236}">
                <a16:creationId xmlns:a16="http://schemas.microsoft.com/office/drawing/2014/main" id="{09B81CA9-1C74-0761-D677-58B47FB5F47D}"/>
              </a:ext>
            </a:extLst>
          </p:cNvPr>
          <p:cNvSpPr txBox="1"/>
          <p:nvPr/>
        </p:nvSpPr>
        <p:spPr>
          <a:xfrm>
            <a:off x="4768858" y="2046676"/>
            <a:ext cx="1155560" cy="677108"/>
          </a:xfrm>
          <a:prstGeom prst="rect">
            <a:avLst/>
          </a:prstGeom>
          <a:noFill/>
        </p:spPr>
        <p:txBody>
          <a:bodyPr wrap="square">
            <a:spAutoFit/>
          </a:bodyPr>
          <a:lstStyle/>
          <a:p>
            <a:pPr algn="ctr"/>
            <a:r>
              <a:rPr lang="lt-LT" sz="2400" b="1" spc="-150" dirty="0">
                <a:solidFill>
                  <a:schemeClr val="bg1"/>
                </a:solidFill>
                <a:latin typeface="Canva Sans" panose="020B0604020202020204" charset="0"/>
              </a:rPr>
              <a:t>81,5 </a:t>
            </a:r>
            <a:r>
              <a:rPr lang="en-US" sz="2400" b="1" spc="-150" dirty="0">
                <a:solidFill>
                  <a:schemeClr val="bg1"/>
                </a:solidFill>
                <a:latin typeface="Canva Sans" panose="020B0604020202020204" charset="0"/>
              </a:rPr>
              <a:t>% </a:t>
            </a:r>
            <a:r>
              <a:rPr lang="lt-LT" sz="2400" b="1" spc="-150" dirty="0">
                <a:solidFill>
                  <a:schemeClr val="bg1"/>
                </a:solidFill>
                <a:latin typeface="Canva Sans" panose="020B0604020202020204" charset="0"/>
              </a:rPr>
              <a:t> </a:t>
            </a:r>
          </a:p>
          <a:p>
            <a:pPr algn="ctr"/>
            <a:r>
              <a:rPr lang="en-US" sz="1400" b="1" spc="-150" dirty="0">
                <a:solidFill>
                  <a:schemeClr val="bg1"/>
                </a:solidFill>
                <a:latin typeface="Canva Sans" panose="020B0604020202020204" charset="0"/>
              </a:rPr>
              <a:t>L</a:t>
            </a:r>
            <a:r>
              <a:rPr lang="lt-LT" sz="1400" b="1" spc="-150" dirty="0">
                <a:solidFill>
                  <a:schemeClr val="bg1"/>
                </a:solidFill>
                <a:latin typeface="Canva Sans" panose="020B0604020202020204" charset="0"/>
              </a:rPr>
              <a:t>T</a:t>
            </a:r>
            <a:r>
              <a:rPr lang="en-US" sz="1400" b="1" spc="-150" dirty="0">
                <a:solidFill>
                  <a:schemeClr val="bg1"/>
                </a:solidFill>
                <a:latin typeface="Canva Sans" panose="020B0604020202020204" charset="0"/>
              </a:rPr>
              <a:t>  mokykl</a:t>
            </a:r>
            <a:r>
              <a:rPr lang="lt-LT" sz="1400" b="1" spc="-150" dirty="0">
                <a:solidFill>
                  <a:schemeClr val="bg1"/>
                </a:solidFill>
                <a:latin typeface="Canva Sans" panose="020B0604020202020204" charset="0"/>
              </a:rPr>
              <a:t>ų</a:t>
            </a:r>
            <a:endParaRPr lang="en-US" sz="1400" spc="-150" dirty="0">
              <a:solidFill>
                <a:schemeClr val="bg1"/>
              </a:solidFill>
              <a:latin typeface="Canva Sans" panose="020B0604020202020204" charset="0"/>
            </a:endParaRPr>
          </a:p>
        </p:txBody>
      </p:sp>
      <p:sp>
        <p:nvSpPr>
          <p:cNvPr id="5" name="Rectangle 4">
            <a:extLst>
              <a:ext uri="{FF2B5EF4-FFF2-40B4-BE49-F238E27FC236}">
                <a16:creationId xmlns:a16="http://schemas.microsoft.com/office/drawing/2014/main" id="{9A768525-CCA3-77F6-1A35-606F9C61F33D}"/>
              </a:ext>
            </a:extLst>
          </p:cNvPr>
          <p:cNvSpPr/>
          <p:nvPr/>
        </p:nvSpPr>
        <p:spPr>
          <a:xfrm>
            <a:off x="5387227" y="754146"/>
            <a:ext cx="6625288" cy="59631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b="1" dirty="0"/>
              <a:t>Pagrindinės duomenis pateikusių švietimo įstaigų atstovų pareigos (dalis, proc.) </a:t>
            </a:r>
            <a:endParaRPr lang="en-US" dirty="0"/>
          </a:p>
        </p:txBody>
      </p:sp>
      <p:pic>
        <p:nvPicPr>
          <p:cNvPr id="12" name="Picture 11">
            <a:extLst>
              <a:ext uri="{FF2B5EF4-FFF2-40B4-BE49-F238E27FC236}">
                <a16:creationId xmlns:a16="http://schemas.microsoft.com/office/drawing/2014/main" id="{53F9206A-BB89-7A39-6294-D194262D8B7D}"/>
              </a:ext>
            </a:extLst>
          </p:cNvPr>
          <p:cNvPicPr>
            <a:picLocks noChangeAspect="1"/>
          </p:cNvPicPr>
          <p:nvPr/>
        </p:nvPicPr>
        <p:blipFill>
          <a:blip r:embed="rId3"/>
          <a:stretch>
            <a:fillRect/>
          </a:stretch>
        </p:blipFill>
        <p:spPr>
          <a:xfrm>
            <a:off x="228082" y="1698825"/>
            <a:ext cx="4938000" cy="4145965"/>
          </a:xfrm>
          <a:prstGeom prst="rect">
            <a:avLst/>
          </a:prstGeom>
        </p:spPr>
      </p:pic>
      <p:sp>
        <p:nvSpPr>
          <p:cNvPr id="8" name="Rectangle 7">
            <a:extLst>
              <a:ext uri="{FF2B5EF4-FFF2-40B4-BE49-F238E27FC236}">
                <a16:creationId xmlns:a16="http://schemas.microsoft.com/office/drawing/2014/main" id="{D23B8131-4F79-A008-2A8A-3DA24BB0AAAA}"/>
              </a:ext>
            </a:extLst>
          </p:cNvPr>
          <p:cNvSpPr/>
          <p:nvPr/>
        </p:nvSpPr>
        <p:spPr>
          <a:xfrm>
            <a:off x="9004852" y="6432223"/>
            <a:ext cx="2792897" cy="24864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600" i="1" dirty="0">
                <a:latin typeface="Arial" panose="020B0604020202020204" pitchFamily="34" charset="0"/>
                <a:cs typeface="Arial" panose="020B0604020202020204" pitchFamily="34" charset="0"/>
              </a:rPr>
              <a:t>Duomenų šaltinis: MUKIS</a:t>
            </a:r>
            <a:endParaRPr lang="en-US" sz="1600" i="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33F1972-CCFC-DF24-C2B4-1A944785F91A}"/>
              </a:ext>
            </a:extLst>
          </p:cNvPr>
          <p:cNvPicPr>
            <a:picLocks noChangeAspect="1"/>
          </p:cNvPicPr>
          <p:nvPr/>
        </p:nvPicPr>
        <p:blipFill>
          <a:blip r:embed="rId4"/>
          <a:stretch>
            <a:fillRect/>
          </a:stretch>
        </p:blipFill>
        <p:spPr>
          <a:xfrm>
            <a:off x="5400104" y="1347079"/>
            <a:ext cx="6501858" cy="2448537"/>
          </a:xfrm>
          <a:prstGeom prst="rect">
            <a:avLst/>
          </a:prstGeom>
        </p:spPr>
      </p:pic>
      <p:pic>
        <p:nvPicPr>
          <p:cNvPr id="15" name="Picture 14">
            <a:extLst>
              <a:ext uri="{FF2B5EF4-FFF2-40B4-BE49-F238E27FC236}">
                <a16:creationId xmlns:a16="http://schemas.microsoft.com/office/drawing/2014/main" id="{5679BE17-9098-790E-53C7-641EEF034303}"/>
              </a:ext>
            </a:extLst>
          </p:cNvPr>
          <p:cNvPicPr>
            <a:picLocks noChangeAspect="1"/>
          </p:cNvPicPr>
          <p:nvPr/>
        </p:nvPicPr>
        <p:blipFill>
          <a:blip r:embed="rId5"/>
          <a:stretch>
            <a:fillRect/>
          </a:stretch>
        </p:blipFill>
        <p:spPr>
          <a:xfrm>
            <a:off x="5387226" y="3870309"/>
            <a:ext cx="6514735" cy="2468626"/>
          </a:xfrm>
          <a:prstGeom prst="rect">
            <a:avLst/>
          </a:prstGeom>
        </p:spPr>
      </p:pic>
    </p:spTree>
    <p:extLst>
      <p:ext uri="{BB962C8B-B14F-4D97-AF65-F5344CB8AC3E}">
        <p14:creationId xmlns:p14="http://schemas.microsoft.com/office/powerpoint/2010/main" val="318191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a:extLst>
              <a:ext uri="{FF2B5EF4-FFF2-40B4-BE49-F238E27FC236}">
                <a16:creationId xmlns:a16="http://schemas.microsoft.com/office/drawing/2014/main" id="{68CC2246-F907-171E-B0F2-94B3507D548B}"/>
              </a:ext>
            </a:extLst>
          </p:cNvPr>
          <p:cNvSpPr txBox="1"/>
          <p:nvPr/>
        </p:nvSpPr>
        <p:spPr>
          <a:xfrm>
            <a:off x="334297" y="94403"/>
            <a:ext cx="11523406" cy="784276"/>
          </a:xfrm>
          <a:prstGeom prst="rect">
            <a:avLst/>
          </a:prstGeom>
          <a:solidFill>
            <a:srgbClr val="2FB8EA"/>
          </a:solidFill>
        </p:spPr>
        <p:txBody>
          <a:bodyPr lIns="33867" tIns="33867" rIns="33867" bIns="33867" rtlCol="0" anchor="ctr"/>
          <a:lstStyle/>
          <a:p>
            <a:pPr algn="ctr">
              <a:lnSpc>
                <a:spcPts val="3690"/>
              </a:lnSpc>
              <a:spcBef>
                <a:spcPct val="0"/>
              </a:spcBef>
            </a:pPr>
            <a:r>
              <a:rPr lang="en-US" sz="2800" b="1" spc="575" dirty="0">
                <a:solidFill>
                  <a:srgbClr val="FFFFFF"/>
                </a:solidFill>
                <a:latin typeface="Arial" panose="020B0604020202020204" pitchFamily="34" charset="0"/>
                <a:ea typeface="DM Sans"/>
                <a:cs typeface="Arial" panose="020B0604020202020204" pitchFamily="34" charset="0"/>
                <a:sym typeface="DM Sans"/>
              </a:rPr>
              <a:t>K</a:t>
            </a:r>
            <a:r>
              <a:rPr lang="lt-LT" sz="2800" b="1" spc="575" dirty="0">
                <a:solidFill>
                  <a:srgbClr val="FFFFFF"/>
                </a:solidFill>
                <a:latin typeface="Arial" panose="020B0604020202020204" pitchFamily="34" charset="0"/>
                <a:ea typeface="DM Sans"/>
                <a:cs typeface="Arial" panose="020B0604020202020204" pitchFamily="34" charset="0"/>
                <a:sym typeface="DM Sans"/>
              </a:rPr>
              <a:t>arjeros specialistai š</a:t>
            </a:r>
            <a:r>
              <a:rPr lang="en-US" sz="2800" b="1" spc="575" dirty="0">
                <a:solidFill>
                  <a:srgbClr val="FFFFFF"/>
                </a:solidFill>
                <a:latin typeface="Arial" panose="020B0604020202020204" pitchFamily="34" charset="0"/>
                <a:ea typeface="DM Sans"/>
                <a:cs typeface="Arial" panose="020B0604020202020204" pitchFamily="34" charset="0"/>
                <a:sym typeface="DM Sans"/>
              </a:rPr>
              <a:t>vietimo </a:t>
            </a:r>
            <a:r>
              <a:rPr lang="lt-LT" sz="2800" b="1" spc="575" dirty="0">
                <a:solidFill>
                  <a:srgbClr val="FFFFFF"/>
                </a:solidFill>
                <a:latin typeface="Arial" panose="020B0604020202020204" pitchFamily="34" charset="0"/>
                <a:ea typeface="DM Sans"/>
                <a:cs typeface="Arial" panose="020B0604020202020204" pitchFamily="34" charset="0"/>
                <a:sym typeface="DM Sans"/>
              </a:rPr>
              <a:t>į</a:t>
            </a:r>
            <a:r>
              <a:rPr lang="en-US" sz="2800" b="1" spc="575" dirty="0">
                <a:solidFill>
                  <a:srgbClr val="FFFFFF"/>
                </a:solidFill>
                <a:latin typeface="Arial" panose="020B0604020202020204" pitchFamily="34" charset="0"/>
                <a:ea typeface="DM Sans"/>
                <a:cs typeface="Arial" panose="020B0604020202020204" pitchFamily="34" charset="0"/>
                <a:sym typeface="DM Sans"/>
              </a:rPr>
              <a:t>staigose</a:t>
            </a:r>
          </a:p>
        </p:txBody>
      </p:sp>
      <p:sp>
        <p:nvSpPr>
          <p:cNvPr id="15" name="TextBox 14">
            <a:extLst>
              <a:ext uri="{FF2B5EF4-FFF2-40B4-BE49-F238E27FC236}">
                <a16:creationId xmlns:a16="http://schemas.microsoft.com/office/drawing/2014/main" id="{A727F97F-6488-8BBF-1803-66E87804756F}"/>
              </a:ext>
            </a:extLst>
          </p:cNvPr>
          <p:cNvSpPr txBox="1"/>
          <p:nvPr/>
        </p:nvSpPr>
        <p:spPr>
          <a:xfrm>
            <a:off x="4558533" y="4206187"/>
            <a:ext cx="1516319" cy="615553"/>
          </a:xfrm>
          <a:prstGeom prst="rect">
            <a:avLst/>
          </a:prstGeom>
          <a:noFill/>
        </p:spPr>
        <p:txBody>
          <a:bodyPr wrap="square">
            <a:spAutoFit/>
          </a:bodyPr>
          <a:lstStyle/>
          <a:p>
            <a:pPr algn="ctr"/>
            <a:r>
              <a:rPr lang="lt-LT" b="1" spc="-150" dirty="0">
                <a:solidFill>
                  <a:schemeClr val="bg1"/>
                </a:solidFill>
                <a:latin typeface="Canva Sans" panose="020B0604020202020204" charset="0"/>
              </a:rPr>
              <a:t>40  ak. val. </a:t>
            </a:r>
          </a:p>
          <a:p>
            <a:pPr algn="ctr"/>
            <a:r>
              <a:rPr lang="lt-LT" sz="1600" spc="-150" dirty="0">
                <a:solidFill>
                  <a:schemeClr val="bg1"/>
                </a:solidFill>
                <a:latin typeface="Canva Sans" panose="020B0604020202020204" charset="0"/>
              </a:rPr>
              <a:t>Rekomenduojama</a:t>
            </a:r>
            <a:endParaRPr lang="en-US" sz="1600" spc="-150" dirty="0">
              <a:solidFill>
                <a:schemeClr val="bg1"/>
              </a:solidFill>
              <a:latin typeface="Canva Sans" panose="020B0604020202020204" charset="0"/>
            </a:endParaRPr>
          </a:p>
        </p:txBody>
      </p:sp>
      <p:pic>
        <p:nvPicPr>
          <p:cNvPr id="17" name="Picture 16">
            <a:extLst>
              <a:ext uri="{FF2B5EF4-FFF2-40B4-BE49-F238E27FC236}">
                <a16:creationId xmlns:a16="http://schemas.microsoft.com/office/drawing/2014/main" id="{13683AE2-9117-9C2A-7528-46AB9ACF579F}"/>
              </a:ext>
            </a:extLst>
          </p:cNvPr>
          <p:cNvPicPr>
            <a:picLocks noChangeAspect="1"/>
          </p:cNvPicPr>
          <p:nvPr/>
        </p:nvPicPr>
        <p:blipFill>
          <a:blip r:embed="rId2"/>
          <a:stretch>
            <a:fillRect/>
          </a:stretch>
        </p:blipFill>
        <p:spPr>
          <a:xfrm>
            <a:off x="891460" y="3624407"/>
            <a:ext cx="5712498" cy="2932415"/>
          </a:xfrm>
          <a:prstGeom prst="rect">
            <a:avLst/>
          </a:prstGeom>
        </p:spPr>
      </p:pic>
      <p:pic>
        <p:nvPicPr>
          <p:cNvPr id="23" name="Picture 22">
            <a:extLst>
              <a:ext uri="{FF2B5EF4-FFF2-40B4-BE49-F238E27FC236}">
                <a16:creationId xmlns:a16="http://schemas.microsoft.com/office/drawing/2014/main" id="{C252E3C4-7189-0969-0FD6-470971AF1970}"/>
              </a:ext>
            </a:extLst>
          </p:cNvPr>
          <p:cNvPicPr>
            <a:picLocks noChangeAspect="1"/>
          </p:cNvPicPr>
          <p:nvPr/>
        </p:nvPicPr>
        <p:blipFill>
          <a:blip r:embed="rId3"/>
          <a:stretch>
            <a:fillRect/>
          </a:stretch>
        </p:blipFill>
        <p:spPr>
          <a:xfrm>
            <a:off x="1004059" y="1172878"/>
            <a:ext cx="5328273" cy="2160639"/>
          </a:xfrm>
          <a:prstGeom prst="rect">
            <a:avLst/>
          </a:prstGeom>
        </p:spPr>
      </p:pic>
      <p:pic>
        <p:nvPicPr>
          <p:cNvPr id="25" name="Picture 24">
            <a:extLst>
              <a:ext uri="{FF2B5EF4-FFF2-40B4-BE49-F238E27FC236}">
                <a16:creationId xmlns:a16="http://schemas.microsoft.com/office/drawing/2014/main" id="{6CD82208-572E-562E-C1F7-1B40050694E1}"/>
              </a:ext>
            </a:extLst>
          </p:cNvPr>
          <p:cNvPicPr>
            <a:picLocks noChangeAspect="1"/>
          </p:cNvPicPr>
          <p:nvPr/>
        </p:nvPicPr>
        <p:blipFill>
          <a:blip r:embed="rId4"/>
          <a:stretch>
            <a:fillRect/>
          </a:stretch>
        </p:blipFill>
        <p:spPr>
          <a:xfrm>
            <a:off x="7351729" y="1017321"/>
            <a:ext cx="4072096" cy="2002114"/>
          </a:xfrm>
          <a:prstGeom prst="rect">
            <a:avLst/>
          </a:prstGeom>
        </p:spPr>
      </p:pic>
      <p:pic>
        <p:nvPicPr>
          <p:cNvPr id="31" name="Picture 30">
            <a:extLst>
              <a:ext uri="{FF2B5EF4-FFF2-40B4-BE49-F238E27FC236}">
                <a16:creationId xmlns:a16="http://schemas.microsoft.com/office/drawing/2014/main" id="{C47AE395-4EEB-5F1A-112D-8AD28E0026D5}"/>
              </a:ext>
            </a:extLst>
          </p:cNvPr>
          <p:cNvPicPr>
            <a:picLocks noChangeAspect="1"/>
          </p:cNvPicPr>
          <p:nvPr/>
        </p:nvPicPr>
        <p:blipFill>
          <a:blip r:embed="rId5"/>
          <a:stretch>
            <a:fillRect/>
          </a:stretch>
        </p:blipFill>
        <p:spPr>
          <a:xfrm>
            <a:off x="7620001" y="3158078"/>
            <a:ext cx="3980806" cy="3699922"/>
          </a:xfrm>
          <a:prstGeom prst="rect">
            <a:avLst/>
          </a:prstGeom>
        </p:spPr>
      </p:pic>
    </p:spTree>
    <p:extLst>
      <p:ext uri="{BB962C8B-B14F-4D97-AF65-F5344CB8AC3E}">
        <p14:creationId xmlns:p14="http://schemas.microsoft.com/office/powerpoint/2010/main" val="293272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2">
            <a:extLst>
              <a:ext uri="{FF2B5EF4-FFF2-40B4-BE49-F238E27FC236}">
                <a16:creationId xmlns:a16="http://schemas.microsoft.com/office/drawing/2014/main" id="{4579DFCF-FA34-C0A3-10FC-58CAA5FEEFDE}"/>
              </a:ext>
            </a:extLst>
          </p:cNvPr>
          <p:cNvSpPr txBox="1"/>
          <p:nvPr/>
        </p:nvSpPr>
        <p:spPr>
          <a:xfrm>
            <a:off x="334297" y="129112"/>
            <a:ext cx="11523406" cy="784276"/>
          </a:xfrm>
          <a:prstGeom prst="rect">
            <a:avLst/>
          </a:prstGeom>
          <a:solidFill>
            <a:srgbClr val="2FB8EA"/>
          </a:solidFill>
        </p:spPr>
        <p:txBody>
          <a:bodyPr lIns="33867" tIns="33867" rIns="33867" bIns="33867" rtlCol="0" anchor="ctr"/>
          <a:lstStyle/>
          <a:p>
            <a:pPr algn="ctr">
              <a:lnSpc>
                <a:spcPts val="3690"/>
              </a:lnSpc>
              <a:spcBef>
                <a:spcPct val="0"/>
              </a:spcBef>
            </a:pPr>
            <a:r>
              <a:rPr lang="lt-LT" sz="2800" b="1" spc="575" dirty="0">
                <a:solidFill>
                  <a:srgbClr val="FFFFFF"/>
                </a:solidFill>
                <a:latin typeface="Arial" panose="020B0604020202020204" pitchFamily="34" charset="0"/>
                <a:ea typeface="DM Sans"/>
                <a:cs typeface="Arial" panose="020B0604020202020204" pitchFamily="34" charset="0"/>
                <a:sym typeface="DM Sans"/>
              </a:rPr>
              <a:t>Regioniniai karjeros centrai „Karjeras”</a:t>
            </a:r>
            <a:endParaRPr lang="en-US" sz="2800" b="1" spc="575" dirty="0">
              <a:solidFill>
                <a:srgbClr val="FFFFFF"/>
              </a:solidFill>
              <a:latin typeface="Arial" panose="020B0604020202020204" pitchFamily="34" charset="0"/>
              <a:ea typeface="DM Sans"/>
              <a:cs typeface="Arial" panose="020B0604020202020204" pitchFamily="34" charset="0"/>
              <a:sym typeface="DM Sans"/>
            </a:endParaRPr>
          </a:p>
        </p:txBody>
      </p:sp>
      <p:pic>
        <p:nvPicPr>
          <p:cNvPr id="6" name="Picture 5">
            <a:extLst>
              <a:ext uri="{FF2B5EF4-FFF2-40B4-BE49-F238E27FC236}">
                <a16:creationId xmlns:a16="http://schemas.microsoft.com/office/drawing/2014/main" id="{DF9CC5D5-1E1B-D576-8D99-A95A9AD75BF2}"/>
              </a:ext>
            </a:extLst>
          </p:cNvPr>
          <p:cNvPicPr>
            <a:picLocks noChangeAspect="1"/>
          </p:cNvPicPr>
          <p:nvPr/>
        </p:nvPicPr>
        <p:blipFill>
          <a:blip r:embed="rId2"/>
          <a:stretch>
            <a:fillRect/>
          </a:stretch>
        </p:blipFill>
        <p:spPr>
          <a:xfrm>
            <a:off x="6380064" y="2782529"/>
            <a:ext cx="5542639" cy="3946359"/>
          </a:xfrm>
          <a:prstGeom prst="rect">
            <a:avLst/>
          </a:prstGeom>
        </p:spPr>
      </p:pic>
      <p:pic>
        <p:nvPicPr>
          <p:cNvPr id="8" name="Picture 7">
            <a:extLst>
              <a:ext uri="{FF2B5EF4-FFF2-40B4-BE49-F238E27FC236}">
                <a16:creationId xmlns:a16="http://schemas.microsoft.com/office/drawing/2014/main" id="{43A98BC3-6EDA-B809-7A33-6B031D1D22E1}"/>
              </a:ext>
            </a:extLst>
          </p:cNvPr>
          <p:cNvPicPr>
            <a:picLocks noChangeAspect="1"/>
          </p:cNvPicPr>
          <p:nvPr/>
        </p:nvPicPr>
        <p:blipFill>
          <a:blip r:embed="rId3"/>
          <a:stretch>
            <a:fillRect/>
          </a:stretch>
        </p:blipFill>
        <p:spPr>
          <a:xfrm>
            <a:off x="6380064" y="1129737"/>
            <a:ext cx="5477639" cy="1495634"/>
          </a:xfrm>
          <a:prstGeom prst="rect">
            <a:avLst/>
          </a:prstGeom>
        </p:spPr>
      </p:pic>
      <p:pic>
        <p:nvPicPr>
          <p:cNvPr id="18" name="Picture 17">
            <a:extLst>
              <a:ext uri="{FF2B5EF4-FFF2-40B4-BE49-F238E27FC236}">
                <a16:creationId xmlns:a16="http://schemas.microsoft.com/office/drawing/2014/main" id="{35CFB5F2-536F-D07B-7BB6-F47B0C8AA1E2}"/>
              </a:ext>
            </a:extLst>
          </p:cNvPr>
          <p:cNvPicPr>
            <a:picLocks noChangeAspect="1"/>
          </p:cNvPicPr>
          <p:nvPr/>
        </p:nvPicPr>
        <p:blipFill>
          <a:blip r:embed="rId4"/>
          <a:stretch>
            <a:fillRect/>
          </a:stretch>
        </p:blipFill>
        <p:spPr>
          <a:xfrm>
            <a:off x="152964" y="1227704"/>
            <a:ext cx="6191408" cy="5227415"/>
          </a:xfrm>
          <a:prstGeom prst="rect">
            <a:avLst/>
          </a:prstGeom>
        </p:spPr>
      </p:pic>
    </p:spTree>
    <p:extLst>
      <p:ext uri="{BB962C8B-B14F-4D97-AF65-F5344CB8AC3E}">
        <p14:creationId xmlns:p14="http://schemas.microsoft.com/office/powerpoint/2010/main" val="3123366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2">
            <a:extLst>
              <a:ext uri="{FF2B5EF4-FFF2-40B4-BE49-F238E27FC236}">
                <a16:creationId xmlns:a16="http://schemas.microsoft.com/office/drawing/2014/main" id="{6210A190-19FD-5697-26FC-8AB2E2CFC99B}"/>
              </a:ext>
            </a:extLst>
          </p:cNvPr>
          <p:cNvSpPr txBox="1"/>
          <p:nvPr/>
        </p:nvSpPr>
        <p:spPr>
          <a:xfrm>
            <a:off x="462116" y="132598"/>
            <a:ext cx="11375147" cy="830963"/>
          </a:xfrm>
          <a:prstGeom prst="rect">
            <a:avLst/>
          </a:prstGeom>
          <a:solidFill>
            <a:srgbClr val="2FB8EA"/>
          </a:solidFill>
        </p:spPr>
        <p:txBody>
          <a:bodyPr lIns="33867" tIns="33867" rIns="33867" bIns="33867" rtlCol="0" anchor="ctr"/>
          <a:lstStyle/>
          <a:p>
            <a:pPr>
              <a:lnSpc>
                <a:spcPts val="3690"/>
              </a:lnSpc>
              <a:spcBef>
                <a:spcPct val="0"/>
              </a:spcBef>
            </a:pPr>
            <a:r>
              <a:rPr lang="lt-LT" sz="2400" b="1" spc="575" dirty="0">
                <a:solidFill>
                  <a:srgbClr val="FFFFFF"/>
                </a:solidFill>
                <a:latin typeface="DM Sans"/>
                <a:ea typeface="DM Sans"/>
                <a:cs typeface="DM Sans"/>
                <a:sym typeface="DM Sans"/>
              </a:rPr>
              <a:t> </a:t>
            </a:r>
            <a:r>
              <a:rPr lang="lt-LT" sz="2800" b="1" spc="575" dirty="0">
                <a:solidFill>
                  <a:srgbClr val="FFFFFF"/>
                </a:solidFill>
                <a:latin typeface="Arial" panose="020B0604020202020204" pitchFamily="34" charset="0"/>
                <a:ea typeface="DM Sans"/>
                <a:cs typeface="Arial" panose="020B0604020202020204" pitchFamily="34" charset="0"/>
                <a:sym typeface="DM Sans"/>
              </a:rPr>
              <a:t>PO paslaugų prieinamumas švietimo įstaigose</a:t>
            </a:r>
            <a:endParaRPr lang="en-US" sz="2800" b="1" spc="575" dirty="0">
              <a:solidFill>
                <a:srgbClr val="FFFFFF"/>
              </a:solidFill>
              <a:latin typeface="Arial" panose="020B0604020202020204" pitchFamily="34" charset="0"/>
              <a:ea typeface="DM Sans"/>
              <a:cs typeface="Arial" panose="020B0604020202020204" pitchFamily="34" charset="0"/>
              <a:sym typeface="DM Sans"/>
            </a:endParaRPr>
          </a:p>
        </p:txBody>
      </p:sp>
      <p:pic>
        <p:nvPicPr>
          <p:cNvPr id="7" name="Picture 6">
            <a:extLst>
              <a:ext uri="{FF2B5EF4-FFF2-40B4-BE49-F238E27FC236}">
                <a16:creationId xmlns:a16="http://schemas.microsoft.com/office/drawing/2014/main" id="{2DC84CEA-9F46-7B0D-42BF-054196C09403}"/>
              </a:ext>
            </a:extLst>
          </p:cNvPr>
          <p:cNvPicPr>
            <a:picLocks noChangeAspect="1"/>
          </p:cNvPicPr>
          <p:nvPr/>
        </p:nvPicPr>
        <p:blipFill>
          <a:blip r:embed="rId3"/>
          <a:stretch>
            <a:fillRect/>
          </a:stretch>
        </p:blipFill>
        <p:spPr>
          <a:xfrm>
            <a:off x="551569" y="1322622"/>
            <a:ext cx="5044904" cy="5024479"/>
          </a:xfrm>
          <a:prstGeom prst="rect">
            <a:avLst/>
          </a:prstGeom>
        </p:spPr>
      </p:pic>
      <p:pic>
        <p:nvPicPr>
          <p:cNvPr id="15" name="Picture 14">
            <a:extLst>
              <a:ext uri="{FF2B5EF4-FFF2-40B4-BE49-F238E27FC236}">
                <a16:creationId xmlns:a16="http://schemas.microsoft.com/office/drawing/2014/main" id="{74B96774-44B3-3803-94AF-4F187CDA6004}"/>
              </a:ext>
            </a:extLst>
          </p:cNvPr>
          <p:cNvPicPr>
            <a:picLocks noChangeAspect="1"/>
          </p:cNvPicPr>
          <p:nvPr/>
        </p:nvPicPr>
        <p:blipFill>
          <a:blip r:embed="rId4"/>
          <a:stretch>
            <a:fillRect/>
          </a:stretch>
        </p:blipFill>
        <p:spPr>
          <a:xfrm>
            <a:off x="5831558" y="1226787"/>
            <a:ext cx="6005705" cy="5348218"/>
          </a:xfrm>
          <a:prstGeom prst="rect">
            <a:avLst/>
          </a:prstGeom>
        </p:spPr>
      </p:pic>
      <p:sp>
        <p:nvSpPr>
          <p:cNvPr id="16" name="Rectangle 15">
            <a:extLst>
              <a:ext uri="{FF2B5EF4-FFF2-40B4-BE49-F238E27FC236}">
                <a16:creationId xmlns:a16="http://schemas.microsoft.com/office/drawing/2014/main" id="{FE7E579F-D6A8-AA9B-B529-A3767F9F2A90}"/>
              </a:ext>
            </a:extLst>
          </p:cNvPr>
          <p:cNvSpPr/>
          <p:nvPr/>
        </p:nvSpPr>
        <p:spPr>
          <a:xfrm>
            <a:off x="551569" y="1322622"/>
            <a:ext cx="4934831" cy="57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600" b="1" dirty="0">
                <a:latin typeface="Arial" panose="020B0604020202020204" pitchFamily="34" charset="0"/>
                <a:cs typeface="Arial" panose="020B0604020202020204" pitchFamily="34" charset="0"/>
              </a:rPr>
              <a:t>Profesinio orientavimo paslaugas gavę </a:t>
            </a:r>
          </a:p>
          <a:p>
            <a:pPr algn="ctr"/>
            <a:r>
              <a:rPr lang="lt-LT" sz="1600" b="1" dirty="0">
                <a:latin typeface="Arial" panose="020B0604020202020204" pitchFamily="34" charset="0"/>
                <a:cs typeface="Arial" panose="020B0604020202020204" pitchFamily="34" charset="0"/>
              </a:rPr>
              <a:t>mokiniai (dalis, proc.)</a:t>
            </a:r>
            <a:endParaRPr lang="en-US" sz="1600" b="1"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29A2FCF1-503C-5B96-B9D8-72CB0D8E0AF1}"/>
              </a:ext>
            </a:extLst>
          </p:cNvPr>
          <p:cNvSpPr/>
          <p:nvPr/>
        </p:nvSpPr>
        <p:spPr>
          <a:xfrm>
            <a:off x="5886594" y="1151304"/>
            <a:ext cx="5895632" cy="57575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600" b="1" dirty="0">
                <a:latin typeface="Arial" panose="020B0604020202020204" pitchFamily="34" charset="0"/>
                <a:cs typeface="Arial" panose="020B0604020202020204" pitchFamily="34" charset="0"/>
              </a:rPr>
              <a:t>Profesinio orientavimo paslaugas gavę </a:t>
            </a:r>
          </a:p>
          <a:p>
            <a:pPr algn="ctr"/>
            <a:r>
              <a:rPr lang="lt-LT" sz="1600" b="1" dirty="0">
                <a:latin typeface="Arial" panose="020B0604020202020204" pitchFamily="34" charset="0"/>
                <a:cs typeface="Arial" panose="020B0604020202020204" pitchFamily="34" charset="0"/>
              </a:rPr>
              <a:t>mokiniai pagal paslaugų rūšį (dalis, proc.)</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96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2">
            <a:extLst>
              <a:ext uri="{FF2B5EF4-FFF2-40B4-BE49-F238E27FC236}">
                <a16:creationId xmlns:a16="http://schemas.microsoft.com/office/drawing/2014/main" id="{5BA70F7D-E3DE-1DE7-FC5B-31C201434442}"/>
              </a:ext>
            </a:extLst>
          </p:cNvPr>
          <p:cNvSpPr txBox="1"/>
          <p:nvPr/>
        </p:nvSpPr>
        <p:spPr>
          <a:xfrm>
            <a:off x="93813" y="220511"/>
            <a:ext cx="8243942" cy="762715"/>
          </a:xfrm>
          <a:prstGeom prst="rect">
            <a:avLst/>
          </a:prstGeom>
          <a:solidFill>
            <a:srgbClr val="2FB8EA"/>
          </a:solidFill>
        </p:spPr>
        <p:txBody>
          <a:bodyPr lIns="33867" tIns="33867" rIns="33867" bIns="33867" rtlCol="0" anchor="ctr"/>
          <a:lstStyle/>
          <a:p>
            <a:pPr>
              <a:lnSpc>
                <a:spcPts val="3690"/>
              </a:lnSpc>
              <a:spcBef>
                <a:spcPct val="0"/>
              </a:spcBef>
            </a:pPr>
            <a:r>
              <a:rPr lang="lt-LT" sz="2400" b="1" spc="575" dirty="0">
                <a:solidFill>
                  <a:srgbClr val="FFFFFF"/>
                </a:solidFill>
                <a:latin typeface="DM Sans"/>
                <a:ea typeface="DM Sans"/>
                <a:cs typeface="DM Sans"/>
                <a:sym typeface="DM Sans"/>
              </a:rPr>
              <a:t>  </a:t>
            </a:r>
            <a:r>
              <a:rPr lang="lt-LT" sz="2800" b="1" spc="575" dirty="0">
                <a:solidFill>
                  <a:srgbClr val="FFFFFF"/>
                </a:solidFill>
                <a:latin typeface="Arial" panose="020B0604020202020204" pitchFamily="34" charset="0"/>
                <a:ea typeface="DM Sans"/>
                <a:cs typeface="Arial" panose="020B0604020202020204" pitchFamily="34" charset="0"/>
                <a:sym typeface="DM Sans"/>
              </a:rPr>
              <a:t>PO paslaugų prieinamumas RKC</a:t>
            </a:r>
          </a:p>
        </p:txBody>
      </p:sp>
      <p:pic>
        <p:nvPicPr>
          <p:cNvPr id="4" name="Picture 3">
            <a:extLst>
              <a:ext uri="{FF2B5EF4-FFF2-40B4-BE49-F238E27FC236}">
                <a16:creationId xmlns:a16="http://schemas.microsoft.com/office/drawing/2014/main" id="{85C1A601-2DF0-7138-B446-7A6E7A220257}"/>
              </a:ext>
            </a:extLst>
          </p:cNvPr>
          <p:cNvPicPr>
            <a:picLocks noChangeAspect="1"/>
          </p:cNvPicPr>
          <p:nvPr/>
        </p:nvPicPr>
        <p:blipFill>
          <a:blip r:embed="rId2"/>
          <a:stretch>
            <a:fillRect/>
          </a:stretch>
        </p:blipFill>
        <p:spPr>
          <a:xfrm>
            <a:off x="5854272" y="1302003"/>
            <a:ext cx="5929562" cy="1894711"/>
          </a:xfrm>
          <a:prstGeom prst="rect">
            <a:avLst/>
          </a:prstGeom>
        </p:spPr>
      </p:pic>
      <p:pic>
        <p:nvPicPr>
          <p:cNvPr id="16" name="Picture 15">
            <a:extLst>
              <a:ext uri="{FF2B5EF4-FFF2-40B4-BE49-F238E27FC236}">
                <a16:creationId xmlns:a16="http://schemas.microsoft.com/office/drawing/2014/main" id="{3382A670-03A1-4C11-2AC6-27399DC008FF}"/>
              </a:ext>
            </a:extLst>
          </p:cNvPr>
          <p:cNvPicPr>
            <a:picLocks noChangeAspect="1"/>
          </p:cNvPicPr>
          <p:nvPr/>
        </p:nvPicPr>
        <p:blipFill>
          <a:blip r:embed="rId3"/>
          <a:stretch>
            <a:fillRect/>
          </a:stretch>
        </p:blipFill>
        <p:spPr>
          <a:xfrm>
            <a:off x="5600489" y="3429000"/>
            <a:ext cx="6437128" cy="2905096"/>
          </a:xfrm>
          <a:prstGeom prst="rect">
            <a:avLst/>
          </a:prstGeom>
        </p:spPr>
      </p:pic>
      <p:pic>
        <p:nvPicPr>
          <p:cNvPr id="20" name="Picture 19">
            <a:extLst>
              <a:ext uri="{FF2B5EF4-FFF2-40B4-BE49-F238E27FC236}">
                <a16:creationId xmlns:a16="http://schemas.microsoft.com/office/drawing/2014/main" id="{01415A97-D028-976E-B9D1-C95C7D9975D2}"/>
              </a:ext>
            </a:extLst>
          </p:cNvPr>
          <p:cNvPicPr>
            <a:picLocks noChangeAspect="1"/>
          </p:cNvPicPr>
          <p:nvPr/>
        </p:nvPicPr>
        <p:blipFill>
          <a:blip r:embed="rId4"/>
          <a:stretch>
            <a:fillRect/>
          </a:stretch>
        </p:blipFill>
        <p:spPr>
          <a:xfrm>
            <a:off x="147325" y="1419990"/>
            <a:ext cx="5453164" cy="5044426"/>
          </a:xfrm>
          <a:prstGeom prst="rect">
            <a:avLst/>
          </a:prstGeom>
        </p:spPr>
      </p:pic>
    </p:spTree>
    <p:extLst>
      <p:ext uri="{BB962C8B-B14F-4D97-AF65-F5344CB8AC3E}">
        <p14:creationId xmlns:p14="http://schemas.microsoft.com/office/powerpoint/2010/main" val="259765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E774DA-EDC6-83E9-170D-8CCADD8791C5}"/>
              </a:ext>
            </a:extLst>
          </p:cNvPr>
          <p:cNvPicPr>
            <a:picLocks noChangeAspect="1"/>
          </p:cNvPicPr>
          <p:nvPr/>
        </p:nvPicPr>
        <p:blipFill>
          <a:blip r:embed="rId2"/>
          <a:stretch>
            <a:fillRect/>
          </a:stretch>
        </p:blipFill>
        <p:spPr>
          <a:xfrm>
            <a:off x="1429378" y="1103243"/>
            <a:ext cx="9475505" cy="5754757"/>
          </a:xfrm>
          <a:prstGeom prst="rect">
            <a:avLst/>
          </a:prstGeom>
        </p:spPr>
      </p:pic>
      <p:sp>
        <p:nvSpPr>
          <p:cNvPr id="6" name="TextBox 32">
            <a:extLst>
              <a:ext uri="{FF2B5EF4-FFF2-40B4-BE49-F238E27FC236}">
                <a16:creationId xmlns:a16="http://schemas.microsoft.com/office/drawing/2014/main" id="{C4F75836-180C-E0C1-D1CD-B769ADDEF788}"/>
              </a:ext>
            </a:extLst>
          </p:cNvPr>
          <p:cNvSpPr txBox="1"/>
          <p:nvPr/>
        </p:nvSpPr>
        <p:spPr>
          <a:xfrm>
            <a:off x="233127" y="133964"/>
            <a:ext cx="11725743" cy="805693"/>
          </a:xfrm>
          <a:prstGeom prst="rect">
            <a:avLst/>
          </a:prstGeom>
          <a:solidFill>
            <a:srgbClr val="2FB8EA"/>
          </a:solidFill>
        </p:spPr>
        <p:txBody>
          <a:bodyPr lIns="33867" tIns="33867" rIns="33867" bIns="33867" rtlCol="0" anchor="ctr"/>
          <a:lstStyle/>
          <a:p>
            <a:pPr algn="ctr">
              <a:lnSpc>
                <a:spcPts val="3690"/>
              </a:lnSpc>
              <a:spcBef>
                <a:spcPct val="0"/>
              </a:spcBef>
            </a:pPr>
            <a:r>
              <a:rPr lang="lt-LT" sz="2800" b="1" spc="575" dirty="0">
                <a:solidFill>
                  <a:srgbClr val="FFFFFF"/>
                </a:solidFill>
                <a:latin typeface="Arial" panose="020B0604020202020204" pitchFamily="34" charset="0"/>
                <a:ea typeface="DM Sans"/>
                <a:cs typeface="Arial" panose="020B0604020202020204" pitchFamily="34" charset="0"/>
                <a:sym typeface="DM Sans"/>
              </a:rPr>
              <a:t>PV iniciatyva „Kryptis – profesijų pasaulis”</a:t>
            </a:r>
            <a:endParaRPr lang="en-US" sz="2800" b="1" spc="575" dirty="0">
              <a:solidFill>
                <a:srgbClr val="FFFFFF"/>
              </a:solidFill>
              <a:latin typeface="Arial" panose="020B0604020202020204" pitchFamily="34" charset="0"/>
              <a:ea typeface="DM Sans"/>
              <a:cs typeface="Arial" panose="020B0604020202020204" pitchFamily="34" charset="0"/>
              <a:sym typeface="DM Sans"/>
            </a:endParaRPr>
          </a:p>
        </p:txBody>
      </p:sp>
    </p:spTree>
    <p:extLst>
      <p:ext uri="{BB962C8B-B14F-4D97-AF65-F5344CB8AC3E}">
        <p14:creationId xmlns:p14="http://schemas.microsoft.com/office/powerpoint/2010/main" val="258441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5DE2D1-06BB-CD89-635D-996C92C48D31}"/>
              </a:ext>
            </a:extLst>
          </p:cNvPr>
          <p:cNvPicPr>
            <a:picLocks noChangeAspect="1"/>
          </p:cNvPicPr>
          <p:nvPr/>
        </p:nvPicPr>
        <p:blipFill>
          <a:blip r:embed="rId2"/>
          <a:stretch>
            <a:fillRect/>
          </a:stretch>
        </p:blipFill>
        <p:spPr>
          <a:xfrm>
            <a:off x="689805" y="1189704"/>
            <a:ext cx="10561426" cy="5447072"/>
          </a:xfrm>
          <a:prstGeom prst="rect">
            <a:avLst/>
          </a:prstGeom>
        </p:spPr>
      </p:pic>
      <p:sp>
        <p:nvSpPr>
          <p:cNvPr id="6" name="TextBox 32">
            <a:extLst>
              <a:ext uri="{FF2B5EF4-FFF2-40B4-BE49-F238E27FC236}">
                <a16:creationId xmlns:a16="http://schemas.microsoft.com/office/drawing/2014/main" id="{546B500B-27EA-EBAA-38DF-A02A4560AF77}"/>
              </a:ext>
            </a:extLst>
          </p:cNvPr>
          <p:cNvSpPr txBox="1"/>
          <p:nvPr/>
        </p:nvSpPr>
        <p:spPr>
          <a:xfrm>
            <a:off x="599768" y="127819"/>
            <a:ext cx="11366090" cy="849024"/>
          </a:xfrm>
          <a:prstGeom prst="rect">
            <a:avLst/>
          </a:prstGeom>
          <a:solidFill>
            <a:srgbClr val="2FB8EA"/>
          </a:solidFill>
        </p:spPr>
        <p:txBody>
          <a:bodyPr lIns="33867" tIns="33867" rIns="33867" bIns="33867" rtlCol="0" anchor="ctr"/>
          <a:lstStyle/>
          <a:p>
            <a:pPr algn="ctr">
              <a:lnSpc>
                <a:spcPts val="3690"/>
              </a:lnSpc>
              <a:spcBef>
                <a:spcPct val="0"/>
              </a:spcBef>
            </a:pPr>
            <a:r>
              <a:rPr lang="lt-LT" sz="2400" b="1" spc="575" dirty="0">
                <a:solidFill>
                  <a:srgbClr val="FFFFFF"/>
                </a:solidFill>
                <a:latin typeface="Arial" panose="020B0604020202020204" pitchFamily="34" charset="0"/>
                <a:ea typeface="DM Sans"/>
                <a:cs typeface="Arial" panose="020B0604020202020204" pitchFamily="34" charset="0"/>
                <a:sym typeface="DM Sans"/>
              </a:rPr>
              <a:t>M</a:t>
            </a:r>
            <a:r>
              <a:rPr lang="en-US" sz="2400" b="1" spc="575" dirty="0">
                <a:solidFill>
                  <a:srgbClr val="FFFFFF"/>
                </a:solidFill>
                <a:latin typeface="Arial" panose="020B0604020202020204" pitchFamily="34" charset="0"/>
                <a:ea typeface="DM Sans"/>
                <a:cs typeface="Arial" panose="020B0604020202020204" pitchFamily="34" charset="0"/>
                <a:sym typeface="DM Sans"/>
              </a:rPr>
              <a:t>okini</a:t>
            </a:r>
            <a:r>
              <a:rPr lang="lt-LT" sz="2400" b="1" spc="575" dirty="0">
                <a:solidFill>
                  <a:srgbClr val="FFFFFF"/>
                </a:solidFill>
                <a:latin typeface="Arial" panose="020B0604020202020204" pitchFamily="34" charset="0"/>
                <a:ea typeface="DM Sans"/>
                <a:cs typeface="Arial" panose="020B0604020202020204" pitchFamily="34" charset="0"/>
                <a:sym typeface="DM Sans"/>
              </a:rPr>
              <a:t>ų karjeros kompetencijos: savęs pažinimas </a:t>
            </a:r>
            <a:r>
              <a:rPr lang="en-US" sz="2400" b="1" spc="575" dirty="0">
                <a:solidFill>
                  <a:srgbClr val="FFFFFF"/>
                </a:solidFill>
                <a:latin typeface="Arial" panose="020B0604020202020204" pitchFamily="34" charset="0"/>
                <a:ea typeface="DM Sans"/>
                <a:cs typeface="Arial" panose="020B0604020202020204" pitchFamily="34" charset="0"/>
                <a:sym typeface="DM Sans"/>
              </a:rPr>
              <a:t> </a:t>
            </a:r>
            <a:endParaRPr lang="lt-LT" sz="2400" b="1" spc="575" dirty="0">
              <a:solidFill>
                <a:srgbClr val="FFFFFF"/>
              </a:solidFill>
              <a:latin typeface="Arial" panose="020B0604020202020204" pitchFamily="34" charset="0"/>
              <a:ea typeface="DM Sans"/>
              <a:cs typeface="Arial" panose="020B0604020202020204" pitchFamily="34" charset="0"/>
              <a:sym typeface="DM Sans"/>
            </a:endParaRPr>
          </a:p>
        </p:txBody>
      </p:sp>
    </p:spTree>
    <p:extLst>
      <p:ext uri="{BB962C8B-B14F-4D97-AF65-F5344CB8AC3E}">
        <p14:creationId xmlns:p14="http://schemas.microsoft.com/office/powerpoint/2010/main" val="199873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2">
            <a:extLst>
              <a:ext uri="{FF2B5EF4-FFF2-40B4-BE49-F238E27FC236}">
                <a16:creationId xmlns:a16="http://schemas.microsoft.com/office/drawing/2014/main" id="{138215F1-68F5-FC85-120B-A4484DE60119}"/>
              </a:ext>
            </a:extLst>
          </p:cNvPr>
          <p:cNvSpPr txBox="1"/>
          <p:nvPr/>
        </p:nvSpPr>
        <p:spPr>
          <a:xfrm>
            <a:off x="747251" y="98323"/>
            <a:ext cx="11120284" cy="1084321"/>
          </a:xfrm>
          <a:prstGeom prst="rect">
            <a:avLst/>
          </a:prstGeom>
          <a:solidFill>
            <a:srgbClr val="2FB8EA"/>
          </a:solidFill>
        </p:spPr>
        <p:txBody>
          <a:bodyPr lIns="33867" tIns="33867" rIns="33867" bIns="33867" rtlCol="0" anchor="ctr"/>
          <a:lstStyle/>
          <a:p>
            <a:pPr algn="ctr">
              <a:lnSpc>
                <a:spcPts val="3690"/>
              </a:lnSpc>
              <a:spcBef>
                <a:spcPct val="0"/>
              </a:spcBef>
            </a:pPr>
            <a:r>
              <a:rPr lang="lt-LT" sz="2400" b="1" spc="575" dirty="0">
                <a:solidFill>
                  <a:srgbClr val="FFFFFF"/>
                </a:solidFill>
                <a:latin typeface="DM Sans"/>
                <a:ea typeface="DM Sans"/>
                <a:cs typeface="DM Sans"/>
                <a:sym typeface="DM Sans"/>
              </a:rPr>
              <a:t>  </a:t>
            </a:r>
            <a:r>
              <a:rPr lang="en-US" sz="2800" b="1" spc="575" dirty="0">
                <a:solidFill>
                  <a:srgbClr val="FFFFFF"/>
                </a:solidFill>
                <a:latin typeface="DM Sans"/>
                <a:ea typeface="DM Sans"/>
                <a:cs typeface="DM Sans"/>
                <a:sym typeface="DM Sans"/>
              </a:rPr>
              <a:t>Mokini</a:t>
            </a:r>
            <a:r>
              <a:rPr lang="lt-LT" sz="2800" b="1" spc="575" dirty="0">
                <a:solidFill>
                  <a:srgbClr val="FFFFFF"/>
                </a:solidFill>
                <a:latin typeface="DM Sans"/>
                <a:ea typeface="DM Sans"/>
                <a:cs typeface="DM Sans"/>
                <a:sym typeface="DM Sans"/>
              </a:rPr>
              <a:t>ų karjeros kompetencijos:</a:t>
            </a:r>
          </a:p>
          <a:p>
            <a:pPr algn="ctr">
              <a:lnSpc>
                <a:spcPts val="3690"/>
              </a:lnSpc>
              <a:spcBef>
                <a:spcPct val="0"/>
              </a:spcBef>
            </a:pPr>
            <a:r>
              <a:rPr lang="lt-LT" sz="2800" b="1" spc="575" dirty="0">
                <a:solidFill>
                  <a:srgbClr val="FFFFFF"/>
                </a:solidFill>
                <a:latin typeface="DM Sans"/>
                <a:ea typeface="DM Sans"/>
                <a:cs typeface="DM Sans"/>
                <a:sym typeface="DM Sans"/>
              </a:rPr>
              <a:t>  karjeros galimybių pažinimas(1)  </a:t>
            </a:r>
            <a:r>
              <a:rPr lang="en-US" sz="2800" b="1" spc="575" dirty="0">
                <a:solidFill>
                  <a:srgbClr val="FFFFFF"/>
                </a:solidFill>
                <a:latin typeface="DM Sans"/>
                <a:ea typeface="DM Sans"/>
                <a:cs typeface="DM Sans"/>
                <a:sym typeface="DM Sans"/>
              </a:rPr>
              <a:t> </a:t>
            </a:r>
            <a:endParaRPr lang="lt-LT" sz="2800" b="1" spc="575" dirty="0">
              <a:solidFill>
                <a:srgbClr val="FFFFFF"/>
              </a:solidFill>
              <a:latin typeface="DM Sans"/>
              <a:ea typeface="DM Sans"/>
              <a:cs typeface="DM Sans"/>
              <a:sym typeface="DM Sans"/>
            </a:endParaRPr>
          </a:p>
        </p:txBody>
      </p:sp>
      <p:pic>
        <p:nvPicPr>
          <p:cNvPr id="11" name="Picture 10">
            <a:extLst>
              <a:ext uri="{FF2B5EF4-FFF2-40B4-BE49-F238E27FC236}">
                <a16:creationId xmlns:a16="http://schemas.microsoft.com/office/drawing/2014/main" id="{B88354AA-E6B3-D4DD-EE15-27A89286929A}"/>
              </a:ext>
            </a:extLst>
          </p:cNvPr>
          <p:cNvPicPr>
            <a:picLocks noChangeAspect="1"/>
          </p:cNvPicPr>
          <p:nvPr/>
        </p:nvPicPr>
        <p:blipFill>
          <a:blip r:embed="rId2"/>
          <a:stretch>
            <a:fillRect/>
          </a:stretch>
        </p:blipFill>
        <p:spPr>
          <a:xfrm>
            <a:off x="670929" y="1314798"/>
            <a:ext cx="5602051" cy="5188478"/>
          </a:xfrm>
          <a:prstGeom prst="rect">
            <a:avLst/>
          </a:prstGeom>
        </p:spPr>
      </p:pic>
      <p:pic>
        <p:nvPicPr>
          <p:cNvPr id="3" name="Picture 2">
            <a:extLst>
              <a:ext uri="{FF2B5EF4-FFF2-40B4-BE49-F238E27FC236}">
                <a16:creationId xmlns:a16="http://schemas.microsoft.com/office/drawing/2014/main" id="{EDA6FFFB-FF46-40B3-AEA0-277C4F582EB8}"/>
              </a:ext>
            </a:extLst>
          </p:cNvPr>
          <p:cNvPicPr>
            <a:picLocks noChangeAspect="1"/>
          </p:cNvPicPr>
          <p:nvPr/>
        </p:nvPicPr>
        <p:blipFill>
          <a:blip r:embed="rId3"/>
          <a:stretch>
            <a:fillRect/>
          </a:stretch>
        </p:blipFill>
        <p:spPr>
          <a:xfrm>
            <a:off x="6604480" y="1314798"/>
            <a:ext cx="4802540" cy="5444879"/>
          </a:xfrm>
          <a:prstGeom prst="rect">
            <a:avLst/>
          </a:prstGeom>
        </p:spPr>
      </p:pic>
    </p:spTree>
    <p:extLst>
      <p:ext uri="{BB962C8B-B14F-4D97-AF65-F5344CB8AC3E}">
        <p14:creationId xmlns:p14="http://schemas.microsoft.com/office/powerpoint/2010/main" val="106164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2">
            <a:extLst>
              <a:ext uri="{FF2B5EF4-FFF2-40B4-BE49-F238E27FC236}">
                <a16:creationId xmlns:a16="http://schemas.microsoft.com/office/drawing/2014/main" id="{003495AD-BFB5-D87B-D44C-188BF351AB96}"/>
              </a:ext>
            </a:extLst>
          </p:cNvPr>
          <p:cNvSpPr txBox="1"/>
          <p:nvPr/>
        </p:nvSpPr>
        <p:spPr>
          <a:xfrm>
            <a:off x="747251" y="98323"/>
            <a:ext cx="11120284" cy="1084321"/>
          </a:xfrm>
          <a:prstGeom prst="rect">
            <a:avLst/>
          </a:prstGeom>
          <a:solidFill>
            <a:srgbClr val="2FB8EA"/>
          </a:solidFill>
        </p:spPr>
        <p:txBody>
          <a:bodyPr lIns="33867" tIns="33867" rIns="33867" bIns="33867" rtlCol="0" anchor="ctr"/>
          <a:lstStyle/>
          <a:p>
            <a:pPr algn="ctr">
              <a:lnSpc>
                <a:spcPts val="3690"/>
              </a:lnSpc>
              <a:spcBef>
                <a:spcPct val="0"/>
              </a:spcBef>
            </a:pPr>
            <a:r>
              <a:rPr lang="lt-LT" sz="2400" b="1" spc="575" dirty="0">
                <a:solidFill>
                  <a:srgbClr val="FFFFFF"/>
                </a:solidFill>
                <a:latin typeface="DM Sans"/>
                <a:ea typeface="DM Sans"/>
                <a:cs typeface="DM Sans"/>
                <a:sym typeface="DM Sans"/>
              </a:rPr>
              <a:t>  </a:t>
            </a:r>
            <a:r>
              <a:rPr lang="en-US" sz="2800" b="1" spc="575" dirty="0">
                <a:solidFill>
                  <a:srgbClr val="FFFFFF"/>
                </a:solidFill>
                <a:latin typeface="DM Sans"/>
                <a:ea typeface="DM Sans"/>
                <a:cs typeface="DM Sans"/>
                <a:sym typeface="DM Sans"/>
              </a:rPr>
              <a:t>Mokini</a:t>
            </a:r>
            <a:r>
              <a:rPr lang="lt-LT" sz="2800" b="1" spc="575" dirty="0">
                <a:solidFill>
                  <a:srgbClr val="FFFFFF"/>
                </a:solidFill>
                <a:latin typeface="DM Sans"/>
                <a:ea typeface="DM Sans"/>
                <a:cs typeface="DM Sans"/>
                <a:sym typeface="DM Sans"/>
              </a:rPr>
              <a:t>ų karjeros kompetencijos:</a:t>
            </a:r>
          </a:p>
          <a:p>
            <a:pPr algn="ctr">
              <a:lnSpc>
                <a:spcPts val="3690"/>
              </a:lnSpc>
              <a:spcBef>
                <a:spcPct val="0"/>
              </a:spcBef>
            </a:pPr>
            <a:r>
              <a:rPr lang="lt-LT" sz="2800" b="1" spc="575" dirty="0">
                <a:solidFill>
                  <a:srgbClr val="FFFFFF"/>
                </a:solidFill>
                <a:latin typeface="DM Sans"/>
                <a:ea typeface="DM Sans"/>
                <a:cs typeface="DM Sans"/>
                <a:sym typeface="DM Sans"/>
              </a:rPr>
              <a:t>  karjeros galimybių pažinimas(2)  </a:t>
            </a:r>
            <a:r>
              <a:rPr lang="en-US" sz="2800" b="1" spc="575" dirty="0">
                <a:solidFill>
                  <a:srgbClr val="FFFFFF"/>
                </a:solidFill>
                <a:latin typeface="DM Sans"/>
                <a:ea typeface="DM Sans"/>
                <a:cs typeface="DM Sans"/>
                <a:sym typeface="DM Sans"/>
              </a:rPr>
              <a:t> </a:t>
            </a:r>
            <a:endParaRPr lang="lt-LT" sz="2800" b="1" spc="575" dirty="0">
              <a:solidFill>
                <a:srgbClr val="FFFFFF"/>
              </a:solidFill>
              <a:latin typeface="DM Sans"/>
              <a:ea typeface="DM Sans"/>
              <a:cs typeface="DM Sans"/>
              <a:sym typeface="DM Sans"/>
            </a:endParaRPr>
          </a:p>
        </p:txBody>
      </p:sp>
      <p:sp>
        <p:nvSpPr>
          <p:cNvPr id="8" name="Rectangle 7">
            <a:extLst>
              <a:ext uri="{FF2B5EF4-FFF2-40B4-BE49-F238E27FC236}">
                <a16:creationId xmlns:a16="http://schemas.microsoft.com/office/drawing/2014/main" id="{5522F9EC-A2C1-A2E9-72B7-35BEED8427C5}"/>
              </a:ext>
            </a:extLst>
          </p:cNvPr>
          <p:cNvSpPr/>
          <p:nvPr/>
        </p:nvSpPr>
        <p:spPr>
          <a:xfrm>
            <a:off x="1172726" y="1550502"/>
            <a:ext cx="4786242" cy="94421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600" b="1" dirty="0">
                <a:latin typeface="Arial" panose="020B0604020202020204" pitchFamily="34" charset="0"/>
                <a:cs typeface="Arial" panose="020B0604020202020204" pitchFamily="34" charset="0"/>
              </a:rPr>
              <a:t>Mokiniai, kurie mokėsi pagal bendrojo ugdymo programą (be profesijos) ir kartu buvo pasirinkę profesinio mokymo modulį iš pirminio mokymo programų</a:t>
            </a:r>
            <a:endParaRPr lang="en-US" sz="16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7B055B1-57EB-2A6C-E1C9-73B6597C4396}"/>
              </a:ext>
            </a:extLst>
          </p:cNvPr>
          <p:cNvSpPr/>
          <p:nvPr/>
        </p:nvSpPr>
        <p:spPr>
          <a:xfrm>
            <a:off x="3212674" y="5773698"/>
            <a:ext cx="2395331" cy="3794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i="1" dirty="0">
                <a:solidFill>
                  <a:schemeClr val="tx1"/>
                </a:solidFill>
                <a:latin typeface="Arial" panose="020B0604020202020204" pitchFamily="34" charset="0"/>
                <a:cs typeface="Arial" panose="020B0604020202020204" pitchFamily="34" charset="0"/>
              </a:rPr>
              <a:t>Duomenų šaltinis: ŠVIS </a:t>
            </a:r>
            <a:endParaRPr lang="en-US" sz="1600" i="1" dirty="0">
              <a:solidFill>
                <a:schemeClr val="tx1"/>
              </a:solidFill>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1767B258-9BFC-4E07-D1B1-0E03B6650948}"/>
              </a:ext>
            </a:extLst>
          </p:cNvPr>
          <p:cNvGraphicFramePr>
            <a:graphicFrameLocks/>
          </p:cNvGraphicFramePr>
          <p:nvPr>
            <p:extLst>
              <p:ext uri="{D42A27DB-BD31-4B8C-83A1-F6EECF244321}">
                <p14:modId xmlns:p14="http://schemas.microsoft.com/office/powerpoint/2010/main" val="4284840311"/>
              </p:ext>
            </p:extLst>
          </p:nvPr>
        </p:nvGraphicFramePr>
        <p:xfrm>
          <a:off x="1172726" y="2572936"/>
          <a:ext cx="4435279" cy="312254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23926F0C-351F-1737-E5F0-8ADD59699AFE}"/>
              </a:ext>
            </a:extLst>
          </p:cNvPr>
          <p:cNvSpPr/>
          <p:nvPr/>
        </p:nvSpPr>
        <p:spPr>
          <a:xfrm>
            <a:off x="5958968" y="1747981"/>
            <a:ext cx="5942488" cy="80507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600" b="1" dirty="0">
                <a:latin typeface="Arial" panose="020B0604020202020204" pitchFamily="34" charset="0"/>
                <a:cs typeface="Arial" panose="020B0604020202020204" pitchFamily="34" charset="0"/>
              </a:rPr>
              <a:t>Mokiniai, kurie mokėsi pagal bendrojo ugdymo programą (be profesijos) ir kartu buvo pasirinkę profesinio mokymo modulį iš pirminio mokymo programų pagal klases</a:t>
            </a:r>
            <a:endParaRPr lang="en-US" sz="1600" b="1"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D76BE4F8-229B-61CD-63D7-A983ABB1B938}"/>
              </a:ext>
            </a:extLst>
          </p:cNvPr>
          <p:cNvPicPr>
            <a:picLocks noChangeAspect="1"/>
          </p:cNvPicPr>
          <p:nvPr/>
        </p:nvPicPr>
        <p:blipFill>
          <a:blip r:embed="rId3"/>
          <a:stretch>
            <a:fillRect/>
          </a:stretch>
        </p:blipFill>
        <p:spPr>
          <a:xfrm>
            <a:off x="5958968" y="2572936"/>
            <a:ext cx="5942488" cy="3141128"/>
          </a:xfrm>
          <a:prstGeom prst="rect">
            <a:avLst/>
          </a:prstGeom>
        </p:spPr>
      </p:pic>
      <p:sp>
        <p:nvSpPr>
          <p:cNvPr id="13" name="Rectangle 12">
            <a:extLst>
              <a:ext uri="{FF2B5EF4-FFF2-40B4-BE49-F238E27FC236}">
                <a16:creationId xmlns:a16="http://schemas.microsoft.com/office/drawing/2014/main" id="{A4D1B9B7-5A6A-8C3A-FDF7-57EB5B2F7D40}"/>
              </a:ext>
            </a:extLst>
          </p:cNvPr>
          <p:cNvSpPr/>
          <p:nvPr/>
        </p:nvSpPr>
        <p:spPr>
          <a:xfrm>
            <a:off x="9038962" y="5792280"/>
            <a:ext cx="2395331" cy="3794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1600" i="1" dirty="0">
                <a:solidFill>
                  <a:schemeClr val="tx1"/>
                </a:solidFill>
                <a:latin typeface="Arial" panose="020B0604020202020204" pitchFamily="34" charset="0"/>
                <a:cs typeface="Arial" panose="020B0604020202020204" pitchFamily="34" charset="0"/>
              </a:rPr>
              <a:t>Duomenų šaltinis: ŠVIS </a:t>
            </a:r>
            <a:endParaRPr lang="en-US" sz="16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137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F2B798-5C07-E355-6411-A061C24B14FF}"/>
              </a:ext>
            </a:extLst>
          </p:cNvPr>
          <p:cNvPicPr>
            <a:picLocks noChangeAspect="1"/>
          </p:cNvPicPr>
          <p:nvPr/>
        </p:nvPicPr>
        <p:blipFill>
          <a:blip r:embed="rId2"/>
          <a:stretch>
            <a:fillRect/>
          </a:stretch>
        </p:blipFill>
        <p:spPr>
          <a:xfrm>
            <a:off x="6499960" y="1237783"/>
            <a:ext cx="4996107" cy="5538755"/>
          </a:xfrm>
          <a:prstGeom prst="rect">
            <a:avLst/>
          </a:prstGeom>
        </p:spPr>
      </p:pic>
      <p:pic>
        <p:nvPicPr>
          <p:cNvPr id="25" name="Picture 24">
            <a:extLst>
              <a:ext uri="{FF2B5EF4-FFF2-40B4-BE49-F238E27FC236}">
                <a16:creationId xmlns:a16="http://schemas.microsoft.com/office/drawing/2014/main" id="{03D5491D-A2CC-A39D-C935-BCB0CFF89619}"/>
              </a:ext>
            </a:extLst>
          </p:cNvPr>
          <p:cNvPicPr>
            <a:picLocks noChangeAspect="1"/>
          </p:cNvPicPr>
          <p:nvPr/>
        </p:nvPicPr>
        <p:blipFill>
          <a:blip r:embed="rId3"/>
          <a:stretch>
            <a:fillRect/>
          </a:stretch>
        </p:blipFill>
        <p:spPr>
          <a:xfrm>
            <a:off x="762967" y="1237783"/>
            <a:ext cx="5301744" cy="2866741"/>
          </a:xfrm>
          <a:prstGeom prst="rect">
            <a:avLst/>
          </a:prstGeom>
        </p:spPr>
      </p:pic>
      <p:pic>
        <p:nvPicPr>
          <p:cNvPr id="30" name="Picture 29">
            <a:extLst>
              <a:ext uri="{FF2B5EF4-FFF2-40B4-BE49-F238E27FC236}">
                <a16:creationId xmlns:a16="http://schemas.microsoft.com/office/drawing/2014/main" id="{5C2C8576-65D0-E106-756F-FB01F6938046}"/>
              </a:ext>
            </a:extLst>
          </p:cNvPr>
          <p:cNvPicPr>
            <a:picLocks noChangeAspect="1"/>
          </p:cNvPicPr>
          <p:nvPr/>
        </p:nvPicPr>
        <p:blipFill>
          <a:blip r:embed="rId4"/>
          <a:stretch>
            <a:fillRect/>
          </a:stretch>
        </p:blipFill>
        <p:spPr>
          <a:xfrm>
            <a:off x="695933" y="4192132"/>
            <a:ext cx="5488700" cy="2577377"/>
          </a:xfrm>
          <a:prstGeom prst="rect">
            <a:avLst/>
          </a:prstGeom>
        </p:spPr>
      </p:pic>
      <p:sp>
        <p:nvSpPr>
          <p:cNvPr id="31" name="TextBox 32">
            <a:extLst>
              <a:ext uri="{FF2B5EF4-FFF2-40B4-BE49-F238E27FC236}">
                <a16:creationId xmlns:a16="http://schemas.microsoft.com/office/drawing/2014/main" id="{A25D7B3E-9D3D-A338-CB16-F5B392B1C1B4}"/>
              </a:ext>
            </a:extLst>
          </p:cNvPr>
          <p:cNvSpPr txBox="1"/>
          <p:nvPr/>
        </p:nvSpPr>
        <p:spPr>
          <a:xfrm>
            <a:off x="762967" y="101127"/>
            <a:ext cx="11094736" cy="957292"/>
          </a:xfrm>
          <a:prstGeom prst="rect">
            <a:avLst/>
          </a:prstGeom>
          <a:solidFill>
            <a:srgbClr val="2FB8EA"/>
          </a:solidFill>
        </p:spPr>
        <p:txBody>
          <a:bodyPr lIns="33867" tIns="33867" rIns="33867" bIns="33867" rtlCol="0" anchor="ctr"/>
          <a:lstStyle/>
          <a:p>
            <a:pPr algn="ctr">
              <a:lnSpc>
                <a:spcPts val="3690"/>
              </a:lnSpc>
              <a:spcBef>
                <a:spcPct val="0"/>
              </a:spcBef>
            </a:pPr>
            <a:r>
              <a:rPr lang="lt-LT" sz="2400" b="1" spc="575" dirty="0">
                <a:solidFill>
                  <a:srgbClr val="FFFFFF"/>
                </a:solidFill>
                <a:latin typeface="DM Sans"/>
                <a:ea typeface="DM Sans"/>
                <a:cs typeface="DM Sans"/>
                <a:sym typeface="DM Sans"/>
              </a:rPr>
              <a:t> </a:t>
            </a:r>
            <a:r>
              <a:rPr lang="en-US" sz="2800" b="1" spc="575" dirty="0">
                <a:solidFill>
                  <a:srgbClr val="FFFFFF"/>
                </a:solidFill>
                <a:latin typeface="DM Sans"/>
                <a:ea typeface="DM Sans"/>
                <a:cs typeface="DM Sans"/>
                <a:sym typeface="DM Sans"/>
              </a:rPr>
              <a:t>Mokini</a:t>
            </a:r>
            <a:r>
              <a:rPr lang="lt-LT" sz="2800" b="1" spc="575" dirty="0">
                <a:solidFill>
                  <a:srgbClr val="FFFFFF"/>
                </a:solidFill>
                <a:latin typeface="DM Sans"/>
                <a:ea typeface="DM Sans"/>
                <a:cs typeface="DM Sans"/>
                <a:sym typeface="DM Sans"/>
              </a:rPr>
              <a:t>ų karjeros kompetencijos: </a:t>
            </a:r>
          </a:p>
          <a:p>
            <a:pPr algn="ctr">
              <a:lnSpc>
                <a:spcPts val="3690"/>
              </a:lnSpc>
              <a:spcBef>
                <a:spcPct val="0"/>
              </a:spcBef>
            </a:pPr>
            <a:r>
              <a:rPr lang="lt-LT" sz="2800" b="1" spc="575" dirty="0">
                <a:solidFill>
                  <a:srgbClr val="FFFFFF"/>
                </a:solidFill>
                <a:latin typeface="DM Sans"/>
                <a:ea typeface="DM Sans"/>
                <a:cs typeface="DM Sans"/>
                <a:sym typeface="DM Sans"/>
              </a:rPr>
              <a:t> karjeros galimybių pažinimas(3)  </a:t>
            </a:r>
            <a:r>
              <a:rPr lang="en-US" sz="2800" b="1" spc="575" dirty="0">
                <a:solidFill>
                  <a:srgbClr val="FFFFFF"/>
                </a:solidFill>
                <a:latin typeface="DM Sans"/>
                <a:ea typeface="DM Sans"/>
                <a:cs typeface="DM Sans"/>
                <a:sym typeface="DM Sans"/>
              </a:rPr>
              <a:t> </a:t>
            </a:r>
            <a:endParaRPr lang="lt-LT" sz="2800" b="1" spc="575" dirty="0">
              <a:solidFill>
                <a:srgbClr val="FFFFFF"/>
              </a:solidFill>
              <a:latin typeface="DM Sans"/>
              <a:ea typeface="DM Sans"/>
              <a:cs typeface="DM Sans"/>
              <a:sym typeface="DM Sans"/>
            </a:endParaRPr>
          </a:p>
        </p:txBody>
      </p:sp>
    </p:spTree>
    <p:extLst>
      <p:ext uri="{BB962C8B-B14F-4D97-AF65-F5344CB8AC3E}">
        <p14:creationId xmlns:p14="http://schemas.microsoft.com/office/powerpoint/2010/main" val="173859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C53F812-6C28-6F7E-F83B-872AB4967844}"/>
              </a:ext>
            </a:extLst>
          </p:cNvPr>
          <p:cNvSpPr txBox="1"/>
          <p:nvPr/>
        </p:nvSpPr>
        <p:spPr>
          <a:xfrm>
            <a:off x="1044503" y="216310"/>
            <a:ext cx="9023729" cy="806245"/>
          </a:xfrm>
          <a:prstGeom prst="rect">
            <a:avLst/>
          </a:prstGeom>
          <a:solidFill>
            <a:srgbClr val="2FB8EA"/>
          </a:solidFill>
        </p:spPr>
        <p:txBody>
          <a:bodyPr lIns="33867" tIns="33867" rIns="33867" bIns="33867" rtlCol="0" anchor="ctr"/>
          <a:lstStyle/>
          <a:p>
            <a:pPr algn="ctr">
              <a:lnSpc>
                <a:spcPts val="3321"/>
              </a:lnSpc>
              <a:spcBef>
                <a:spcPct val="0"/>
              </a:spcBef>
            </a:pPr>
            <a:r>
              <a:rPr lang="lt-LT" sz="3200" b="1" spc="243" dirty="0">
                <a:solidFill>
                  <a:srgbClr val="FFFFFF"/>
                </a:solidFill>
                <a:latin typeface="Arial" panose="020B0604020202020204" pitchFamily="34" charset="0"/>
                <a:ea typeface="DM Sans"/>
                <a:cs typeface="Arial" panose="020B0604020202020204" pitchFamily="34" charset="0"/>
                <a:sym typeface="DM Sans"/>
              </a:rPr>
              <a:t>LINEŠA UKS veiklos kryptys</a:t>
            </a:r>
            <a:endParaRPr lang="en-US" sz="3200" b="1" spc="243" dirty="0">
              <a:solidFill>
                <a:srgbClr val="FFFFFF"/>
              </a:solidFill>
              <a:latin typeface="Arial" panose="020B0604020202020204" pitchFamily="34" charset="0"/>
              <a:ea typeface="DM Sans"/>
              <a:cs typeface="Arial" panose="020B0604020202020204" pitchFamily="34" charset="0"/>
              <a:sym typeface="DM Sans"/>
            </a:endParaRPr>
          </a:p>
        </p:txBody>
      </p:sp>
      <p:pic>
        <p:nvPicPr>
          <p:cNvPr id="7" name="Picture 6">
            <a:extLst>
              <a:ext uri="{FF2B5EF4-FFF2-40B4-BE49-F238E27FC236}">
                <a16:creationId xmlns:a16="http://schemas.microsoft.com/office/drawing/2014/main" id="{921C7BDE-4A82-CF27-2886-2A36BD4BE79A}"/>
              </a:ext>
            </a:extLst>
          </p:cNvPr>
          <p:cNvPicPr>
            <a:picLocks noChangeAspect="1"/>
          </p:cNvPicPr>
          <p:nvPr/>
        </p:nvPicPr>
        <p:blipFill>
          <a:blip r:embed="rId2"/>
          <a:stretch>
            <a:fillRect/>
          </a:stretch>
        </p:blipFill>
        <p:spPr>
          <a:xfrm>
            <a:off x="4358936" y="1365938"/>
            <a:ext cx="2732886" cy="2548458"/>
          </a:xfrm>
          <a:prstGeom prst="rect">
            <a:avLst/>
          </a:prstGeom>
        </p:spPr>
      </p:pic>
      <p:pic>
        <p:nvPicPr>
          <p:cNvPr id="9" name="Picture 8">
            <a:extLst>
              <a:ext uri="{FF2B5EF4-FFF2-40B4-BE49-F238E27FC236}">
                <a16:creationId xmlns:a16="http://schemas.microsoft.com/office/drawing/2014/main" id="{219AB47F-BA05-0894-AD09-96E88E7C9EC4}"/>
              </a:ext>
            </a:extLst>
          </p:cNvPr>
          <p:cNvPicPr>
            <a:picLocks noChangeAspect="1"/>
          </p:cNvPicPr>
          <p:nvPr/>
        </p:nvPicPr>
        <p:blipFill>
          <a:blip r:embed="rId3"/>
          <a:stretch>
            <a:fillRect/>
          </a:stretch>
        </p:blipFill>
        <p:spPr>
          <a:xfrm>
            <a:off x="7430933" y="1349197"/>
            <a:ext cx="2814096" cy="2548458"/>
          </a:xfrm>
          <a:prstGeom prst="rect">
            <a:avLst/>
          </a:prstGeom>
        </p:spPr>
      </p:pic>
      <p:pic>
        <p:nvPicPr>
          <p:cNvPr id="11" name="Picture 10">
            <a:extLst>
              <a:ext uri="{FF2B5EF4-FFF2-40B4-BE49-F238E27FC236}">
                <a16:creationId xmlns:a16="http://schemas.microsoft.com/office/drawing/2014/main" id="{8F426835-822F-860D-30F3-6FFEC7A24744}"/>
              </a:ext>
            </a:extLst>
          </p:cNvPr>
          <p:cNvPicPr>
            <a:picLocks noChangeAspect="1"/>
          </p:cNvPicPr>
          <p:nvPr/>
        </p:nvPicPr>
        <p:blipFill>
          <a:blip r:embed="rId4"/>
          <a:stretch>
            <a:fillRect/>
          </a:stretch>
        </p:blipFill>
        <p:spPr>
          <a:xfrm>
            <a:off x="1044503" y="1349197"/>
            <a:ext cx="2843510" cy="2581941"/>
          </a:xfrm>
          <a:prstGeom prst="rect">
            <a:avLst/>
          </a:prstGeom>
        </p:spPr>
      </p:pic>
      <p:pic>
        <p:nvPicPr>
          <p:cNvPr id="15" name="Picture 14">
            <a:extLst>
              <a:ext uri="{FF2B5EF4-FFF2-40B4-BE49-F238E27FC236}">
                <a16:creationId xmlns:a16="http://schemas.microsoft.com/office/drawing/2014/main" id="{99B03F1E-1856-0AE3-7110-B9753C3330CB}"/>
              </a:ext>
            </a:extLst>
          </p:cNvPr>
          <p:cNvPicPr>
            <a:picLocks noChangeAspect="1"/>
          </p:cNvPicPr>
          <p:nvPr/>
        </p:nvPicPr>
        <p:blipFill>
          <a:blip r:embed="rId5"/>
          <a:stretch>
            <a:fillRect/>
          </a:stretch>
        </p:blipFill>
        <p:spPr>
          <a:xfrm>
            <a:off x="1044503" y="4084501"/>
            <a:ext cx="2921253" cy="2326662"/>
          </a:xfrm>
          <a:prstGeom prst="rect">
            <a:avLst/>
          </a:prstGeom>
        </p:spPr>
      </p:pic>
      <p:pic>
        <p:nvPicPr>
          <p:cNvPr id="17" name="Picture 16">
            <a:extLst>
              <a:ext uri="{FF2B5EF4-FFF2-40B4-BE49-F238E27FC236}">
                <a16:creationId xmlns:a16="http://schemas.microsoft.com/office/drawing/2014/main" id="{3CCD1ACB-E1FD-02C0-8B85-07F05C7D663A}"/>
              </a:ext>
            </a:extLst>
          </p:cNvPr>
          <p:cNvPicPr>
            <a:picLocks noChangeAspect="1"/>
          </p:cNvPicPr>
          <p:nvPr/>
        </p:nvPicPr>
        <p:blipFill>
          <a:blip r:embed="rId6"/>
          <a:stretch>
            <a:fillRect/>
          </a:stretch>
        </p:blipFill>
        <p:spPr>
          <a:xfrm>
            <a:off x="4358936" y="4082438"/>
            <a:ext cx="2806635" cy="2328725"/>
          </a:xfrm>
          <a:prstGeom prst="rect">
            <a:avLst/>
          </a:prstGeom>
        </p:spPr>
      </p:pic>
      <p:pic>
        <p:nvPicPr>
          <p:cNvPr id="19" name="Picture 18">
            <a:extLst>
              <a:ext uri="{FF2B5EF4-FFF2-40B4-BE49-F238E27FC236}">
                <a16:creationId xmlns:a16="http://schemas.microsoft.com/office/drawing/2014/main" id="{083740E3-529B-A4A9-66DF-128ABA2FA48A}"/>
              </a:ext>
            </a:extLst>
          </p:cNvPr>
          <p:cNvPicPr>
            <a:picLocks noChangeAspect="1"/>
          </p:cNvPicPr>
          <p:nvPr/>
        </p:nvPicPr>
        <p:blipFill>
          <a:blip r:embed="rId7"/>
          <a:stretch>
            <a:fillRect/>
          </a:stretch>
        </p:blipFill>
        <p:spPr>
          <a:xfrm>
            <a:off x="7360042" y="4069710"/>
            <a:ext cx="2955877" cy="2341453"/>
          </a:xfrm>
          <a:prstGeom prst="rect">
            <a:avLst/>
          </a:prstGeom>
        </p:spPr>
      </p:pic>
    </p:spTree>
    <p:extLst>
      <p:ext uri="{BB962C8B-B14F-4D97-AF65-F5344CB8AC3E}">
        <p14:creationId xmlns:p14="http://schemas.microsoft.com/office/powerpoint/2010/main" val="279966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2">
            <a:extLst>
              <a:ext uri="{FF2B5EF4-FFF2-40B4-BE49-F238E27FC236}">
                <a16:creationId xmlns:a16="http://schemas.microsoft.com/office/drawing/2014/main" id="{DD7B1651-0140-80A0-86D2-72FEF3F9310D}"/>
              </a:ext>
            </a:extLst>
          </p:cNvPr>
          <p:cNvSpPr txBox="1"/>
          <p:nvPr/>
        </p:nvSpPr>
        <p:spPr>
          <a:xfrm>
            <a:off x="111826" y="94829"/>
            <a:ext cx="11926529" cy="749891"/>
          </a:xfrm>
          <a:prstGeom prst="rect">
            <a:avLst/>
          </a:prstGeom>
          <a:solidFill>
            <a:srgbClr val="2FB8EA"/>
          </a:solidFill>
        </p:spPr>
        <p:txBody>
          <a:bodyPr lIns="33867" tIns="33867" rIns="33867" bIns="33867" rtlCol="0" anchor="ctr"/>
          <a:lstStyle/>
          <a:p>
            <a:pPr>
              <a:lnSpc>
                <a:spcPts val="3690"/>
              </a:lnSpc>
              <a:spcBef>
                <a:spcPct val="0"/>
              </a:spcBef>
            </a:pPr>
            <a:r>
              <a:rPr lang="lt-LT" sz="2400" b="1" spc="575" dirty="0">
                <a:solidFill>
                  <a:srgbClr val="FFFFFF"/>
                </a:solidFill>
                <a:latin typeface="DM Sans"/>
                <a:ea typeface="DM Sans"/>
                <a:cs typeface="DM Sans"/>
                <a:sym typeface="DM Sans"/>
              </a:rPr>
              <a:t> </a:t>
            </a:r>
            <a:r>
              <a:rPr lang="en-US" sz="2400" b="1" spc="575" dirty="0">
                <a:solidFill>
                  <a:srgbClr val="FFFFFF"/>
                </a:solidFill>
                <a:latin typeface="DM Sans"/>
                <a:ea typeface="DM Sans"/>
                <a:cs typeface="DM Sans"/>
                <a:sym typeface="DM Sans"/>
              </a:rPr>
              <a:t>Mokini</a:t>
            </a:r>
            <a:r>
              <a:rPr lang="lt-LT" sz="2400" b="1" spc="575" dirty="0">
                <a:solidFill>
                  <a:srgbClr val="FFFFFF"/>
                </a:solidFill>
                <a:latin typeface="DM Sans"/>
                <a:ea typeface="DM Sans"/>
                <a:cs typeface="DM Sans"/>
                <a:sym typeface="DM Sans"/>
              </a:rPr>
              <a:t>ų karjeros kompetencijos: karjeros planavimas </a:t>
            </a:r>
            <a:r>
              <a:rPr lang="en-US" sz="2400" b="1" spc="575" dirty="0">
                <a:solidFill>
                  <a:srgbClr val="FFFFFF"/>
                </a:solidFill>
                <a:latin typeface="DM Sans"/>
                <a:ea typeface="DM Sans"/>
                <a:cs typeface="DM Sans"/>
                <a:sym typeface="DM Sans"/>
              </a:rPr>
              <a:t> </a:t>
            </a:r>
            <a:endParaRPr lang="lt-LT" sz="2400" b="1" spc="575" dirty="0">
              <a:solidFill>
                <a:srgbClr val="FFFFFF"/>
              </a:solidFill>
              <a:latin typeface="DM Sans"/>
              <a:ea typeface="DM Sans"/>
              <a:cs typeface="DM Sans"/>
              <a:sym typeface="DM Sans"/>
            </a:endParaRPr>
          </a:p>
        </p:txBody>
      </p:sp>
      <p:sp>
        <p:nvSpPr>
          <p:cNvPr id="7" name="Rectangle 6">
            <a:extLst>
              <a:ext uri="{FF2B5EF4-FFF2-40B4-BE49-F238E27FC236}">
                <a16:creationId xmlns:a16="http://schemas.microsoft.com/office/drawing/2014/main" id="{B98BD6CC-5D5F-056F-E47B-F0FFF37197BC}"/>
              </a:ext>
            </a:extLst>
          </p:cNvPr>
          <p:cNvSpPr/>
          <p:nvPr/>
        </p:nvSpPr>
        <p:spPr>
          <a:xfrm>
            <a:off x="844841" y="930592"/>
            <a:ext cx="4969565" cy="32374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400" b="1" dirty="0">
                <a:latin typeface="Arial" panose="020B0604020202020204" pitchFamily="34" charset="0"/>
                <a:cs typeface="Arial" panose="020B0604020202020204" pitchFamily="34" charset="0"/>
              </a:rPr>
              <a:t>Karjeros planą rengę mokiniai (dalis, proc.)</a:t>
            </a:r>
            <a:endParaRPr lang="en-US" sz="14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BB4FD3E-EA53-C59E-9B64-C86D6AFEA109}"/>
              </a:ext>
            </a:extLst>
          </p:cNvPr>
          <p:cNvSpPr/>
          <p:nvPr/>
        </p:nvSpPr>
        <p:spPr>
          <a:xfrm>
            <a:off x="3151822" y="2850377"/>
            <a:ext cx="2852530" cy="3057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400" i="1" dirty="0">
                <a:latin typeface="Arial" panose="020B0604020202020204" pitchFamily="34" charset="0"/>
                <a:cs typeface="Arial" panose="020B0604020202020204" pitchFamily="34" charset="0"/>
              </a:rPr>
              <a:t>Duomenų šaltinis: MUKIS</a:t>
            </a:r>
            <a:endParaRPr lang="en-US" sz="1400" i="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A9B8FA0-674C-8ADE-9878-BD173D3E65B7}"/>
              </a:ext>
            </a:extLst>
          </p:cNvPr>
          <p:cNvPicPr>
            <a:picLocks noChangeAspect="1"/>
          </p:cNvPicPr>
          <p:nvPr/>
        </p:nvPicPr>
        <p:blipFill>
          <a:blip r:embed="rId2"/>
          <a:stretch>
            <a:fillRect/>
          </a:stretch>
        </p:blipFill>
        <p:spPr>
          <a:xfrm>
            <a:off x="635948" y="3713765"/>
            <a:ext cx="5718544" cy="2548349"/>
          </a:xfrm>
          <a:prstGeom prst="rect">
            <a:avLst/>
          </a:prstGeom>
        </p:spPr>
      </p:pic>
      <p:sp>
        <p:nvSpPr>
          <p:cNvPr id="10" name="Rectangle 9">
            <a:extLst>
              <a:ext uri="{FF2B5EF4-FFF2-40B4-BE49-F238E27FC236}">
                <a16:creationId xmlns:a16="http://schemas.microsoft.com/office/drawing/2014/main" id="{14EBBC9A-BB28-B033-52B1-81922ED8D5B7}"/>
              </a:ext>
            </a:extLst>
          </p:cNvPr>
          <p:cNvSpPr/>
          <p:nvPr/>
        </p:nvSpPr>
        <p:spPr>
          <a:xfrm>
            <a:off x="513423" y="3313968"/>
            <a:ext cx="5963594" cy="30577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400" b="1" dirty="0">
                <a:latin typeface="Arial" panose="020B0604020202020204" pitchFamily="34" charset="0"/>
                <a:cs typeface="Arial" panose="020B0604020202020204" pitchFamily="34" charset="0"/>
              </a:rPr>
              <a:t>18-35 m. jaunimo studijų/mokymosi srities pasirinkimo motyvai (sutinkantys arba visiškai sutinkantys su teiginiu)</a:t>
            </a:r>
            <a:endParaRPr lang="en-US" sz="14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0E19317-A2A6-FA91-308F-EC4D4083789F}"/>
              </a:ext>
            </a:extLst>
          </p:cNvPr>
          <p:cNvSpPr/>
          <p:nvPr/>
        </p:nvSpPr>
        <p:spPr>
          <a:xfrm>
            <a:off x="434074" y="6339274"/>
            <a:ext cx="6122291" cy="296858"/>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lt-LT" sz="1400" i="1" dirty="0">
                <a:latin typeface="Arial" panose="020B0604020202020204" pitchFamily="34" charset="0"/>
                <a:cs typeface="Arial" panose="020B0604020202020204" pitchFamily="34" charset="0"/>
              </a:rPr>
              <a:t>Duomenų šaltinis: Tyrimas „Jaunimo gyvenimiškų galimybių diferenciacijos socioekonominiai veiksniai Lietuvoje” (Brazienė R. ir kt., LSMC, 2024) </a:t>
            </a:r>
            <a:endParaRPr lang="en-US" sz="1400" i="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7A5B5CC5-F45F-DC99-AB32-60737CF3BDDF}"/>
              </a:ext>
            </a:extLst>
          </p:cNvPr>
          <p:cNvPicPr>
            <a:picLocks noChangeAspect="1"/>
          </p:cNvPicPr>
          <p:nvPr/>
        </p:nvPicPr>
        <p:blipFill>
          <a:blip r:embed="rId3"/>
          <a:stretch>
            <a:fillRect/>
          </a:stretch>
        </p:blipFill>
        <p:spPr>
          <a:xfrm>
            <a:off x="754287" y="1254334"/>
            <a:ext cx="5060119" cy="1591194"/>
          </a:xfrm>
          <a:prstGeom prst="rect">
            <a:avLst/>
          </a:prstGeom>
        </p:spPr>
      </p:pic>
      <p:sp>
        <p:nvSpPr>
          <p:cNvPr id="17" name="Rectangle 16">
            <a:extLst>
              <a:ext uri="{FF2B5EF4-FFF2-40B4-BE49-F238E27FC236}">
                <a16:creationId xmlns:a16="http://schemas.microsoft.com/office/drawing/2014/main" id="{926C82F6-75B1-6D6F-8418-547F7F3E67BD}"/>
              </a:ext>
            </a:extLst>
          </p:cNvPr>
          <p:cNvSpPr/>
          <p:nvPr/>
        </p:nvSpPr>
        <p:spPr>
          <a:xfrm>
            <a:off x="6757365" y="1219151"/>
            <a:ext cx="5048873" cy="32374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600" b="1" dirty="0">
                <a:latin typeface="Arial" panose="020B0604020202020204" pitchFamily="34" charset="0"/>
                <a:cs typeface="Arial" panose="020B0604020202020204" pitchFamily="34" charset="0"/>
              </a:rPr>
              <a:t>Abiturientai ir absolventai, tais pačiais metais tęsiantys mokslus (dalis, proc.)</a:t>
            </a:r>
            <a:endParaRPr lang="en-US" sz="1600"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2FE1EACB-9967-B937-E5E3-19A77D8D0A06}"/>
              </a:ext>
            </a:extLst>
          </p:cNvPr>
          <p:cNvSpPr/>
          <p:nvPr/>
        </p:nvSpPr>
        <p:spPr>
          <a:xfrm>
            <a:off x="9640957" y="6163961"/>
            <a:ext cx="2191180" cy="32374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t-LT" sz="1400" i="1" dirty="0">
                <a:latin typeface="Arial" panose="020B0604020202020204" pitchFamily="34" charset="0"/>
                <a:cs typeface="Arial" panose="020B0604020202020204" pitchFamily="34" charset="0"/>
              </a:rPr>
              <a:t>Duomenų šaltinis: V</a:t>
            </a:r>
            <a:r>
              <a:rPr lang="en-US" sz="1400" i="1" dirty="0">
                <a:latin typeface="Arial" panose="020B0604020202020204" pitchFamily="34" charset="0"/>
                <a:cs typeface="Arial" panose="020B0604020202020204" pitchFamily="34" charset="0"/>
              </a:rPr>
              <a:t>DA</a:t>
            </a:r>
          </a:p>
        </p:txBody>
      </p:sp>
      <p:pic>
        <p:nvPicPr>
          <p:cNvPr id="20" name="Picture 19">
            <a:extLst>
              <a:ext uri="{FF2B5EF4-FFF2-40B4-BE49-F238E27FC236}">
                <a16:creationId xmlns:a16="http://schemas.microsoft.com/office/drawing/2014/main" id="{14276ADA-FEAA-99C8-89F4-136811ED3327}"/>
              </a:ext>
            </a:extLst>
          </p:cNvPr>
          <p:cNvPicPr>
            <a:picLocks noChangeAspect="1"/>
          </p:cNvPicPr>
          <p:nvPr/>
        </p:nvPicPr>
        <p:blipFill>
          <a:blip r:embed="rId4"/>
          <a:stretch>
            <a:fillRect/>
          </a:stretch>
        </p:blipFill>
        <p:spPr>
          <a:xfrm>
            <a:off x="6902157" y="1663948"/>
            <a:ext cx="4855834" cy="2155192"/>
          </a:xfrm>
          <a:prstGeom prst="rect">
            <a:avLst/>
          </a:prstGeom>
        </p:spPr>
      </p:pic>
      <p:pic>
        <p:nvPicPr>
          <p:cNvPr id="21" name="Picture 20">
            <a:extLst>
              <a:ext uri="{FF2B5EF4-FFF2-40B4-BE49-F238E27FC236}">
                <a16:creationId xmlns:a16="http://schemas.microsoft.com/office/drawing/2014/main" id="{386058F8-AFD6-8736-C84E-EABE92C1EBEF}"/>
              </a:ext>
            </a:extLst>
          </p:cNvPr>
          <p:cNvPicPr>
            <a:picLocks noChangeAspect="1"/>
          </p:cNvPicPr>
          <p:nvPr/>
        </p:nvPicPr>
        <p:blipFill>
          <a:blip r:embed="rId5"/>
          <a:stretch>
            <a:fillRect/>
          </a:stretch>
        </p:blipFill>
        <p:spPr>
          <a:xfrm>
            <a:off x="6902157" y="3940195"/>
            <a:ext cx="4929980" cy="2222923"/>
          </a:xfrm>
          <a:prstGeom prst="rect">
            <a:avLst/>
          </a:prstGeom>
        </p:spPr>
      </p:pic>
    </p:spTree>
    <p:extLst>
      <p:ext uri="{BB962C8B-B14F-4D97-AF65-F5344CB8AC3E}">
        <p14:creationId xmlns:p14="http://schemas.microsoft.com/office/powerpoint/2010/main" val="854642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2">
            <a:extLst>
              <a:ext uri="{FF2B5EF4-FFF2-40B4-BE49-F238E27FC236}">
                <a16:creationId xmlns:a16="http://schemas.microsoft.com/office/drawing/2014/main" id="{6157EA99-D8F4-198A-C84E-04F8BCADBB83}"/>
              </a:ext>
            </a:extLst>
          </p:cNvPr>
          <p:cNvSpPr txBox="1"/>
          <p:nvPr/>
        </p:nvSpPr>
        <p:spPr>
          <a:xfrm>
            <a:off x="766432" y="98216"/>
            <a:ext cx="11160845" cy="1093710"/>
          </a:xfrm>
          <a:prstGeom prst="rect">
            <a:avLst/>
          </a:prstGeom>
          <a:solidFill>
            <a:srgbClr val="2FB8EA"/>
          </a:solidFill>
        </p:spPr>
        <p:txBody>
          <a:bodyPr lIns="33867" tIns="33867" rIns="33867" bIns="33867" rtlCol="0" anchor="ctr"/>
          <a:lstStyle/>
          <a:p>
            <a:pPr algn="ctr">
              <a:lnSpc>
                <a:spcPts val="3690"/>
              </a:lnSpc>
              <a:spcBef>
                <a:spcPct val="0"/>
              </a:spcBef>
            </a:pPr>
            <a:r>
              <a:rPr lang="lt-LT" sz="2400" b="1" spc="575" dirty="0">
                <a:solidFill>
                  <a:srgbClr val="FFFFFF"/>
                </a:solidFill>
                <a:latin typeface="DM Sans"/>
                <a:ea typeface="DM Sans"/>
                <a:cs typeface="DM Sans"/>
                <a:sym typeface="DM Sans"/>
              </a:rPr>
              <a:t> </a:t>
            </a:r>
            <a:r>
              <a:rPr lang="en-US" sz="2800" b="1" spc="575" dirty="0">
                <a:solidFill>
                  <a:srgbClr val="FFFFFF"/>
                </a:solidFill>
                <a:latin typeface="DM Sans"/>
                <a:ea typeface="DM Sans"/>
                <a:cs typeface="DM Sans"/>
                <a:sym typeface="DM Sans"/>
              </a:rPr>
              <a:t>Mokini</a:t>
            </a:r>
            <a:r>
              <a:rPr lang="lt-LT" sz="2800" b="1" spc="575" dirty="0">
                <a:solidFill>
                  <a:srgbClr val="FFFFFF"/>
                </a:solidFill>
                <a:latin typeface="DM Sans"/>
                <a:ea typeface="DM Sans"/>
                <a:cs typeface="DM Sans"/>
                <a:sym typeface="DM Sans"/>
              </a:rPr>
              <a:t>ų karjeros kompetencijos: </a:t>
            </a:r>
          </a:p>
          <a:p>
            <a:pPr algn="ctr">
              <a:lnSpc>
                <a:spcPts val="3690"/>
              </a:lnSpc>
              <a:spcBef>
                <a:spcPct val="0"/>
              </a:spcBef>
            </a:pPr>
            <a:r>
              <a:rPr lang="lt-LT" sz="2800" b="1" spc="575" dirty="0">
                <a:solidFill>
                  <a:srgbClr val="FFFFFF"/>
                </a:solidFill>
                <a:latin typeface="DM Sans"/>
                <a:ea typeface="DM Sans"/>
                <a:cs typeface="DM Sans"/>
                <a:sym typeface="DM Sans"/>
              </a:rPr>
              <a:t> karjeros įgyvendinimas (1)  </a:t>
            </a:r>
            <a:r>
              <a:rPr lang="en-US" sz="2800" b="1" spc="575" dirty="0">
                <a:solidFill>
                  <a:srgbClr val="FFFFFF"/>
                </a:solidFill>
                <a:latin typeface="DM Sans"/>
                <a:ea typeface="DM Sans"/>
                <a:cs typeface="DM Sans"/>
                <a:sym typeface="DM Sans"/>
              </a:rPr>
              <a:t> </a:t>
            </a:r>
            <a:endParaRPr lang="lt-LT" sz="2800" b="1" spc="575" dirty="0">
              <a:solidFill>
                <a:srgbClr val="FFFFFF"/>
              </a:solidFill>
              <a:latin typeface="DM Sans"/>
              <a:ea typeface="DM Sans"/>
              <a:cs typeface="DM Sans"/>
              <a:sym typeface="DM Sans"/>
            </a:endParaRPr>
          </a:p>
        </p:txBody>
      </p:sp>
      <p:pic>
        <p:nvPicPr>
          <p:cNvPr id="6" name="Picture 5">
            <a:extLst>
              <a:ext uri="{FF2B5EF4-FFF2-40B4-BE49-F238E27FC236}">
                <a16:creationId xmlns:a16="http://schemas.microsoft.com/office/drawing/2014/main" id="{6C2FD923-8C72-0F78-2D1F-B02A8E9C34EC}"/>
              </a:ext>
            </a:extLst>
          </p:cNvPr>
          <p:cNvPicPr>
            <a:picLocks noChangeAspect="1"/>
          </p:cNvPicPr>
          <p:nvPr/>
        </p:nvPicPr>
        <p:blipFill>
          <a:blip r:embed="rId2"/>
          <a:stretch>
            <a:fillRect/>
          </a:stretch>
        </p:blipFill>
        <p:spPr>
          <a:xfrm>
            <a:off x="943780" y="1607988"/>
            <a:ext cx="5496776" cy="4491269"/>
          </a:xfrm>
          <a:prstGeom prst="rect">
            <a:avLst/>
          </a:prstGeom>
        </p:spPr>
      </p:pic>
      <p:pic>
        <p:nvPicPr>
          <p:cNvPr id="9" name="Picture 8">
            <a:extLst>
              <a:ext uri="{FF2B5EF4-FFF2-40B4-BE49-F238E27FC236}">
                <a16:creationId xmlns:a16="http://schemas.microsoft.com/office/drawing/2014/main" id="{8A2063FB-6394-1AE4-DC27-6E1C9FADFA41}"/>
              </a:ext>
            </a:extLst>
          </p:cNvPr>
          <p:cNvPicPr>
            <a:picLocks noChangeAspect="1"/>
          </p:cNvPicPr>
          <p:nvPr/>
        </p:nvPicPr>
        <p:blipFill>
          <a:blip r:embed="rId3"/>
          <a:stretch>
            <a:fillRect/>
          </a:stretch>
        </p:blipFill>
        <p:spPr>
          <a:xfrm>
            <a:off x="6792940" y="1607988"/>
            <a:ext cx="4670574" cy="4921941"/>
          </a:xfrm>
          <a:prstGeom prst="rect">
            <a:avLst/>
          </a:prstGeom>
        </p:spPr>
      </p:pic>
    </p:spTree>
    <p:extLst>
      <p:ext uri="{BB962C8B-B14F-4D97-AF65-F5344CB8AC3E}">
        <p14:creationId xmlns:p14="http://schemas.microsoft.com/office/powerpoint/2010/main" val="202961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2FE819D-F8DE-CDAD-32EC-7ACC65AA155C}"/>
              </a:ext>
            </a:extLst>
          </p:cNvPr>
          <p:cNvPicPr>
            <a:picLocks noChangeAspect="1"/>
          </p:cNvPicPr>
          <p:nvPr/>
        </p:nvPicPr>
        <p:blipFill>
          <a:blip r:embed="rId2"/>
          <a:stretch>
            <a:fillRect/>
          </a:stretch>
        </p:blipFill>
        <p:spPr>
          <a:xfrm>
            <a:off x="6188339" y="1898956"/>
            <a:ext cx="5738938" cy="3658573"/>
          </a:xfrm>
          <a:prstGeom prst="rect">
            <a:avLst/>
          </a:prstGeom>
        </p:spPr>
      </p:pic>
      <p:pic>
        <p:nvPicPr>
          <p:cNvPr id="35" name="Picture 34">
            <a:extLst>
              <a:ext uri="{FF2B5EF4-FFF2-40B4-BE49-F238E27FC236}">
                <a16:creationId xmlns:a16="http://schemas.microsoft.com/office/drawing/2014/main" id="{9E9CA44F-373C-7E0D-A94D-DC3AA6D93490}"/>
              </a:ext>
            </a:extLst>
          </p:cNvPr>
          <p:cNvPicPr>
            <a:picLocks noChangeAspect="1"/>
          </p:cNvPicPr>
          <p:nvPr/>
        </p:nvPicPr>
        <p:blipFill>
          <a:blip r:embed="rId3"/>
          <a:stretch>
            <a:fillRect/>
          </a:stretch>
        </p:blipFill>
        <p:spPr>
          <a:xfrm>
            <a:off x="766432" y="1671912"/>
            <a:ext cx="5171661" cy="4282612"/>
          </a:xfrm>
          <a:prstGeom prst="rect">
            <a:avLst/>
          </a:prstGeom>
        </p:spPr>
      </p:pic>
      <p:sp>
        <p:nvSpPr>
          <p:cNvPr id="2" name="TextBox 32">
            <a:extLst>
              <a:ext uri="{FF2B5EF4-FFF2-40B4-BE49-F238E27FC236}">
                <a16:creationId xmlns:a16="http://schemas.microsoft.com/office/drawing/2014/main" id="{C7B10DB8-F784-6F4B-BEEE-B619077A7AE2}"/>
              </a:ext>
            </a:extLst>
          </p:cNvPr>
          <p:cNvSpPr txBox="1"/>
          <p:nvPr/>
        </p:nvSpPr>
        <p:spPr>
          <a:xfrm>
            <a:off x="766432" y="98216"/>
            <a:ext cx="11160845" cy="1093710"/>
          </a:xfrm>
          <a:prstGeom prst="rect">
            <a:avLst/>
          </a:prstGeom>
          <a:solidFill>
            <a:srgbClr val="2FB8EA"/>
          </a:solidFill>
        </p:spPr>
        <p:txBody>
          <a:bodyPr lIns="33867" tIns="33867" rIns="33867" bIns="33867" rtlCol="0" anchor="ctr"/>
          <a:lstStyle/>
          <a:p>
            <a:pPr algn="ctr">
              <a:lnSpc>
                <a:spcPts val="3690"/>
              </a:lnSpc>
              <a:spcBef>
                <a:spcPct val="0"/>
              </a:spcBef>
            </a:pPr>
            <a:r>
              <a:rPr lang="lt-LT" sz="2400" b="1" spc="575" dirty="0">
                <a:solidFill>
                  <a:srgbClr val="FFFFFF"/>
                </a:solidFill>
                <a:latin typeface="DM Sans"/>
                <a:ea typeface="DM Sans"/>
                <a:cs typeface="DM Sans"/>
                <a:sym typeface="DM Sans"/>
              </a:rPr>
              <a:t> </a:t>
            </a:r>
            <a:r>
              <a:rPr lang="en-US" sz="2800" b="1" spc="575" dirty="0">
                <a:solidFill>
                  <a:srgbClr val="FFFFFF"/>
                </a:solidFill>
                <a:latin typeface="DM Sans"/>
                <a:ea typeface="DM Sans"/>
                <a:cs typeface="DM Sans"/>
                <a:sym typeface="DM Sans"/>
              </a:rPr>
              <a:t>Mokini</a:t>
            </a:r>
            <a:r>
              <a:rPr lang="lt-LT" sz="2800" b="1" spc="575" dirty="0">
                <a:solidFill>
                  <a:srgbClr val="FFFFFF"/>
                </a:solidFill>
                <a:latin typeface="DM Sans"/>
                <a:ea typeface="DM Sans"/>
                <a:cs typeface="DM Sans"/>
                <a:sym typeface="DM Sans"/>
              </a:rPr>
              <a:t>ų karjeros kompetencijos: </a:t>
            </a:r>
          </a:p>
          <a:p>
            <a:pPr algn="ctr">
              <a:lnSpc>
                <a:spcPts val="3690"/>
              </a:lnSpc>
              <a:spcBef>
                <a:spcPct val="0"/>
              </a:spcBef>
            </a:pPr>
            <a:r>
              <a:rPr lang="lt-LT" sz="2800" b="1" spc="575" dirty="0">
                <a:solidFill>
                  <a:srgbClr val="FFFFFF"/>
                </a:solidFill>
                <a:latin typeface="DM Sans"/>
                <a:ea typeface="DM Sans"/>
                <a:cs typeface="DM Sans"/>
                <a:sym typeface="DM Sans"/>
              </a:rPr>
              <a:t> karjeros įgyvendinimas (</a:t>
            </a:r>
            <a:r>
              <a:rPr lang="en-US" sz="2800" b="1" spc="575" dirty="0">
                <a:solidFill>
                  <a:srgbClr val="FFFFFF"/>
                </a:solidFill>
                <a:latin typeface="DM Sans"/>
                <a:ea typeface="DM Sans"/>
                <a:cs typeface="DM Sans"/>
                <a:sym typeface="DM Sans"/>
              </a:rPr>
              <a:t>2</a:t>
            </a:r>
            <a:r>
              <a:rPr lang="lt-LT" sz="2800" b="1" spc="575" dirty="0">
                <a:solidFill>
                  <a:srgbClr val="FFFFFF"/>
                </a:solidFill>
                <a:latin typeface="DM Sans"/>
                <a:ea typeface="DM Sans"/>
                <a:cs typeface="DM Sans"/>
                <a:sym typeface="DM Sans"/>
              </a:rPr>
              <a:t>)  </a:t>
            </a:r>
            <a:r>
              <a:rPr lang="en-US" sz="2800" b="1" spc="575" dirty="0">
                <a:solidFill>
                  <a:srgbClr val="FFFFFF"/>
                </a:solidFill>
                <a:latin typeface="DM Sans"/>
                <a:ea typeface="DM Sans"/>
                <a:cs typeface="DM Sans"/>
                <a:sym typeface="DM Sans"/>
              </a:rPr>
              <a:t> </a:t>
            </a:r>
            <a:endParaRPr lang="lt-LT" sz="2800" b="1" spc="575" dirty="0">
              <a:solidFill>
                <a:srgbClr val="FFFFFF"/>
              </a:solidFill>
              <a:latin typeface="DM Sans"/>
              <a:ea typeface="DM Sans"/>
              <a:cs typeface="DM Sans"/>
              <a:sym typeface="DM Sans"/>
            </a:endParaRPr>
          </a:p>
        </p:txBody>
      </p:sp>
    </p:spTree>
    <p:extLst>
      <p:ext uri="{BB962C8B-B14F-4D97-AF65-F5344CB8AC3E}">
        <p14:creationId xmlns:p14="http://schemas.microsoft.com/office/powerpoint/2010/main" val="28251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E6214F-F453-BA0C-2AC7-83EB78A422C0}"/>
              </a:ext>
            </a:extLst>
          </p:cNvPr>
          <p:cNvPicPr>
            <a:picLocks noChangeAspect="1"/>
          </p:cNvPicPr>
          <p:nvPr/>
        </p:nvPicPr>
        <p:blipFill>
          <a:blip r:embed="rId2"/>
          <a:stretch>
            <a:fillRect/>
          </a:stretch>
        </p:blipFill>
        <p:spPr>
          <a:xfrm>
            <a:off x="961961" y="1341783"/>
            <a:ext cx="10630637" cy="4824513"/>
          </a:xfrm>
          <a:prstGeom prst="rect">
            <a:avLst/>
          </a:prstGeom>
        </p:spPr>
      </p:pic>
      <p:sp>
        <p:nvSpPr>
          <p:cNvPr id="6" name="TextBox 32">
            <a:extLst>
              <a:ext uri="{FF2B5EF4-FFF2-40B4-BE49-F238E27FC236}">
                <a16:creationId xmlns:a16="http://schemas.microsoft.com/office/drawing/2014/main" id="{15C6AAF4-4CCA-0E01-B73A-82EA6077EA0E}"/>
              </a:ext>
            </a:extLst>
          </p:cNvPr>
          <p:cNvSpPr txBox="1"/>
          <p:nvPr/>
        </p:nvSpPr>
        <p:spPr>
          <a:xfrm>
            <a:off x="696858" y="108155"/>
            <a:ext cx="11160845" cy="1093710"/>
          </a:xfrm>
          <a:prstGeom prst="rect">
            <a:avLst/>
          </a:prstGeom>
          <a:solidFill>
            <a:srgbClr val="2FB8EA"/>
          </a:solidFill>
        </p:spPr>
        <p:txBody>
          <a:bodyPr lIns="33867" tIns="33867" rIns="33867" bIns="33867" rtlCol="0" anchor="ctr"/>
          <a:lstStyle/>
          <a:p>
            <a:pPr algn="ctr">
              <a:lnSpc>
                <a:spcPts val="3690"/>
              </a:lnSpc>
              <a:spcBef>
                <a:spcPct val="0"/>
              </a:spcBef>
            </a:pPr>
            <a:r>
              <a:rPr lang="lt-LT" sz="2400" b="1" spc="575" dirty="0">
                <a:solidFill>
                  <a:srgbClr val="FFFFFF"/>
                </a:solidFill>
                <a:latin typeface="DM Sans"/>
                <a:ea typeface="DM Sans"/>
                <a:cs typeface="DM Sans"/>
                <a:sym typeface="DM Sans"/>
              </a:rPr>
              <a:t> </a:t>
            </a:r>
            <a:r>
              <a:rPr lang="en-US" sz="2800" b="1" spc="575" dirty="0">
                <a:solidFill>
                  <a:srgbClr val="FFFFFF"/>
                </a:solidFill>
                <a:latin typeface="DM Sans"/>
                <a:ea typeface="DM Sans"/>
                <a:cs typeface="DM Sans"/>
                <a:sym typeface="DM Sans"/>
              </a:rPr>
              <a:t>Mokini</a:t>
            </a:r>
            <a:r>
              <a:rPr lang="lt-LT" sz="2800" b="1" spc="575" dirty="0">
                <a:solidFill>
                  <a:srgbClr val="FFFFFF"/>
                </a:solidFill>
                <a:latin typeface="DM Sans"/>
                <a:ea typeface="DM Sans"/>
                <a:cs typeface="DM Sans"/>
                <a:sym typeface="DM Sans"/>
              </a:rPr>
              <a:t>ų karjeros kompetencijos: </a:t>
            </a:r>
          </a:p>
          <a:p>
            <a:pPr algn="ctr">
              <a:lnSpc>
                <a:spcPts val="3690"/>
              </a:lnSpc>
              <a:spcBef>
                <a:spcPct val="0"/>
              </a:spcBef>
            </a:pPr>
            <a:r>
              <a:rPr lang="lt-LT" sz="2800" b="1" spc="575" dirty="0">
                <a:solidFill>
                  <a:srgbClr val="FFFFFF"/>
                </a:solidFill>
                <a:latin typeface="DM Sans"/>
                <a:ea typeface="DM Sans"/>
                <a:cs typeface="DM Sans"/>
                <a:sym typeface="DM Sans"/>
              </a:rPr>
              <a:t> karjeros įgyvendinimas (</a:t>
            </a:r>
            <a:r>
              <a:rPr lang="en-US" sz="2800" b="1" spc="575" dirty="0">
                <a:solidFill>
                  <a:srgbClr val="FFFFFF"/>
                </a:solidFill>
                <a:latin typeface="DM Sans"/>
                <a:ea typeface="DM Sans"/>
                <a:cs typeface="DM Sans"/>
                <a:sym typeface="DM Sans"/>
              </a:rPr>
              <a:t>3</a:t>
            </a:r>
            <a:r>
              <a:rPr lang="lt-LT" sz="2800" b="1" spc="575" dirty="0">
                <a:solidFill>
                  <a:srgbClr val="FFFFFF"/>
                </a:solidFill>
                <a:latin typeface="DM Sans"/>
                <a:ea typeface="DM Sans"/>
                <a:cs typeface="DM Sans"/>
                <a:sym typeface="DM Sans"/>
              </a:rPr>
              <a:t>)  </a:t>
            </a:r>
            <a:r>
              <a:rPr lang="en-US" sz="2800" b="1" spc="575" dirty="0">
                <a:solidFill>
                  <a:srgbClr val="FFFFFF"/>
                </a:solidFill>
                <a:latin typeface="DM Sans"/>
                <a:ea typeface="DM Sans"/>
                <a:cs typeface="DM Sans"/>
                <a:sym typeface="DM Sans"/>
              </a:rPr>
              <a:t> </a:t>
            </a:r>
            <a:endParaRPr lang="lt-LT" sz="2800" b="1" spc="575" dirty="0">
              <a:solidFill>
                <a:srgbClr val="FFFFFF"/>
              </a:solidFill>
              <a:latin typeface="DM Sans"/>
              <a:ea typeface="DM Sans"/>
              <a:cs typeface="DM Sans"/>
              <a:sym typeface="DM Sans"/>
            </a:endParaRPr>
          </a:p>
        </p:txBody>
      </p:sp>
      <p:sp>
        <p:nvSpPr>
          <p:cNvPr id="7" name="Rectangle 6">
            <a:extLst>
              <a:ext uri="{FF2B5EF4-FFF2-40B4-BE49-F238E27FC236}">
                <a16:creationId xmlns:a16="http://schemas.microsoft.com/office/drawing/2014/main" id="{634E2745-B603-8021-AD7D-9CBA17A941F5}"/>
              </a:ext>
            </a:extLst>
          </p:cNvPr>
          <p:cNvSpPr/>
          <p:nvPr/>
        </p:nvSpPr>
        <p:spPr>
          <a:xfrm>
            <a:off x="1521436" y="5771535"/>
            <a:ext cx="2802087" cy="53467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600" i="1" dirty="0">
                <a:latin typeface="Arial" panose="020B0604020202020204" pitchFamily="34" charset="0"/>
                <a:cs typeface="Arial" panose="020B0604020202020204" pitchFamily="34" charset="0"/>
              </a:rPr>
              <a:t>Duomen</a:t>
            </a:r>
            <a:r>
              <a:rPr lang="lt-LT" sz="1600" i="1" dirty="0">
                <a:latin typeface="Arial" panose="020B0604020202020204" pitchFamily="34" charset="0"/>
                <a:cs typeface="Arial" panose="020B0604020202020204" pitchFamily="34" charset="0"/>
              </a:rPr>
              <a:t>ų šaltinis: VDA</a:t>
            </a:r>
            <a:endParaRPr lang="en-US" sz="1600" i="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1EBF33C-7C87-D27B-66D7-A83EA5DA866B}"/>
              </a:ext>
            </a:extLst>
          </p:cNvPr>
          <p:cNvSpPr/>
          <p:nvPr/>
        </p:nvSpPr>
        <p:spPr>
          <a:xfrm>
            <a:off x="5361254" y="6094007"/>
            <a:ext cx="2802087" cy="53467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600" i="1" dirty="0">
                <a:latin typeface="Arial" panose="020B0604020202020204" pitchFamily="34" charset="0"/>
                <a:cs typeface="Arial" panose="020B0604020202020204" pitchFamily="34" charset="0"/>
              </a:rPr>
              <a:t>Duomen</a:t>
            </a:r>
            <a:r>
              <a:rPr lang="lt-LT" sz="1600" i="1" dirty="0">
                <a:latin typeface="Arial" panose="020B0604020202020204" pitchFamily="34" charset="0"/>
                <a:cs typeface="Arial" panose="020B0604020202020204" pitchFamily="34" charset="0"/>
              </a:rPr>
              <a:t>ų šaltinis: VDA</a:t>
            </a:r>
            <a:endParaRPr lang="en-US" sz="1600" i="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5CBFE09-93E3-7C17-7AEA-0AB75AC331DE}"/>
              </a:ext>
            </a:extLst>
          </p:cNvPr>
          <p:cNvSpPr/>
          <p:nvPr/>
        </p:nvSpPr>
        <p:spPr>
          <a:xfrm>
            <a:off x="8790511" y="5631617"/>
            <a:ext cx="2802087" cy="53467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r"/>
            <a:r>
              <a:rPr lang="en-US" sz="1600" i="1" dirty="0">
                <a:latin typeface="Arial" panose="020B0604020202020204" pitchFamily="34" charset="0"/>
                <a:cs typeface="Arial" panose="020B0604020202020204" pitchFamily="34" charset="0"/>
              </a:rPr>
              <a:t>Duomen</a:t>
            </a:r>
            <a:r>
              <a:rPr lang="lt-LT" sz="1600" i="1" dirty="0">
                <a:latin typeface="Arial" panose="020B0604020202020204" pitchFamily="34" charset="0"/>
                <a:cs typeface="Arial" panose="020B0604020202020204" pitchFamily="34" charset="0"/>
              </a:rPr>
              <a:t>ų šaltinis: VDA</a:t>
            </a: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0693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2">
            <a:extLst>
              <a:ext uri="{FF2B5EF4-FFF2-40B4-BE49-F238E27FC236}">
                <a16:creationId xmlns:a16="http://schemas.microsoft.com/office/drawing/2014/main" id="{16FA3DD8-055F-0581-3896-824EEB741DCA}"/>
              </a:ext>
            </a:extLst>
          </p:cNvPr>
          <p:cNvSpPr txBox="1"/>
          <p:nvPr/>
        </p:nvSpPr>
        <p:spPr>
          <a:xfrm>
            <a:off x="198501" y="118371"/>
            <a:ext cx="11794997" cy="799693"/>
          </a:xfrm>
          <a:prstGeom prst="rect">
            <a:avLst/>
          </a:prstGeom>
          <a:solidFill>
            <a:srgbClr val="2FB8EA"/>
          </a:solidFill>
        </p:spPr>
        <p:txBody>
          <a:bodyPr lIns="33867" tIns="33867" rIns="33867" bIns="33867" rtlCol="0" anchor="ctr"/>
          <a:lstStyle/>
          <a:p>
            <a:pPr algn="ctr">
              <a:lnSpc>
                <a:spcPts val="3690"/>
              </a:lnSpc>
              <a:spcBef>
                <a:spcPct val="0"/>
              </a:spcBef>
            </a:pPr>
            <a:r>
              <a:rPr lang="lt-LT" sz="3200" b="1" spc="575" dirty="0">
                <a:solidFill>
                  <a:srgbClr val="FFFFFF"/>
                </a:solidFill>
                <a:latin typeface="Arial" panose="020B0604020202020204" pitchFamily="34" charset="0"/>
                <a:ea typeface="DM Sans"/>
                <a:cs typeface="Arial" panose="020B0604020202020204" pitchFamily="34" charset="0"/>
                <a:sym typeface="DM Sans"/>
              </a:rPr>
              <a:t> Stebėsenos rezultatai (2024-2025 m. m.) </a:t>
            </a:r>
            <a:r>
              <a:rPr lang="en-US" sz="3200" b="1" spc="575" dirty="0">
                <a:solidFill>
                  <a:srgbClr val="FFFFFF"/>
                </a:solidFill>
                <a:latin typeface="Arial" panose="020B0604020202020204" pitchFamily="34" charset="0"/>
                <a:ea typeface="DM Sans"/>
                <a:cs typeface="Arial" panose="020B0604020202020204" pitchFamily="34" charset="0"/>
                <a:sym typeface="DM Sans"/>
              </a:rPr>
              <a:t> </a:t>
            </a:r>
            <a:endParaRPr lang="lt-LT" sz="3200" b="1" spc="575" dirty="0">
              <a:solidFill>
                <a:srgbClr val="FFFFFF"/>
              </a:solidFill>
              <a:latin typeface="Arial" panose="020B0604020202020204" pitchFamily="34" charset="0"/>
              <a:ea typeface="DM Sans"/>
              <a:cs typeface="Arial" panose="020B0604020202020204" pitchFamily="34" charset="0"/>
              <a:sym typeface="DM Sans"/>
            </a:endParaRPr>
          </a:p>
        </p:txBody>
      </p:sp>
      <p:sp>
        <p:nvSpPr>
          <p:cNvPr id="5" name="TextBox 4">
            <a:extLst>
              <a:ext uri="{FF2B5EF4-FFF2-40B4-BE49-F238E27FC236}">
                <a16:creationId xmlns:a16="http://schemas.microsoft.com/office/drawing/2014/main" id="{A5DAF428-7103-DD71-8D25-EA8C6EAE4278}"/>
              </a:ext>
            </a:extLst>
          </p:cNvPr>
          <p:cNvSpPr txBox="1"/>
          <p:nvPr/>
        </p:nvSpPr>
        <p:spPr>
          <a:xfrm>
            <a:off x="198501" y="1099210"/>
            <a:ext cx="11794997" cy="4905958"/>
          </a:xfrm>
          <a:prstGeom prst="rect">
            <a:avLst/>
          </a:prstGeom>
          <a:noFill/>
        </p:spPr>
        <p:txBody>
          <a:bodyPr wrap="square">
            <a:spAutoFit/>
          </a:bodyPr>
          <a:lstStyle/>
          <a:p>
            <a:pPr marL="285750" marR="0" indent="-285750">
              <a:lnSpc>
                <a:spcPct val="115000"/>
              </a:lnSpc>
              <a:spcBef>
                <a:spcPts val="0"/>
              </a:spcBef>
              <a:spcAft>
                <a:spcPts val="600"/>
              </a:spcAft>
              <a:buFont typeface="Wingdings" panose="05000000000000000000" pitchFamily="2" charset="2"/>
              <a:buChar char="q"/>
            </a:pPr>
            <a:r>
              <a:rPr lang="lt-LT" sz="1600" kern="100" dirty="0">
                <a:effectLst/>
                <a:latin typeface="Arial" panose="020B0604020202020204" pitchFamily="34" charset="0"/>
                <a:ea typeface="Aptos" panose="020B0004020202020204" pitchFamily="34" charset="0"/>
                <a:cs typeface="Arial" panose="020B0604020202020204" pitchFamily="34" charset="0"/>
              </a:rPr>
              <a:t>PO stebėseną perkėlus iš UKSIS į </a:t>
            </a:r>
            <a:r>
              <a:rPr lang="lt-LT" b="1"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MUKIS</a:t>
            </a:r>
            <a:r>
              <a:rPr lang="lt-LT" sz="1600" kern="100" dirty="0">
                <a:effectLst/>
                <a:latin typeface="Arial" panose="020B0604020202020204" pitchFamily="34" charset="0"/>
                <a:ea typeface="Aptos" panose="020B0004020202020204" pitchFamily="34" charset="0"/>
                <a:cs typeface="Arial" panose="020B0604020202020204" pitchFamily="34" charset="0"/>
              </a:rPr>
              <a:t> – didžiausias mokyklų įsitraukimas teikiant duomenis. </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Bef>
                <a:spcPts val="0"/>
              </a:spcBef>
              <a:spcAft>
                <a:spcPts val="600"/>
              </a:spcAft>
              <a:buFont typeface="Wingdings" panose="05000000000000000000" pitchFamily="2" charset="2"/>
              <a:buChar char="q"/>
            </a:pPr>
            <a:r>
              <a:rPr lang="lt-LT" sz="1600" kern="100" dirty="0">
                <a:effectLst/>
                <a:latin typeface="Arial" panose="020B0604020202020204" pitchFamily="34" charset="0"/>
                <a:ea typeface="Aptos" panose="020B0004020202020204" pitchFamily="34" charset="0"/>
                <a:cs typeface="Arial" panose="020B0604020202020204" pitchFamily="34" charset="0"/>
              </a:rPr>
              <a:t>Su mokiniais dirbančių karjeros specialistų skaičius kasmet auga - šiuo metu apie </a:t>
            </a:r>
            <a:r>
              <a:rPr lang="lt-LT" b="1"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600</a:t>
            </a:r>
            <a:r>
              <a:rPr lang="lt-LT" sz="1600" kern="100" dirty="0">
                <a:effectLst/>
                <a:latin typeface="Arial" panose="020B0604020202020204" pitchFamily="34" charset="0"/>
                <a:ea typeface="Aptos" panose="020B0004020202020204" pitchFamily="34" charset="0"/>
                <a:cs typeface="Arial" panose="020B0604020202020204" pitchFamily="34" charset="0"/>
              </a:rPr>
              <a:t>. Didžioji jų dalis PO srityje dirba palyginti neseniai – patirtis siekia iki 3 metų, tačiau patirtį kompensuoja aktyvus kvalifikacijos tobulinimas.  </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Bef>
                <a:spcPts val="0"/>
              </a:spcBef>
              <a:spcAft>
                <a:spcPts val="600"/>
              </a:spcAft>
              <a:buFont typeface="Wingdings" panose="05000000000000000000" pitchFamily="2" charset="2"/>
              <a:buChar char="q"/>
            </a:pPr>
            <a:r>
              <a:rPr lang="lt-LT" sz="1600" kern="100" dirty="0">
                <a:effectLst/>
                <a:latin typeface="Arial" panose="020B0604020202020204" pitchFamily="34" charset="0"/>
                <a:ea typeface="Aptos" panose="020B0004020202020204" pitchFamily="34" charset="0"/>
                <a:cs typeface="Arial" panose="020B0604020202020204" pitchFamily="34" charset="0"/>
              </a:rPr>
              <a:t>PO paslaugas gauna didesnioji mokinių dalis – apie </a:t>
            </a:r>
            <a:r>
              <a:rPr lang="lt-LT" b="1"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80 proc.</a:t>
            </a:r>
            <a:r>
              <a:rPr lang="lt-LT"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 </a:t>
            </a:r>
            <a:r>
              <a:rPr lang="lt-LT" sz="1600" kern="100" dirty="0">
                <a:effectLst/>
                <a:latin typeface="Arial" panose="020B0604020202020204" pitchFamily="34" charset="0"/>
                <a:ea typeface="Aptos" panose="020B0004020202020204" pitchFamily="34" charset="0"/>
                <a:cs typeface="Arial" panose="020B0604020202020204" pitchFamily="34" charset="0"/>
              </a:rPr>
              <a:t>bendrojo ugdymo mokyklų mokinių ir apie </a:t>
            </a:r>
            <a:r>
              <a:rPr lang="lt-LT" b="1"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65 proc. </a:t>
            </a:r>
            <a:r>
              <a:rPr lang="lt-LT" sz="1600" kern="100" dirty="0">
                <a:effectLst/>
                <a:latin typeface="Arial" panose="020B0604020202020204" pitchFamily="34" charset="0"/>
                <a:ea typeface="Aptos" panose="020B0004020202020204" pitchFamily="34" charset="0"/>
                <a:cs typeface="Arial" panose="020B0604020202020204" pitchFamily="34" charset="0"/>
              </a:rPr>
              <a:t>profesinio mokymo įstaigų mokinių. Pagal paslaugų rūšį mokiniams labiausiai prieinamas ugdymas karjerai ir profesinis informavimas. </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Bef>
                <a:spcPts val="0"/>
              </a:spcBef>
              <a:spcAft>
                <a:spcPts val="600"/>
              </a:spcAft>
              <a:buFont typeface="Wingdings" panose="05000000000000000000" pitchFamily="2" charset="2"/>
              <a:buChar char="q"/>
            </a:pPr>
            <a:r>
              <a:rPr lang="lt-LT" sz="1600" kern="100" dirty="0">
                <a:effectLst/>
                <a:latin typeface="Arial" panose="020B0604020202020204" pitchFamily="34" charset="0"/>
                <a:ea typeface="Aptos" panose="020B0004020202020204" pitchFamily="34" charset="0"/>
                <a:cs typeface="Arial" panose="020B0604020202020204" pitchFamily="34" charset="0"/>
              </a:rPr>
              <a:t>Didžioji mokinių dalis (apie </a:t>
            </a:r>
            <a:r>
              <a:rPr lang="lt-LT" b="1"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70 proc.</a:t>
            </a:r>
            <a:r>
              <a:rPr lang="lt-LT" sz="1600" kern="100" dirty="0">
                <a:effectLst/>
                <a:latin typeface="Arial" panose="020B0604020202020204" pitchFamily="34" charset="0"/>
                <a:ea typeface="Aptos" panose="020B0004020202020204" pitchFamily="34" charset="0"/>
                <a:cs typeface="Arial" panose="020B0604020202020204" pitchFamily="34" charset="0"/>
              </a:rPr>
              <a:t>) karjeros galimybes renkasi pažinti per NVŠ veiklas, o pastaraisiais metais sparčiai populiarėja ir profesinio mokymo moduliai. Tuo tarpu NVO veiklomis ir savanoryste domisi apie </a:t>
            </a:r>
            <a:r>
              <a:rPr lang="lt-LT" b="1"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30 proc.</a:t>
            </a:r>
            <a:r>
              <a:rPr lang="lt-LT"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 </a:t>
            </a:r>
            <a:r>
              <a:rPr lang="lt-LT" sz="1600" kern="100" dirty="0">
                <a:effectLst/>
                <a:latin typeface="Arial" panose="020B0604020202020204" pitchFamily="34" charset="0"/>
                <a:ea typeface="Aptos" panose="020B0004020202020204" pitchFamily="34" charset="0"/>
                <a:cs typeface="Arial" panose="020B0604020202020204" pitchFamily="34" charset="0"/>
              </a:rPr>
              <a:t>vyresniųjų klasių mokinių. </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Bef>
                <a:spcPts val="0"/>
              </a:spcBef>
              <a:spcAft>
                <a:spcPts val="600"/>
              </a:spcAft>
              <a:buFont typeface="Wingdings" panose="05000000000000000000" pitchFamily="2" charset="2"/>
              <a:buChar char="q"/>
            </a:pPr>
            <a:r>
              <a:rPr lang="lt-LT" sz="1600" kern="100" dirty="0">
                <a:effectLst/>
                <a:latin typeface="Arial" panose="020B0604020202020204" pitchFamily="34" charset="0"/>
                <a:ea typeface="Aptos" panose="020B0004020202020204" pitchFamily="34" charset="0"/>
                <a:cs typeface="Arial" panose="020B0604020202020204" pitchFamily="34" charset="0"/>
              </a:rPr>
              <a:t>Karjeros planą - įrankį asmeninei karjerai valdyti, turi vidutiniškai kas ketvirta (-as) bendrojo ugdymo mokyklos mokinė (-ys) ir kas trečia (-ias) profesinės mokyklos mokinė (-ys).    </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L="285750" marR="0" indent="-285750">
              <a:spcBef>
                <a:spcPts val="0"/>
              </a:spcBef>
              <a:spcAft>
                <a:spcPts val="600"/>
              </a:spcAft>
              <a:buFont typeface="Wingdings" panose="05000000000000000000" pitchFamily="2" charset="2"/>
              <a:buChar char="q"/>
            </a:pPr>
            <a:r>
              <a:rPr lang="lt-LT" sz="1600" kern="100" dirty="0">
                <a:effectLst/>
                <a:latin typeface="Arial" panose="020B0604020202020204" pitchFamily="34" charset="0"/>
                <a:ea typeface="Aptos" panose="020B0004020202020204" pitchFamily="34" charset="0"/>
                <a:cs typeface="Arial" panose="020B0604020202020204" pitchFamily="34" charset="0"/>
              </a:rPr>
              <a:t>Mokinių pasirinkimai dažnai nesutampa su darbo rinkos poreikiais. Baigę vidurinę mokyklą abiturientai dažniausiai renkasi aukštojo mokslo studijas (apie</a:t>
            </a:r>
            <a:r>
              <a:rPr lang="lt-LT" sz="1600" b="1" kern="100" dirty="0">
                <a:effectLst/>
                <a:latin typeface="Arial" panose="020B0604020202020204" pitchFamily="34" charset="0"/>
                <a:ea typeface="Aptos" panose="020B0004020202020204" pitchFamily="34" charset="0"/>
                <a:cs typeface="Arial" panose="020B0604020202020204" pitchFamily="34" charset="0"/>
              </a:rPr>
              <a:t> </a:t>
            </a:r>
            <a:r>
              <a:rPr lang="lt-LT" b="1"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60 proc.</a:t>
            </a:r>
            <a:r>
              <a:rPr lang="lt-LT" sz="1600" kern="100" dirty="0">
                <a:effectLst/>
                <a:latin typeface="Arial" panose="020B0604020202020204" pitchFamily="34" charset="0"/>
                <a:ea typeface="Aptos" panose="020B0004020202020204" pitchFamily="34" charset="0"/>
                <a:cs typeface="Arial" panose="020B0604020202020204" pitchFamily="34" charset="0"/>
              </a:rPr>
              <a:t>), kai tuo tarpu darbo vietų struktūroje aukšto ir vidutinio kvalifikacijos lygmens darbai sudaro atitinkamai </a:t>
            </a:r>
            <a:r>
              <a:rPr lang="lt-LT" b="1"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45 proc.</a:t>
            </a:r>
            <a:r>
              <a:rPr lang="lt-LT"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 </a:t>
            </a:r>
            <a:r>
              <a:rPr lang="lt-LT" sz="1600" kern="100" dirty="0">
                <a:effectLst/>
                <a:latin typeface="Arial" panose="020B0604020202020204" pitchFamily="34" charset="0"/>
                <a:ea typeface="Aptos" panose="020B0004020202020204" pitchFamily="34" charset="0"/>
                <a:cs typeface="Arial" panose="020B0604020202020204" pitchFamily="34" charset="0"/>
              </a:rPr>
              <a:t>ir </a:t>
            </a:r>
            <a:r>
              <a:rPr lang="lt-LT" b="1"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44 proc.</a:t>
            </a:r>
            <a:r>
              <a:rPr lang="lt-LT"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 </a:t>
            </a:r>
            <a:r>
              <a:rPr lang="lt-LT" sz="1600" kern="100" dirty="0">
                <a:effectLst/>
                <a:latin typeface="Arial" panose="020B0604020202020204" pitchFamily="34" charset="0"/>
                <a:ea typeface="Aptos" panose="020B0004020202020204" pitchFamily="34" charset="0"/>
                <a:cs typeface="Arial" panose="020B0604020202020204" pitchFamily="34" charset="0"/>
              </a:rPr>
              <a:t>proporcijas. Tai viena priežasčių, dėl kurių maždaug kas ketvirtas iš dešimties aukštojo mokslo kvalifikaciją įgijęs asmuo po studijų baigimo dirba žemesnės kvalifikacijos reikalaujantį darbą, kai tuo tarpu turinčių profesinio mokymo diplomą asmenų įsidarbinimas siekia apie </a:t>
            </a:r>
            <a:r>
              <a:rPr lang="lt-LT" b="1"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77 proc.</a:t>
            </a:r>
            <a:r>
              <a:rPr lang="lt-LT" kern="100" dirty="0">
                <a:solidFill>
                  <a:srgbClr val="FF9900"/>
                </a:solidFill>
                <a:effectLst/>
                <a:latin typeface="Arial" panose="020B0604020202020204" pitchFamily="34" charset="0"/>
                <a:ea typeface="Aptos" panose="020B0004020202020204" pitchFamily="34" charset="0"/>
                <a:cs typeface="Arial" panose="020B0604020202020204" pitchFamily="34" charset="0"/>
              </a:rPr>
              <a:t>    </a:t>
            </a:r>
            <a:endParaRPr lang="en-US" kern="100" dirty="0">
              <a:solidFill>
                <a:srgbClr val="FF9900"/>
              </a:solidFill>
              <a:effectLst/>
              <a:latin typeface="Arial" panose="020B0604020202020204" pitchFamily="34" charset="0"/>
              <a:ea typeface="Aptos" panose="020B0004020202020204" pitchFamily="34" charset="0"/>
              <a:cs typeface="Arial" panose="020B0604020202020204" pitchFamily="34" charset="0"/>
            </a:endParaRPr>
          </a:p>
          <a:p>
            <a:pPr marL="285750" indent="-285750">
              <a:spcBef>
                <a:spcPts val="600"/>
              </a:spcBef>
              <a:buFont typeface="Wingdings" panose="05000000000000000000" pitchFamily="2" charset="2"/>
              <a:buChar char="q"/>
            </a:pPr>
            <a:endParaRPr lang="lt-LT" sz="1600" b="1" dirty="0">
              <a:latin typeface="Arial" panose="020B0604020202020204" pitchFamily="34" charset="0"/>
              <a:ea typeface="Calibri"/>
              <a:cs typeface="Arial" panose="020B0604020202020204" pitchFamily="34" charset="0"/>
            </a:endParaRPr>
          </a:p>
        </p:txBody>
      </p:sp>
      <p:pic>
        <p:nvPicPr>
          <p:cNvPr id="11" name="Picture 10">
            <a:extLst>
              <a:ext uri="{FF2B5EF4-FFF2-40B4-BE49-F238E27FC236}">
                <a16:creationId xmlns:a16="http://schemas.microsoft.com/office/drawing/2014/main" id="{A50938A3-FD66-98DF-AA0C-3CA44CB82194}"/>
              </a:ext>
            </a:extLst>
          </p:cNvPr>
          <p:cNvPicPr>
            <a:picLocks noChangeAspect="1"/>
          </p:cNvPicPr>
          <p:nvPr/>
        </p:nvPicPr>
        <p:blipFill>
          <a:blip r:embed="rId2"/>
          <a:stretch>
            <a:fillRect/>
          </a:stretch>
        </p:blipFill>
        <p:spPr>
          <a:xfrm>
            <a:off x="6951843" y="5673975"/>
            <a:ext cx="3176132" cy="985241"/>
          </a:xfrm>
          <a:prstGeom prst="rect">
            <a:avLst/>
          </a:prstGeom>
        </p:spPr>
      </p:pic>
      <p:pic>
        <p:nvPicPr>
          <p:cNvPr id="12" name="Picture 11">
            <a:extLst>
              <a:ext uri="{FF2B5EF4-FFF2-40B4-BE49-F238E27FC236}">
                <a16:creationId xmlns:a16="http://schemas.microsoft.com/office/drawing/2014/main" id="{8B36591D-3A6A-59DF-9E21-542470F1A1BC}"/>
              </a:ext>
            </a:extLst>
          </p:cNvPr>
          <p:cNvPicPr>
            <a:picLocks noChangeAspect="1"/>
          </p:cNvPicPr>
          <p:nvPr/>
        </p:nvPicPr>
        <p:blipFill>
          <a:blip r:embed="rId3"/>
          <a:stretch>
            <a:fillRect/>
          </a:stretch>
        </p:blipFill>
        <p:spPr>
          <a:xfrm>
            <a:off x="7460975" y="5959647"/>
            <a:ext cx="2288212" cy="478081"/>
          </a:xfrm>
          <a:prstGeom prst="rect">
            <a:avLst/>
          </a:prstGeom>
        </p:spPr>
      </p:pic>
      <p:sp>
        <p:nvSpPr>
          <p:cNvPr id="13" name="Arrow: Right 12">
            <a:extLst>
              <a:ext uri="{FF2B5EF4-FFF2-40B4-BE49-F238E27FC236}">
                <a16:creationId xmlns:a16="http://schemas.microsoft.com/office/drawing/2014/main" id="{924B6F51-A5F8-7468-4EF7-FDCEF7D72A69}"/>
              </a:ext>
            </a:extLst>
          </p:cNvPr>
          <p:cNvSpPr/>
          <p:nvPr/>
        </p:nvSpPr>
        <p:spPr>
          <a:xfrm>
            <a:off x="5298437" y="5829079"/>
            <a:ext cx="1313340" cy="562898"/>
          </a:xfrm>
          <a:prstGeom prst="rightArrow">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DF8C6D1-8987-0553-04A8-09C1C9A3236E}"/>
              </a:ext>
            </a:extLst>
          </p:cNvPr>
          <p:cNvSpPr/>
          <p:nvPr/>
        </p:nvSpPr>
        <p:spPr>
          <a:xfrm>
            <a:off x="2373239" y="5678176"/>
            <a:ext cx="2397566" cy="864704"/>
          </a:xfrm>
          <a:prstGeom prst="roundRect">
            <a:avLst/>
          </a:prstGeom>
          <a:solidFill>
            <a:schemeClr val="bg1"/>
          </a:solidFill>
          <a:ln w="5715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2400" b="1" dirty="0">
                <a:solidFill>
                  <a:schemeClr val="tx1"/>
                </a:solidFill>
                <a:latin typeface="Arial" panose="020B0604020202020204" pitchFamily="34" charset="0"/>
                <a:cs typeface="Arial" panose="020B0604020202020204" pitchFamily="34" charset="0"/>
              </a:rPr>
              <a:t>ATASKAITA</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402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185B219-1EBE-0A71-AE28-3CA416D605DB}"/>
              </a:ext>
            </a:extLst>
          </p:cNvPr>
          <p:cNvSpPr txBox="1">
            <a:spLocks/>
          </p:cNvSpPr>
          <p:nvPr/>
        </p:nvSpPr>
        <p:spPr>
          <a:xfrm>
            <a:off x="1193313" y="1700206"/>
            <a:ext cx="9805374" cy="316261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100" b="1" dirty="0">
                <a:solidFill>
                  <a:srgbClr val="0070C0"/>
                </a:solidFill>
                <a:latin typeface="Arial" panose="020B0604020202020204" pitchFamily="34" charset="0"/>
                <a:cs typeface="Arial" panose="020B0604020202020204" pitchFamily="34" charset="0"/>
              </a:rPr>
              <a:t>Pasiūlymai, pastabos ir komentarai </a:t>
            </a:r>
            <a:br>
              <a:rPr lang="lt-LT" sz="3100" b="1" dirty="0">
                <a:solidFill>
                  <a:srgbClr val="0070C0"/>
                </a:solidFill>
                <a:latin typeface="Arial" panose="020B0604020202020204" pitchFamily="34" charset="0"/>
                <a:cs typeface="Arial" panose="020B0604020202020204" pitchFamily="34" charset="0"/>
              </a:rPr>
            </a:br>
            <a:r>
              <a:rPr lang="lt-LT" sz="3100" b="1" dirty="0">
                <a:solidFill>
                  <a:srgbClr val="0070C0"/>
                </a:solidFill>
                <a:latin typeface="Arial" panose="020B0604020202020204" pitchFamily="34" charset="0"/>
                <a:cs typeface="Arial" panose="020B0604020202020204" pitchFamily="34" charset="0"/>
              </a:rPr>
              <a:t>profesinio orientavimo stebėsenos klausimais:</a:t>
            </a:r>
            <a:br>
              <a:rPr lang="lt-LT" sz="2800" b="1" dirty="0">
                <a:solidFill>
                  <a:schemeClr val="accent2">
                    <a:lumMod val="75000"/>
                  </a:schemeClr>
                </a:solidFill>
              </a:rPr>
            </a:br>
            <a:br>
              <a:rPr lang="lt-LT" sz="2000" b="1" dirty="0">
                <a:solidFill>
                  <a:schemeClr val="accent2">
                    <a:lumMod val="75000"/>
                  </a:schemeClr>
                </a:solidFill>
              </a:rPr>
            </a:br>
            <a:r>
              <a:rPr lang="en-US" sz="2000" dirty="0">
                <a:latin typeface="Arial" panose="020B0604020202020204" pitchFamily="34" charset="0"/>
                <a:cs typeface="Arial" panose="020B0604020202020204" pitchFamily="34" charset="0"/>
              </a:rPr>
              <a:t>LIN</a:t>
            </a:r>
            <a:r>
              <a:rPr lang="lt-LT" sz="2000" dirty="0">
                <a:latin typeface="Arial" panose="020B0604020202020204" pitchFamily="34" charset="0"/>
                <a:cs typeface="Arial" panose="020B0604020202020204" pitchFamily="34" charset="0"/>
              </a:rPr>
              <a:t>EŠA Ugdymo karjerai skyriaus specialistė </a:t>
            </a:r>
            <a:r>
              <a:rPr lang="lt-LT" sz="2000" b="1" dirty="0">
                <a:latin typeface="Arial" panose="020B0604020202020204" pitchFamily="34" charset="0"/>
                <a:cs typeface="Arial" panose="020B0604020202020204" pitchFamily="34" charset="0"/>
              </a:rPr>
              <a:t>Evelina Kriauzaitė</a:t>
            </a:r>
            <a:r>
              <a:rPr lang="lt-LT" sz="2000" dirty="0">
                <a:latin typeface="Arial" panose="020B0604020202020204" pitchFamily="34" charset="0"/>
                <a:cs typeface="Arial" panose="020B0604020202020204" pitchFamily="34" charset="0"/>
              </a:rPr>
              <a:t>:</a:t>
            </a:r>
            <a:br>
              <a:rPr lang="lt-LT" sz="2000" dirty="0">
                <a:latin typeface="Arial" panose="020B0604020202020204" pitchFamily="34" charset="0"/>
                <a:cs typeface="Arial" panose="020B0604020202020204" pitchFamily="34" charset="0"/>
              </a:rPr>
            </a:br>
            <a:r>
              <a:rPr lang="lt-LT" sz="2000" b="1" dirty="0">
                <a:solidFill>
                  <a:srgbClr val="FF99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evelina.kriauzaitė</a:t>
            </a:r>
            <a:r>
              <a:rPr lang="en-US" sz="2000" b="1" dirty="0">
                <a:solidFill>
                  <a:srgbClr val="FF99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@linesa.lt</a:t>
            </a:r>
            <a:r>
              <a:rPr lang="en-US" sz="2000" b="1" dirty="0">
                <a:solidFill>
                  <a:srgbClr val="FF9900"/>
                </a:solidFill>
                <a:latin typeface="Arial" panose="020B0604020202020204" pitchFamily="34" charset="0"/>
                <a:cs typeface="Arial" panose="020B0604020202020204" pitchFamily="34" charset="0"/>
              </a:rPr>
              <a:t> </a:t>
            </a:r>
            <a:br>
              <a:rPr lang="lt-LT" sz="2000" b="1" dirty="0">
                <a:solidFill>
                  <a:schemeClr val="accent2">
                    <a:lumMod val="75000"/>
                  </a:schemeClr>
                </a:solidFill>
                <a:latin typeface="Arial" panose="020B0604020202020204" pitchFamily="34" charset="0"/>
                <a:cs typeface="Arial" panose="020B0604020202020204" pitchFamily="34" charset="0"/>
              </a:rPr>
            </a:br>
            <a:br>
              <a:rPr lang="lt-LT" sz="2000" b="1" dirty="0">
                <a:solidFill>
                  <a:schemeClr val="accent2">
                    <a:lumMod val="75000"/>
                  </a:schemeClr>
                </a:solidFill>
                <a:latin typeface="Arial" panose="020B0604020202020204" pitchFamily="34" charset="0"/>
                <a:cs typeface="Arial" panose="020B0604020202020204" pitchFamily="34" charset="0"/>
              </a:rPr>
            </a:br>
            <a:r>
              <a:rPr lang="lt-LT" sz="2000" dirty="0">
                <a:latin typeface="Arial" panose="020B0604020202020204" pitchFamily="34" charset="0"/>
                <a:cs typeface="Arial" panose="020B0604020202020204" pitchFamily="34" charset="0"/>
              </a:rPr>
              <a:t>LINEŠA Ugdymo karjerai skyriaus specialistė </a:t>
            </a:r>
            <a:r>
              <a:rPr lang="lt-LT" sz="2000" b="1" dirty="0">
                <a:latin typeface="Arial" panose="020B0604020202020204" pitchFamily="34" charset="0"/>
                <a:cs typeface="Arial" panose="020B0604020202020204" pitchFamily="34" charset="0"/>
              </a:rPr>
              <a:t>Vitalija Paurienė</a:t>
            </a:r>
            <a:r>
              <a:rPr lang="lt-LT" sz="2000" dirty="0">
                <a:latin typeface="Arial" panose="020B0604020202020204" pitchFamily="34" charset="0"/>
                <a:cs typeface="Arial" panose="020B0604020202020204" pitchFamily="34" charset="0"/>
              </a:rPr>
              <a:t>: </a:t>
            </a:r>
            <a:br>
              <a:rPr lang="lt-LT" sz="2000" dirty="0">
                <a:latin typeface="Arial" panose="020B0604020202020204" pitchFamily="34" charset="0"/>
                <a:cs typeface="Arial" panose="020B0604020202020204" pitchFamily="34" charset="0"/>
              </a:rPr>
            </a:br>
            <a:r>
              <a:rPr lang="lt-LT" sz="2000" b="1" dirty="0">
                <a:solidFill>
                  <a:srgbClr val="FF99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vitalija.pauriene</a:t>
            </a:r>
            <a:r>
              <a:rPr lang="en-US" sz="2000" b="1" dirty="0">
                <a:solidFill>
                  <a:srgbClr val="FF99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@linesa.lt</a:t>
            </a:r>
            <a:br>
              <a:rPr lang="lt-LT" sz="2800" b="1" dirty="0">
                <a:solidFill>
                  <a:srgbClr val="FF9900"/>
                </a:solidFill>
              </a:rPr>
            </a:br>
            <a:endParaRPr lang="lt-LT" sz="2800" b="1" dirty="0">
              <a:solidFill>
                <a:srgbClr val="FF9900"/>
              </a:solidFill>
            </a:endParaRPr>
          </a:p>
        </p:txBody>
      </p:sp>
    </p:spTree>
    <p:extLst>
      <p:ext uri="{BB962C8B-B14F-4D97-AF65-F5344CB8AC3E}">
        <p14:creationId xmlns:p14="http://schemas.microsoft.com/office/powerpoint/2010/main" val="95627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A721CD-3E22-9A54-74A6-DB4DE6AE8935}"/>
              </a:ext>
            </a:extLst>
          </p:cNvPr>
          <p:cNvSpPr txBox="1"/>
          <p:nvPr/>
        </p:nvSpPr>
        <p:spPr>
          <a:xfrm>
            <a:off x="621891" y="85956"/>
            <a:ext cx="11245645" cy="995591"/>
          </a:xfrm>
          <a:prstGeom prst="rect">
            <a:avLst/>
          </a:prstGeom>
          <a:solidFill>
            <a:srgbClr val="2FB8EA"/>
          </a:solidFill>
        </p:spPr>
        <p:txBody>
          <a:bodyPr lIns="33867" tIns="33867" rIns="33867" bIns="33867" rtlCol="0" anchor="ctr"/>
          <a:lstStyle/>
          <a:p>
            <a:pPr algn="ctr">
              <a:lnSpc>
                <a:spcPts val="3321"/>
              </a:lnSpc>
              <a:spcBef>
                <a:spcPct val="0"/>
              </a:spcBef>
            </a:pPr>
            <a:r>
              <a:rPr lang="lt-LT" sz="2800" b="1" spc="243" dirty="0">
                <a:solidFill>
                  <a:srgbClr val="FFFFFF"/>
                </a:solidFill>
                <a:latin typeface="Arial" panose="020B0604020202020204" pitchFamily="34" charset="0"/>
                <a:ea typeface="DM Sans"/>
                <a:cs typeface="Arial" panose="020B0604020202020204" pitchFamily="34" charset="0"/>
                <a:sym typeface="DM Sans"/>
              </a:rPr>
              <a:t>Nacionalinė PO stebėsena – pagrindinė PO kokybės užtikrinimo priemonė </a:t>
            </a:r>
            <a:endParaRPr lang="en-US" sz="2800" b="1" spc="243" dirty="0">
              <a:solidFill>
                <a:srgbClr val="FFFFFF"/>
              </a:solidFill>
              <a:latin typeface="Arial" panose="020B0604020202020204" pitchFamily="34" charset="0"/>
              <a:ea typeface="DM Sans"/>
              <a:cs typeface="Arial" panose="020B0604020202020204" pitchFamily="34" charset="0"/>
              <a:sym typeface="DM Sans"/>
            </a:endParaRPr>
          </a:p>
        </p:txBody>
      </p:sp>
      <p:pic>
        <p:nvPicPr>
          <p:cNvPr id="13" name="Picture 12">
            <a:extLst>
              <a:ext uri="{FF2B5EF4-FFF2-40B4-BE49-F238E27FC236}">
                <a16:creationId xmlns:a16="http://schemas.microsoft.com/office/drawing/2014/main" id="{91666AAD-9629-DA2B-6F4F-2EFA63D9437B}"/>
              </a:ext>
            </a:extLst>
          </p:cNvPr>
          <p:cNvPicPr>
            <a:picLocks noChangeAspect="1"/>
          </p:cNvPicPr>
          <p:nvPr/>
        </p:nvPicPr>
        <p:blipFill>
          <a:blip r:embed="rId2"/>
          <a:stretch>
            <a:fillRect/>
          </a:stretch>
        </p:blipFill>
        <p:spPr>
          <a:xfrm>
            <a:off x="648929" y="1221457"/>
            <a:ext cx="10894142" cy="5138529"/>
          </a:xfrm>
          <a:prstGeom prst="rect">
            <a:avLst/>
          </a:prstGeom>
        </p:spPr>
      </p:pic>
      <p:sp>
        <p:nvSpPr>
          <p:cNvPr id="14" name="TextBox 13">
            <a:extLst>
              <a:ext uri="{FF2B5EF4-FFF2-40B4-BE49-F238E27FC236}">
                <a16:creationId xmlns:a16="http://schemas.microsoft.com/office/drawing/2014/main" id="{0780F061-D4EF-5B94-AFED-A0F2D95DDAAB}"/>
              </a:ext>
            </a:extLst>
          </p:cNvPr>
          <p:cNvSpPr txBox="1"/>
          <p:nvPr/>
        </p:nvSpPr>
        <p:spPr>
          <a:xfrm>
            <a:off x="3881811" y="6359986"/>
            <a:ext cx="6147091" cy="369332"/>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hlinkClick r:id="rId3"/>
              </a:rPr>
              <a:t>https://mukis.lt/karjeros-specialistams/stebesena</a:t>
            </a:r>
            <a:r>
              <a:rPr lang="lt-LT"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78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FBC75E-12C2-60B0-96B6-E9142F5E13CB}"/>
              </a:ext>
            </a:extLst>
          </p:cNvPr>
          <p:cNvSpPr txBox="1"/>
          <p:nvPr/>
        </p:nvSpPr>
        <p:spPr>
          <a:xfrm>
            <a:off x="298173" y="149087"/>
            <a:ext cx="11628783" cy="1056589"/>
          </a:xfrm>
          <a:prstGeom prst="rect">
            <a:avLst/>
          </a:prstGeom>
          <a:solidFill>
            <a:srgbClr val="2FB8EA"/>
          </a:solidFill>
        </p:spPr>
        <p:txBody>
          <a:bodyPr lIns="33867" tIns="33867" rIns="33867" bIns="33867" rtlCol="0" anchor="ctr"/>
          <a:lstStyle/>
          <a:p>
            <a:pPr algn="ctr">
              <a:lnSpc>
                <a:spcPts val="3321"/>
              </a:lnSpc>
              <a:spcBef>
                <a:spcPct val="0"/>
              </a:spcBef>
            </a:pPr>
            <a:r>
              <a:rPr lang="lt-LT" sz="3200" b="1" spc="243" dirty="0">
                <a:solidFill>
                  <a:srgbClr val="FFFFFF"/>
                </a:solidFill>
                <a:latin typeface="Arial" panose="020B0604020202020204" pitchFamily="34" charset="0"/>
                <a:ea typeface="DM Sans"/>
                <a:cs typeface="Arial" panose="020B0604020202020204" pitchFamily="34" charset="0"/>
                <a:sym typeface="DM Sans"/>
              </a:rPr>
              <a:t>    Kas švietimo įstaigoje atsakingas už stebėsenos duomenų teikimą LINEŠA? </a:t>
            </a:r>
            <a:endParaRPr lang="en-US" sz="3200" b="1" spc="243" dirty="0">
              <a:solidFill>
                <a:srgbClr val="FFFFFF"/>
              </a:solidFill>
              <a:latin typeface="Arial" panose="020B0604020202020204" pitchFamily="34" charset="0"/>
              <a:ea typeface="DM Sans"/>
              <a:cs typeface="Arial" panose="020B0604020202020204" pitchFamily="34" charset="0"/>
              <a:sym typeface="DM Sans"/>
            </a:endParaRPr>
          </a:p>
        </p:txBody>
      </p:sp>
      <p:sp>
        <p:nvSpPr>
          <p:cNvPr id="5" name="TextBox 4">
            <a:extLst>
              <a:ext uri="{FF2B5EF4-FFF2-40B4-BE49-F238E27FC236}">
                <a16:creationId xmlns:a16="http://schemas.microsoft.com/office/drawing/2014/main" id="{C009FD18-43AB-83EC-62D0-911780DA9C37}"/>
              </a:ext>
            </a:extLst>
          </p:cNvPr>
          <p:cNvSpPr txBox="1"/>
          <p:nvPr/>
        </p:nvSpPr>
        <p:spPr>
          <a:xfrm>
            <a:off x="374307" y="1649895"/>
            <a:ext cx="11443385" cy="4113177"/>
          </a:xfrm>
          <a:prstGeom prst="rect">
            <a:avLst/>
          </a:prstGeom>
          <a:solidFill>
            <a:srgbClr val="FF9900"/>
          </a:solidFill>
        </p:spPr>
        <p:txBody>
          <a:bodyPr wrap="square">
            <a:spAutoFit/>
          </a:bodyPr>
          <a:lstStyle/>
          <a:p>
            <a:pPr marL="0" marR="0">
              <a:lnSpc>
                <a:spcPct val="115000"/>
              </a:lnSpc>
              <a:spcBef>
                <a:spcPts val="0"/>
              </a:spcBef>
              <a:spcAft>
                <a:spcPts val="0"/>
              </a:spcAft>
            </a:pPr>
            <a:r>
              <a:rPr lang="lt-LT" sz="2400" b="1" kern="100" dirty="0">
                <a:effectLst/>
                <a:latin typeface="Arial" panose="020B0604020202020204" pitchFamily="34" charset="0"/>
                <a:ea typeface="Aptos" panose="020B0004020202020204" pitchFamily="34" charset="0"/>
                <a:cs typeface="Times New Roman" panose="02020603050405020304" pitchFamily="18" charset="0"/>
              </a:rPr>
              <a:t>6. Karjeros specialistės (-o) funkcijos: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540385" algn="just">
              <a:lnSpc>
                <a:spcPct val="115000"/>
              </a:lnSpc>
              <a:spcBef>
                <a:spcPts val="0"/>
              </a:spcBef>
              <a:spcAft>
                <a:spcPts val="0"/>
              </a:spcAft>
            </a:pPr>
            <a:r>
              <a:rPr lang="lt-LT"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6.12</a:t>
            </a:r>
            <a:r>
              <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koordinuoja ir vykdo profesinio orientavimo kokybės užtikrinimą ir stebėseną </a:t>
            </a:r>
            <a:r>
              <a:rPr lang="lt-LT"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Š</a:t>
            </a:r>
            <a:r>
              <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vietimo įstaigoje;</a:t>
            </a:r>
          </a:p>
          <a:p>
            <a:pPr marL="0" marR="0" indent="540385" algn="just">
              <a:lnSpc>
                <a:spcPct val="115000"/>
              </a:lnSpc>
              <a:spcBef>
                <a:spcPts val="0"/>
              </a:spcBef>
              <a:spcAft>
                <a:spcPts val="0"/>
              </a:spcAft>
            </a:pPr>
            <a:r>
              <a:rPr lang="lt-LT" sz="20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6.13. veiklų metu renka, kaupia ir apdoroja duomenis apie profesinio orientavimo paslaugų organizavimą, teikimą, rezultatus ir bendrą profesinio orientavimo sistemos būklę Švietimo įstaigoje. Šiuos duomenis sistemingai analizuoja, naudoja teikdamas konkrečias paslaugas, taip pat planuodamas ir tobulindamas savo veiklas;</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540385" algn="just">
              <a:lnSpc>
                <a:spcPct val="115000"/>
              </a:lnSpc>
              <a:spcBef>
                <a:spcPts val="0"/>
              </a:spcBef>
              <a:spcAft>
                <a:spcPts val="0"/>
              </a:spcAft>
            </a:pPr>
            <a:r>
              <a:rPr lang="lt-LT" sz="20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6.14. teikia ir skelbia profesinio orientavimo paslaugų Švietimo įstaigoje stebėsenos duomenis.</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540385">
              <a:lnSpc>
                <a:spcPct val="115000"/>
              </a:lnSpc>
              <a:spcBef>
                <a:spcPts val="600"/>
              </a:spcBef>
              <a:spcAft>
                <a:spcPts val="0"/>
              </a:spcAft>
            </a:pPr>
            <a:r>
              <a:rPr lang="lt-LT" sz="2000" b="1" i="1" kern="0" dirty="0">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„Rekomendacijos dėl karjeros specialistų funkcijų ir profesinio orientavimo paslaugų teikimo švietimo įstaigose“</a:t>
            </a:r>
            <a:r>
              <a:rPr lang="lt-LT" sz="2000" b="1" i="1" kern="0" dirty="0">
                <a:effectLst/>
                <a:latin typeface="Arial" panose="020B0604020202020204" pitchFamily="34" charset="0"/>
                <a:ea typeface="Times New Roman" panose="02020603050405020304" pitchFamily="18" charset="0"/>
                <a:cs typeface="Times New Roman" panose="02020603050405020304" pitchFamily="18" charset="0"/>
              </a:rPr>
              <a:t> (LR Švietimo, mokslo ir sporto ministro 2022 m. rugpjūčio 31 d. įsakymas Nr. V-1334) </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4047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ADF8AFA-052D-0ED4-6E17-EC8B9572745A}"/>
              </a:ext>
            </a:extLst>
          </p:cNvPr>
          <p:cNvSpPr/>
          <p:nvPr/>
        </p:nvSpPr>
        <p:spPr>
          <a:xfrm>
            <a:off x="269716" y="1828797"/>
            <a:ext cx="2980403" cy="3519947"/>
          </a:xfrm>
          <a:prstGeom prst="roundRect">
            <a:avLst/>
          </a:prstGeom>
          <a:solidFill>
            <a:schemeClr val="bg1"/>
          </a:solidFill>
          <a:ln w="5715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2012-2024 m.</a:t>
            </a:r>
          </a:p>
          <a:p>
            <a:pPr algn="ctr">
              <a:spcBef>
                <a:spcPts val="600"/>
              </a:spcBef>
            </a:pPr>
            <a:r>
              <a:rPr lang="en-US" dirty="0">
                <a:solidFill>
                  <a:schemeClr val="tx1"/>
                </a:solidFill>
                <a:latin typeface="Arial" panose="020B0604020202020204" pitchFamily="34" charset="0"/>
                <a:cs typeface="Arial" panose="020B0604020202020204" pitchFamily="34" charset="0"/>
              </a:rPr>
              <a:t> </a:t>
            </a:r>
            <a:r>
              <a:rPr lang="lt-LT" dirty="0">
                <a:solidFill>
                  <a:schemeClr val="tx1"/>
                </a:solidFill>
                <a:latin typeface="Arial" panose="020B0604020202020204" pitchFamily="34" charset="0"/>
                <a:cs typeface="Arial" panose="020B0604020202020204" pitchFamily="34" charset="0"/>
              </a:rPr>
              <a:t>(Stebėsenos duomenų iš švietimo įstaigų surinkimui naudojama Ugdymo karjerai stebėsenos informacinė sistema (UKSIS))</a:t>
            </a:r>
            <a:endParaRPr lang="en-US"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D302EE09-AFEA-71E3-76EB-5848DC45E6E9}"/>
              </a:ext>
            </a:extLst>
          </p:cNvPr>
          <p:cNvSpPr/>
          <p:nvPr/>
        </p:nvSpPr>
        <p:spPr>
          <a:xfrm>
            <a:off x="4525258" y="1814049"/>
            <a:ext cx="3059058" cy="3534695"/>
          </a:xfrm>
          <a:prstGeom prst="roundRect">
            <a:avLst/>
          </a:prstGeom>
          <a:solidFill>
            <a:schemeClr val="bg1"/>
          </a:solidFill>
          <a:ln w="5715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2024 m.</a:t>
            </a:r>
          </a:p>
          <a:p>
            <a:pPr algn="ctr">
              <a:spcBef>
                <a:spcPts val="600"/>
              </a:spcBef>
            </a:pPr>
            <a:r>
              <a:rPr lang="en-US" dirty="0">
                <a:solidFill>
                  <a:schemeClr val="tx1"/>
                </a:solidFill>
                <a:latin typeface="Arial" panose="020B0604020202020204" pitchFamily="34" charset="0"/>
                <a:cs typeface="Arial" panose="020B0604020202020204" pitchFamily="34" charset="0"/>
              </a:rPr>
              <a:t>Steb</a:t>
            </a:r>
            <a:r>
              <a:rPr lang="lt-LT" dirty="0">
                <a:solidFill>
                  <a:schemeClr val="tx1"/>
                </a:solidFill>
                <a:latin typeface="Arial" panose="020B0604020202020204" pitchFamily="34" charset="0"/>
                <a:cs typeface="Arial" panose="020B0604020202020204" pitchFamily="34" charset="0"/>
              </a:rPr>
              <a:t>ėsenos perkėlimas iš UKSIS į </a:t>
            </a:r>
            <a:r>
              <a:rPr lang="lt-LT" b="1" dirty="0">
                <a:solidFill>
                  <a:srgbClr val="FF9900"/>
                </a:solidFill>
                <a:latin typeface="Arial" panose="020B0604020202020204" pitchFamily="34" charset="0"/>
                <a:cs typeface="Arial" panose="020B0604020202020204" pitchFamily="34" charset="0"/>
              </a:rPr>
              <a:t>Mokinių ugdymo karjerai informacinę sistemą (MUKIS) </a:t>
            </a:r>
            <a:r>
              <a:rPr lang="lt-LT" dirty="0">
                <a:solidFill>
                  <a:schemeClr val="tx1"/>
                </a:solidFill>
                <a:latin typeface="Arial" panose="020B0604020202020204" pitchFamily="34" charset="0"/>
                <a:cs typeface="Arial" panose="020B0604020202020204" pitchFamily="34" charset="0"/>
              </a:rPr>
              <a:t>(metodikos atnaujinimas ir duomenų teikimo termino pakeitimas) </a:t>
            </a:r>
            <a:r>
              <a:rPr lang="en-US" dirty="0">
                <a:solidFill>
                  <a:schemeClr val="tx1"/>
                </a:solidFill>
                <a:latin typeface="Arial" panose="020B0604020202020204" pitchFamily="34" charset="0"/>
                <a:cs typeface="Arial" panose="020B0604020202020204" pitchFamily="34" charset="0"/>
              </a:rPr>
              <a:t> </a:t>
            </a:r>
          </a:p>
        </p:txBody>
      </p:sp>
      <p:sp>
        <p:nvSpPr>
          <p:cNvPr id="6" name="Rectangle: Rounded Corners 5">
            <a:extLst>
              <a:ext uri="{FF2B5EF4-FFF2-40B4-BE49-F238E27FC236}">
                <a16:creationId xmlns:a16="http://schemas.microsoft.com/office/drawing/2014/main" id="{C828AF13-08A5-44BB-7B59-D2C0523F3B53}"/>
              </a:ext>
            </a:extLst>
          </p:cNvPr>
          <p:cNvSpPr/>
          <p:nvPr/>
        </p:nvSpPr>
        <p:spPr>
          <a:xfrm>
            <a:off x="8859455" y="1814051"/>
            <a:ext cx="3059058" cy="3633020"/>
          </a:xfrm>
          <a:prstGeom prst="roundRect">
            <a:avLst/>
          </a:prstGeom>
          <a:solidFill>
            <a:schemeClr val="bg1"/>
          </a:solidFill>
          <a:ln w="57150">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sz="2400" b="1" dirty="0">
                <a:solidFill>
                  <a:schemeClr val="tx1"/>
                </a:solidFill>
                <a:latin typeface="Arial" panose="020B0604020202020204" pitchFamily="34" charset="0"/>
                <a:cs typeface="Arial" panose="020B0604020202020204" pitchFamily="34" charset="0"/>
              </a:rPr>
              <a:t>2025-2028 m.  </a:t>
            </a:r>
            <a:r>
              <a:rPr lang="lt-LT" sz="2400" dirty="0"/>
              <a:t> </a:t>
            </a:r>
          </a:p>
          <a:p>
            <a:pPr algn="ctr">
              <a:spcBef>
                <a:spcPts val="600"/>
              </a:spcBef>
            </a:pPr>
            <a:r>
              <a:rPr lang="lt-LT" dirty="0">
                <a:solidFill>
                  <a:schemeClr val="tx1"/>
                </a:solidFill>
                <a:latin typeface="Arial" panose="020B0604020202020204" pitchFamily="34" charset="0"/>
                <a:cs typeface="Arial" panose="020B0604020202020204" pitchFamily="34" charset="0"/>
              </a:rPr>
              <a:t>Naujo nacionalinio PO stebėsenos modelio kūrimas įgyvendinant ES projektą „Karjeros planavimo sistemos mokiniams plėtra“. </a:t>
            </a:r>
            <a:endParaRPr lang="en-US"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2D2459C-C71D-3544-3324-492C3D97E801}"/>
              </a:ext>
            </a:extLst>
          </p:cNvPr>
          <p:cNvSpPr txBox="1"/>
          <p:nvPr/>
        </p:nvSpPr>
        <p:spPr>
          <a:xfrm>
            <a:off x="663676" y="340439"/>
            <a:ext cx="5771536" cy="865237"/>
          </a:xfrm>
          <a:prstGeom prst="rect">
            <a:avLst/>
          </a:prstGeom>
          <a:solidFill>
            <a:srgbClr val="2FB8EA"/>
          </a:solidFill>
        </p:spPr>
        <p:txBody>
          <a:bodyPr lIns="33867" tIns="33867" rIns="33867" bIns="33867" rtlCol="0" anchor="ctr"/>
          <a:lstStyle/>
          <a:p>
            <a:pPr>
              <a:lnSpc>
                <a:spcPts val="3321"/>
              </a:lnSpc>
              <a:spcBef>
                <a:spcPct val="0"/>
              </a:spcBef>
            </a:pPr>
            <a:r>
              <a:rPr lang="lt-LT" sz="3200" b="1" spc="243" dirty="0">
                <a:solidFill>
                  <a:srgbClr val="FFFFFF"/>
                </a:solidFill>
                <a:latin typeface="Arial" panose="020B0604020202020204" pitchFamily="34" charset="0"/>
                <a:ea typeface="DM Sans"/>
                <a:cs typeface="Arial" panose="020B0604020202020204" pitchFamily="34" charset="0"/>
                <a:sym typeface="DM Sans"/>
              </a:rPr>
              <a:t>    Įgyvendinimo etapai</a:t>
            </a:r>
            <a:endParaRPr lang="en-US" sz="3200" b="1" spc="243" dirty="0">
              <a:solidFill>
                <a:srgbClr val="FFFFFF"/>
              </a:solidFill>
              <a:latin typeface="Arial" panose="020B0604020202020204" pitchFamily="34" charset="0"/>
              <a:ea typeface="DM Sans"/>
              <a:cs typeface="Arial" panose="020B0604020202020204" pitchFamily="34" charset="0"/>
              <a:sym typeface="DM Sans"/>
            </a:endParaRPr>
          </a:p>
        </p:txBody>
      </p:sp>
      <p:sp>
        <p:nvSpPr>
          <p:cNvPr id="10" name="Arrow: Right 9">
            <a:extLst>
              <a:ext uri="{FF2B5EF4-FFF2-40B4-BE49-F238E27FC236}">
                <a16:creationId xmlns:a16="http://schemas.microsoft.com/office/drawing/2014/main" id="{71030FD8-AC75-B755-1E27-F687DD2C5692}"/>
              </a:ext>
            </a:extLst>
          </p:cNvPr>
          <p:cNvSpPr/>
          <p:nvPr/>
        </p:nvSpPr>
        <p:spPr>
          <a:xfrm>
            <a:off x="3424058" y="3307321"/>
            <a:ext cx="993064" cy="562898"/>
          </a:xfrm>
          <a:prstGeom prst="rightArrow">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385AD78-979D-783E-44E6-8BE7732F4FDC}"/>
              </a:ext>
            </a:extLst>
          </p:cNvPr>
          <p:cNvSpPr/>
          <p:nvPr/>
        </p:nvSpPr>
        <p:spPr>
          <a:xfrm>
            <a:off x="7718322" y="3358333"/>
            <a:ext cx="973392" cy="553677"/>
          </a:xfrm>
          <a:prstGeom prst="rightArrow">
            <a:avLst/>
          </a:prstGeom>
          <a:solidFill>
            <a:srgbClr val="FF9900"/>
          </a:solid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91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D5CB84-E3AD-2F7D-E825-2EAC6393F265}"/>
              </a:ext>
            </a:extLst>
          </p:cNvPr>
          <p:cNvPicPr>
            <a:picLocks noChangeAspect="1"/>
          </p:cNvPicPr>
          <p:nvPr/>
        </p:nvPicPr>
        <p:blipFill>
          <a:blip r:embed="rId2"/>
          <a:stretch>
            <a:fillRect/>
          </a:stretch>
        </p:blipFill>
        <p:spPr>
          <a:xfrm>
            <a:off x="7275870" y="1239044"/>
            <a:ext cx="4677897" cy="2026068"/>
          </a:xfrm>
          <a:prstGeom prst="rect">
            <a:avLst/>
          </a:prstGeom>
        </p:spPr>
      </p:pic>
      <p:pic>
        <p:nvPicPr>
          <p:cNvPr id="7" name="Picture 6">
            <a:extLst>
              <a:ext uri="{FF2B5EF4-FFF2-40B4-BE49-F238E27FC236}">
                <a16:creationId xmlns:a16="http://schemas.microsoft.com/office/drawing/2014/main" id="{3EED6B62-404C-3182-50D2-C56E9405B35C}"/>
              </a:ext>
            </a:extLst>
          </p:cNvPr>
          <p:cNvPicPr>
            <a:picLocks noChangeAspect="1"/>
          </p:cNvPicPr>
          <p:nvPr/>
        </p:nvPicPr>
        <p:blipFill>
          <a:blip r:embed="rId3"/>
          <a:stretch>
            <a:fillRect/>
          </a:stretch>
        </p:blipFill>
        <p:spPr>
          <a:xfrm>
            <a:off x="7210831" y="3440203"/>
            <a:ext cx="4807974" cy="3071587"/>
          </a:xfrm>
          <a:prstGeom prst="rect">
            <a:avLst/>
          </a:prstGeom>
        </p:spPr>
      </p:pic>
      <p:sp>
        <p:nvSpPr>
          <p:cNvPr id="8" name="TextBox 4">
            <a:extLst>
              <a:ext uri="{FF2B5EF4-FFF2-40B4-BE49-F238E27FC236}">
                <a16:creationId xmlns:a16="http://schemas.microsoft.com/office/drawing/2014/main" id="{F114F9D8-92A2-3EA5-0D59-3286D503D1A1}"/>
              </a:ext>
            </a:extLst>
          </p:cNvPr>
          <p:cNvSpPr txBox="1"/>
          <p:nvPr/>
        </p:nvSpPr>
        <p:spPr>
          <a:xfrm>
            <a:off x="288304" y="141849"/>
            <a:ext cx="11592233" cy="748434"/>
          </a:xfrm>
          <a:prstGeom prst="rect">
            <a:avLst/>
          </a:prstGeom>
          <a:solidFill>
            <a:srgbClr val="2FB8EA"/>
          </a:solidFill>
        </p:spPr>
        <p:txBody>
          <a:bodyPr lIns="33867" tIns="33867" rIns="33867" bIns="33867" rtlCol="0" anchor="ctr"/>
          <a:lstStyle/>
          <a:p>
            <a:pPr algn="ctr">
              <a:lnSpc>
                <a:spcPts val="3321"/>
              </a:lnSpc>
              <a:spcBef>
                <a:spcPct val="0"/>
              </a:spcBef>
            </a:pPr>
            <a:r>
              <a:rPr lang="lt-LT" sz="3200" b="1" spc="243" dirty="0">
                <a:solidFill>
                  <a:srgbClr val="FF9900"/>
                </a:solidFill>
                <a:latin typeface="Arial" panose="020B0604020202020204" pitchFamily="34" charset="0"/>
                <a:ea typeface="DM Sans"/>
                <a:cs typeface="Arial" panose="020B0604020202020204" pitchFamily="34" charset="0"/>
                <a:sym typeface="DM Sans"/>
              </a:rPr>
              <a:t>MUKIS</a:t>
            </a:r>
            <a:r>
              <a:rPr lang="lt-LT" sz="2800" b="1" spc="243" dirty="0">
                <a:solidFill>
                  <a:srgbClr val="FFFFFF"/>
                </a:solidFill>
                <a:latin typeface="Arial" panose="020B0604020202020204" pitchFamily="34" charset="0"/>
                <a:ea typeface="DM Sans"/>
                <a:cs typeface="Arial" panose="020B0604020202020204" pitchFamily="34" charset="0"/>
                <a:sym typeface="DM Sans"/>
              </a:rPr>
              <a:t> / Karjeros specialistams / Stebėsena</a:t>
            </a:r>
            <a:endParaRPr lang="en-US" sz="2800" b="1" spc="243" dirty="0">
              <a:solidFill>
                <a:srgbClr val="FFFFFF"/>
              </a:solidFill>
              <a:latin typeface="Arial" panose="020B0604020202020204" pitchFamily="34" charset="0"/>
              <a:ea typeface="DM Sans"/>
              <a:cs typeface="Arial" panose="020B0604020202020204" pitchFamily="34" charset="0"/>
              <a:sym typeface="DM Sans"/>
            </a:endParaRPr>
          </a:p>
        </p:txBody>
      </p:sp>
      <p:sp>
        <p:nvSpPr>
          <p:cNvPr id="10" name="TextBox 9">
            <a:extLst>
              <a:ext uri="{FF2B5EF4-FFF2-40B4-BE49-F238E27FC236}">
                <a16:creationId xmlns:a16="http://schemas.microsoft.com/office/drawing/2014/main" id="{999BC5A8-63C2-DE82-07C1-F4219B2A6572}"/>
              </a:ext>
            </a:extLst>
          </p:cNvPr>
          <p:cNvSpPr txBox="1"/>
          <p:nvPr/>
        </p:nvSpPr>
        <p:spPr>
          <a:xfrm>
            <a:off x="1023373" y="6377597"/>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https://mukis.lt/karjeros-specialistams/stebesena</a:t>
            </a:r>
            <a:r>
              <a:rPr kumimoji="0" lang="lt-LT" sz="1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156FBC2A-F543-45A0-17EB-F93577117469}"/>
              </a:ext>
            </a:extLst>
          </p:cNvPr>
          <p:cNvPicPr>
            <a:picLocks noChangeAspect="1"/>
          </p:cNvPicPr>
          <p:nvPr/>
        </p:nvPicPr>
        <p:blipFill>
          <a:blip r:embed="rId5"/>
          <a:stretch>
            <a:fillRect/>
          </a:stretch>
        </p:blipFill>
        <p:spPr>
          <a:xfrm>
            <a:off x="288304" y="993828"/>
            <a:ext cx="6862635" cy="5348685"/>
          </a:xfrm>
          <a:prstGeom prst="rect">
            <a:avLst/>
          </a:prstGeom>
        </p:spPr>
      </p:pic>
    </p:spTree>
    <p:extLst>
      <p:ext uri="{BB962C8B-B14F-4D97-AF65-F5344CB8AC3E}">
        <p14:creationId xmlns:p14="http://schemas.microsoft.com/office/powerpoint/2010/main" val="168264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2">
            <a:extLst>
              <a:ext uri="{FF2B5EF4-FFF2-40B4-BE49-F238E27FC236}">
                <a16:creationId xmlns:a16="http://schemas.microsoft.com/office/drawing/2014/main" id="{5B715273-CDC5-8FBB-B5A1-008F9D169DE6}"/>
              </a:ext>
            </a:extLst>
          </p:cNvPr>
          <p:cNvSpPr txBox="1"/>
          <p:nvPr/>
        </p:nvSpPr>
        <p:spPr>
          <a:xfrm>
            <a:off x="408562" y="198625"/>
            <a:ext cx="5338394" cy="853518"/>
          </a:xfrm>
          <a:prstGeom prst="rect">
            <a:avLst/>
          </a:prstGeom>
          <a:solidFill>
            <a:srgbClr val="2FB8EA"/>
          </a:solidFill>
        </p:spPr>
        <p:txBody>
          <a:bodyPr lIns="33867" tIns="33867" rIns="33867" bIns="33867" rtlCol="0" anchor="ctr"/>
          <a:lstStyle/>
          <a:p>
            <a:pPr algn="ctr">
              <a:lnSpc>
                <a:spcPts val="3690"/>
              </a:lnSpc>
              <a:spcBef>
                <a:spcPct val="0"/>
              </a:spcBef>
            </a:pPr>
            <a:r>
              <a:rPr lang="lt-LT" sz="2800" b="1" spc="575" dirty="0">
                <a:solidFill>
                  <a:srgbClr val="FFFFFF"/>
                </a:solidFill>
                <a:latin typeface="Arial" panose="020B0604020202020204" pitchFamily="34" charset="0"/>
                <a:ea typeface="DM Sans"/>
                <a:cs typeface="Arial" panose="020B0604020202020204" pitchFamily="34" charset="0"/>
                <a:sym typeface="DM Sans"/>
              </a:rPr>
              <a:t>Ką svarbu žinoti?  </a:t>
            </a:r>
            <a:endParaRPr lang="en-US" sz="2800" b="1" spc="575" dirty="0">
              <a:solidFill>
                <a:srgbClr val="FFFFFF"/>
              </a:solidFill>
              <a:latin typeface="Arial" panose="020B0604020202020204" pitchFamily="34" charset="0"/>
              <a:ea typeface="DM Sans"/>
              <a:cs typeface="Arial" panose="020B0604020202020204" pitchFamily="34" charset="0"/>
              <a:sym typeface="DM Sans"/>
            </a:endParaRPr>
          </a:p>
        </p:txBody>
      </p:sp>
      <p:sp>
        <p:nvSpPr>
          <p:cNvPr id="6" name="TextBox 5">
            <a:extLst>
              <a:ext uri="{FF2B5EF4-FFF2-40B4-BE49-F238E27FC236}">
                <a16:creationId xmlns:a16="http://schemas.microsoft.com/office/drawing/2014/main" id="{BE6E80F5-E732-26A1-C6B8-18E423B040F9}"/>
              </a:ext>
            </a:extLst>
          </p:cNvPr>
          <p:cNvSpPr txBox="1"/>
          <p:nvPr/>
        </p:nvSpPr>
        <p:spPr>
          <a:xfrm>
            <a:off x="243358" y="1392842"/>
            <a:ext cx="5995654" cy="5032147"/>
          </a:xfrm>
          <a:prstGeom prst="rect">
            <a:avLst/>
          </a:prstGeom>
          <a:noFill/>
        </p:spPr>
        <p:txBody>
          <a:bodyPr wrap="square">
            <a:spAutoFit/>
          </a:bodyPr>
          <a:lstStyle/>
          <a:p>
            <a:pPr>
              <a:spcBef>
                <a:spcPts val="600"/>
              </a:spcBef>
            </a:pPr>
            <a:r>
              <a:rPr lang="lt-LT" b="1" dirty="0">
                <a:solidFill>
                  <a:srgbClr val="FF9900"/>
                </a:solidFill>
                <a:latin typeface="Arial" panose="020B0604020202020204" pitchFamily="34" charset="0"/>
                <a:ea typeface="Calibri"/>
                <a:cs typeface="Arial" panose="020B0604020202020204" pitchFamily="34" charset="0"/>
              </a:rPr>
              <a:t>2024-2025 m. m.:</a:t>
            </a:r>
          </a:p>
          <a:p>
            <a:pPr marL="285750" indent="-285750">
              <a:spcBef>
                <a:spcPts val="600"/>
              </a:spcBef>
              <a:buFont typeface="Wingdings" panose="05000000000000000000" pitchFamily="2" charset="2"/>
              <a:buChar char="q"/>
            </a:pPr>
            <a:r>
              <a:rPr lang="lt-LT" sz="1600" dirty="0">
                <a:latin typeface="Arial" panose="020B0604020202020204" pitchFamily="34" charset="0"/>
                <a:ea typeface="Calibri"/>
                <a:cs typeface="Arial" panose="020B0604020202020204" pitchFamily="34" charset="0"/>
              </a:rPr>
              <a:t>Bendrąją PO būklės ataskaitą planuojama paviešinti </a:t>
            </a:r>
            <a:r>
              <a:rPr lang="lt-LT" sz="1600" b="1" dirty="0">
                <a:latin typeface="Arial" panose="020B0604020202020204" pitchFamily="34" charset="0"/>
                <a:ea typeface="Calibri"/>
                <a:cs typeface="Arial" panose="020B0604020202020204" pitchFamily="34" charset="0"/>
              </a:rPr>
              <a:t>2026 m. rugsėjo mėn. </a:t>
            </a:r>
            <a:r>
              <a:rPr lang="lt-LT" b="1" dirty="0">
                <a:solidFill>
                  <a:srgbClr val="FF9900"/>
                </a:solidFill>
                <a:latin typeface="Arial" panose="020B0604020202020204" pitchFamily="34" charset="0"/>
                <a:ea typeface="Calibri"/>
                <a:cs typeface="Arial" panose="020B0604020202020204" pitchFamily="34" charset="0"/>
              </a:rPr>
              <a:t>MUKIS</a:t>
            </a:r>
            <a:r>
              <a:rPr lang="lt-LT" sz="1600" b="1" dirty="0">
                <a:solidFill>
                  <a:srgbClr val="FF9900"/>
                </a:solidFill>
                <a:latin typeface="Arial" panose="020B0604020202020204" pitchFamily="34" charset="0"/>
                <a:ea typeface="Calibri"/>
                <a:cs typeface="Arial" panose="020B0604020202020204" pitchFamily="34" charset="0"/>
              </a:rPr>
              <a:t> </a:t>
            </a:r>
            <a:r>
              <a:rPr lang="lt-LT" sz="1600" dirty="0">
                <a:latin typeface="Arial" panose="020B0604020202020204" pitchFamily="34" charset="0"/>
                <a:ea typeface="Calibri"/>
                <a:cs typeface="Arial" panose="020B0604020202020204" pitchFamily="34" charset="0"/>
              </a:rPr>
              <a:t>„</a:t>
            </a:r>
            <a:r>
              <a:rPr lang="lt-LT" sz="1600" b="1" dirty="0">
                <a:solidFill>
                  <a:schemeClr val="accent1"/>
                </a:solidFill>
                <a:latin typeface="Arial" panose="020B0604020202020204" pitchFamily="34" charset="0"/>
                <a:ea typeface="Calibri"/>
                <a:cs typeface="Arial" panose="020B0604020202020204" pitchFamily="34" charset="0"/>
                <a:hlinkClick r:id="rId3">
                  <a:extLst>
                    <a:ext uri="{A12FA001-AC4F-418D-AE19-62706E023703}">
                      <ahyp:hlinkClr xmlns:ahyp="http://schemas.microsoft.com/office/drawing/2018/hyperlinkcolor" val="tx"/>
                    </a:ext>
                  </a:extLst>
                </a:hlinkClick>
              </a:rPr>
              <a:t>Stebėsenos</a:t>
            </a:r>
            <a:r>
              <a:rPr lang="lt-LT" sz="1600" dirty="0">
                <a:latin typeface="Arial" panose="020B0604020202020204" pitchFamily="34" charset="0"/>
                <a:ea typeface="Calibri"/>
                <a:cs typeface="Arial" panose="020B0604020202020204" pitchFamily="34" charset="0"/>
              </a:rPr>
              <a:t>”</a:t>
            </a:r>
            <a:r>
              <a:rPr lang="en-US" sz="1600" dirty="0">
                <a:latin typeface="Arial" panose="020B0604020202020204" pitchFamily="34" charset="0"/>
                <a:ea typeface="Calibri"/>
                <a:cs typeface="Arial" panose="020B0604020202020204" pitchFamily="34" charset="0"/>
              </a:rPr>
              <a:t> </a:t>
            </a:r>
            <a:r>
              <a:rPr lang="lt-LT" sz="1600" dirty="0">
                <a:latin typeface="Arial" panose="020B0604020202020204" pitchFamily="34" charset="0"/>
                <a:ea typeface="Calibri"/>
                <a:cs typeface="Arial" panose="020B0604020202020204" pitchFamily="34" charset="0"/>
              </a:rPr>
              <a:t>puslap</a:t>
            </a:r>
            <a:r>
              <a:rPr lang="en-US" sz="1600" dirty="0">
                <a:latin typeface="Arial" panose="020B0604020202020204" pitchFamily="34" charset="0"/>
                <a:ea typeface="Calibri"/>
                <a:cs typeface="Arial" panose="020B0604020202020204" pitchFamily="34" charset="0"/>
              </a:rPr>
              <a:t>yje.</a:t>
            </a:r>
            <a:r>
              <a:rPr lang="lt-LT" sz="1600" dirty="0">
                <a:latin typeface="Arial" panose="020B0604020202020204" pitchFamily="34" charset="0"/>
                <a:ea typeface="Calibri"/>
                <a:cs typeface="Arial" panose="020B0604020202020204" pitchFamily="34" charset="0"/>
              </a:rPr>
              <a:t>  </a:t>
            </a:r>
          </a:p>
          <a:p>
            <a:pPr>
              <a:spcBef>
                <a:spcPts val="1200"/>
              </a:spcBef>
            </a:pPr>
            <a:r>
              <a:rPr lang="lt-LT" b="1" dirty="0">
                <a:solidFill>
                  <a:srgbClr val="FF9900"/>
                </a:solidFill>
                <a:latin typeface="Arial" panose="020B0604020202020204" pitchFamily="34" charset="0"/>
                <a:ea typeface="Calibri"/>
                <a:cs typeface="Arial" panose="020B0604020202020204" pitchFamily="34" charset="0"/>
              </a:rPr>
              <a:t>2025-2026 m. m.: </a:t>
            </a:r>
          </a:p>
          <a:p>
            <a:pPr marL="285750" indent="-285750">
              <a:spcBef>
                <a:spcPts val="600"/>
              </a:spcBef>
              <a:buFont typeface="Wingdings" panose="05000000000000000000" pitchFamily="2" charset="2"/>
              <a:buChar char="q"/>
            </a:pPr>
            <a:r>
              <a:rPr lang="lt-LT" sz="1600" dirty="0">
                <a:latin typeface="Arial" panose="020B0604020202020204" pitchFamily="34" charset="0"/>
                <a:ea typeface="Calibri"/>
                <a:cs typeface="Arial" panose="020B0604020202020204" pitchFamily="34" charset="0"/>
              </a:rPr>
              <a:t>LINEŠA rašto išsiuntimas švietimo įstaigoms </a:t>
            </a:r>
            <a:r>
              <a:rPr lang="lt-LT" sz="1600" b="1" dirty="0">
                <a:latin typeface="Arial" panose="020B0604020202020204" pitchFamily="34" charset="0"/>
                <a:ea typeface="Calibri"/>
                <a:cs typeface="Arial" panose="020B0604020202020204" pitchFamily="34" charset="0"/>
              </a:rPr>
              <a:t>2026 m. gegužės 8 d. </a:t>
            </a:r>
          </a:p>
          <a:p>
            <a:pPr marL="285750" indent="-285750">
              <a:buFont typeface="Wingdings" panose="05000000000000000000" pitchFamily="2" charset="2"/>
              <a:buChar char="q"/>
            </a:pPr>
            <a:r>
              <a:rPr lang="lt-LT" sz="1600" dirty="0">
                <a:latin typeface="Arial" panose="020B0604020202020204" pitchFamily="34" charset="0"/>
                <a:ea typeface="Calibri"/>
                <a:cs typeface="Arial" panose="020B0604020202020204" pitchFamily="34" charset="0"/>
              </a:rPr>
              <a:t>Duomenys renkami </a:t>
            </a:r>
            <a:r>
              <a:rPr lang="lt-LT" sz="1600" b="1" dirty="0">
                <a:latin typeface="Arial" panose="020B0604020202020204" pitchFamily="34" charset="0"/>
                <a:ea typeface="Calibri"/>
                <a:cs typeface="Arial" panose="020B0604020202020204" pitchFamily="34" charset="0"/>
              </a:rPr>
              <a:t>2026 m. gegužės 8 d. – birželio 30 d. </a:t>
            </a:r>
          </a:p>
          <a:p>
            <a:pPr marL="285750" indent="-285750">
              <a:buFont typeface="Wingdings" panose="05000000000000000000" pitchFamily="2" charset="2"/>
              <a:buChar char="q"/>
            </a:pPr>
            <a:r>
              <a:rPr lang="lt-LT" sz="1600" dirty="0">
                <a:latin typeface="Arial" panose="020B0604020202020204" pitchFamily="34" charset="0"/>
                <a:ea typeface="Calibri"/>
                <a:cs typeface="Arial" panose="020B0604020202020204" pitchFamily="34" charset="0"/>
              </a:rPr>
              <a:t>Bendrojo ugdymo mokykloms ir profesinio mokymo įstaigoms skirtos anketos patalpintos </a:t>
            </a:r>
            <a:r>
              <a:rPr lang="lt-LT" b="1" dirty="0">
                <a:solidFill>
                  <a:srgbClr val="FF9900"/>
                </a:solidFill>
                <a:latin typeface="Arial" panose="020B0604020202020204" pitchFamily="34" charset="0"/>
                <a:ea typeface="Calibri"/>
                <a:cs typeface="Arial" panose="020B0604020202020204" pitchFamily="34" charset="0"/>
              </a:rPr>
              <a:t>MUKIS</a:t>
            </a:r>
            <a:r>
              <a:rPr lang="lt-LT" sz="1600" dirty="0">
                <a:latin typeface="Arial" panose="020B0604020202020204" pitchFamily="34" charset="0"/>
                <a:ea typeface="Calibri"/>
                <a:cs typeface="Arial" panose="020B0604020202020204" pitchFamily="34" charset="0"/>
              </a:rPr>
              <a:t> registruotų naudotojų (karjeros specialistų ir institucijos atstovų) paskyrose.</a:t>
            </a:r>
            <a:r>
              <a:rPr lang="lt-LT" sz="1600" b="1" dirty="0">
                <a:latin typeface="Arial" panose="020B0604020202020204" pitchFamily="34" charset="0"/>
                <a:ea typeface="Calibri"/>
                <a:cs typeface="Arial" panose="020B0604020202020204" pitchFamily="34" charset="0"/>
              </a:rPr>
              <a:t>  </a:t>
            </a:r>
          </a:p>
          <a:p>
            <a:pPr marL="285750" indent="-285750">
              <a:buFont typeface="Wingdings" panose="05000000000000000000" pitchFamily="2" charset="2"/>
              <a:buChar char="q"/>
            </a:pPr>
            <a:r>
              <a:rPr lang="lt-LT" sz="1600" dirty="0">
                <a:latin typeface="Arial" panose="020B0604020202020204" pitchFamily="34" charset="0"/>
                <a:ea typeface="Calibri"/>
                <a:cs typeface="Arial" panose="020B0604020202020204" pitchFamily="34" charset="0"/>
              </a:rPr>
              <a:t>Nuotoliniai informaciniai renginiai – </a:t>
            </a:r>
            <a:r>
              <a:rPr lang="lt-LT" sz="1600" b="1" dirty="0">
                <a:latin typeface="Arial" panose="020B0604020202020204" pitchFamily="34" charset="0"/>
                <a:ea typeface="Calibri"/>
                <a:cs typeface="Arial" panose="020B0604020202020204" pitchFamily="34" charset="0"/>
              </a:rPr>
              <a:t>2026 m.</a:t>
            </a:r>
            <a:r>
              <a:rPr lang="lt-LT" sz="1600" dirty="0">
                <a:latin typeface="Arial" panose="020B0604020202020204" pitchFamily="34" charset="0"/>
                <a:ea typeface="Calibri"/>
                <a:cs typeface="Arial" panose="020B0604020202020204" pitchFamily="34" charset="0"/>
              </a:rPr>
              <a:t> </a:t>
            </a:r>
            <a:r>
              <a:rPr lang="lt-LT" sz="1600" b="1" dirty="0">
                <a:latin typeface="Arial" panose="020B0604020202020204" pitchFamily="34" charset="0"/>
                <a:ea typeface="Calibri"/>
                <a:cs typeface="Arial" panose="020B0604020202020204" pitchFamily="34" charset="0"/>
              </a:rPr>
              <a:t>gegužės 12 d. ir birželio 2 d.  </a:t>
            </a:r>
          </a:p>
          <a:p>
            <a:pPr>
              <a:spcBef>
                <a:spcPts val="1200"/>
              </a:spcBef>
            </a:pPr>
            <a:r>
              <a:rPr lang="lt-LT" b="1" dirty="0">
                <a:solidFill>
                  <a:srgbClr val="FF9900"/>
                </a:solidFill>
                <a:latin typeface="Arial" panose="020B0604020202020204" pitchFamily="34" charset="0"/>
                <a:ea typeface="Calibri"/>
                <a:cs typeface="Arial" panose="020B0604020202020204" pitchFamily="34" charset="0"/>
              </a:rPr>
              <a:t>Techninė pagalba MUKIS naudotojams:</a:t>
            </a:r>
            <a:endParaRPr lang="en-US" b="1" dirty="0">
              <a:solidFill>
                <a:srgbClr val="FF9900"/>
              </a:solidFill>
              <a:latin typeface="Arial" panose="020B0604020202020204" pitchFamily="34" charset="0"/>
              <a:ea typeface="Calibri"/>
              <a:cs typeface="Arial" panose="020B0604020202020204" pitchFamily="34" charset="0"/>
            </a:endParaRPr>
          </a:p>
          <a:p>
            <a:pPr marL="342900" indent="-342900">
              <a:buFont typeface="Wingdings" panose="05000000000000000000" pitchFamily="2" charset="2"/>
              <a:buChar char="q"/>
            </a:pPr>
            <a:r>
              <a:rPr lang="en-US" sz="1600" b="1" dirty="0">
                <a:solidFill>
                  <a:schemeClr val="accent1"/>
                </a:solidFill>
                <a:latin typeface="Arial" panose="020B0604020202020204" pitchFamily="34" charset="0"/>
                <a:ea typeface="Calibri"/>
                <a:cs typeface="Arial" panose="020B0604020202020204" pitchFamily="34" charset="0"/>
                <a:hlinkClick r:id="rId4"/>
              </a:rPr>
              <a:t>admin@mukis.lt</a:t>
            </a:r>
            <a:r>
              <a:rPr lang="en-US" sz="1600" b="1" dirty="0">
                <a:solidFill>
                  <a:schemeClr val="accent1"/>
                </a:solidFill>
                <a:latin typeface="Arial" panose="020B0604020202020204" pitchFamily="34" charset="0"/>
                <a:ea typeface="Calibri"/>
                <a:cs typeface="Arial" panose="020B0604020202020204" pitchFamily="34" charset="0"/>
              </a:rPr>
              <a:t> </a:t>
            </a:r>
          </a:p>
          <a:p>
            <a:pPr>
              <a:spcBef>
                <a:spcPts val="600"/>
              </a:spcBef>
            </a:pPr>
            <a:r>
              <a:rPr lang="lt-LT" b="1" dirty="0">
                <a:solidFill>
                  <a:srgbClr val="FF9900"/>
                </a:solidFill>
                <a:latin typeface="Arial" panose="020B0604020202020204" pitchFamily="34" charset="0"/>
                <a:ea typeface="Calibri"/>
                <a:cs typeface="Arial" panose="020B0604020202020204" pitchFamily="34" charset="0"/>
              </a:rPr>
              <a:t>Konsultacijos stebėsenos anketų pildymo turinio ir duomenų teikimo klausimai</a:t>
            </a:r>
            <a:r>
              <a:rPr lang="en-US" b="1" dirty="0">
                <a:solidFill>
                  <a:srgbClr val="FF9900"/>
                </a:solidFill>
                <a:latin typeface="Arial" panose="020B0604020202020204" pitchFamily="34" charset="0"/>
                <a:ea typeface="Calibri"/>
                <a:cs typeface="Arial" panose="020B0604020202020204" pitchFamily="34" charset="0"/>
              </a:rPr>
              <a:t>s:</a:t>
            </a:r>
            <a:endParaRPr lang="lt-LT" b="1" dirty="0">
              <a:solidFill>
                <a:srgbClr val="FF9900"/>
              </a:solidFill>
              <a:latin typeface="Arial" panose="020B0604020202020204" pitchFamily="34" charset="0"/>
              <a:ea typeface="Calibri"/>
              <a:cs typeface="Arial" panose="020B0604020202020204" pitchFamily="34" charset="0"/>
            </a:endParaRPr>
          </a:p>
          <a:p>
            <a:pPr marL="285750" indent="-285750">
              <a:buFont typeface="Wingdings" panose="05000000000000000000" pitchFamily="2" charset="2"/>
              <a:buChar char="q"/>
            </a:pPr>
            <a:r>
              <a:rPr lang="lt-LT" sz="1600" b="1" dirty="0">
                <a:solidFill>
                  <a:schemeClr val="accent1"/>
                </a:solidFill>
                <a:latin typeface="Arial" panose="020B0604020202020204" pitchFamily="34" charset="0"/>
                <a:ea typeface="Calibri"/>
                <a:cs typeface="Arial" panose="020B0604020202020204" pitchFamily="34" charset="0"/>
                <a:hlinkClick r:id="rId5">
                  <a:extLst>
                    <a:ext uri="{A12FA001-AC4F-418D-AE19-62706E023703}">
                      <ahyp:hlinkClr xmlns:ahyp="http://schemas.microsoft.com/office/drawing/2018/hyperlinkcolor" val="tx"/>
                    </a:ext>
                  </a:extLst>
                </a:hlinkClick>
              </a:rPr>
              <a:t>evelina.kriauzaite</a:t>
            </a:r>
            <a:r>
              <a:rPr lang="en-US" sz="1600" b="1" dirty="0">
                <a:solidFill>
                  <a:schemeClr val="accent1"/>
                </a:solidFill>
                <a:latin typeface="Arial" panose="020B0604020202020204" pitchFamily="34" charset="0"/>
                <a:ea typeface="Calibri"/>
                <a:cs typeface="Arial" panose="020B0604020202020204" pitchFamily="34" charset="0"/>
                <a:hlinkClick r:id="rId5">
                  <a:extLst>
                    <a:ext uri="{A12FA001-AC4F-418D-AE19-62706E023703}">
                      <ahyp:hlinkClr xmlns:ahyp="http://schemas.microsoft.com/office/drawing/2018/hyperlinkcolor" val="tx"/>
                    </a:ext>
                  </a:extLst>
                </a:hlinkClick>
              </a:rPr>
              <a:t>@linesa.lt</a:t>
            </a:r>
            <a:endParaRPr lang="en-US" sz="1600" b="1" dirty="0">
              <a:solidFill>
                <a:schemeClr val="accent1"/>
              </a:solidFill>
              <a:latin typeface="Arial" panose="020B0604020202020204" pitchFamily="34" charset="0"/>
              <a:ea typeface="Calibri"/>
              <a:cs typeface="Arial" panose="020B0604020202020204" pitchFamily="34" charset="0"/>
            </a:endParaRPr>
          </a:p>
        </p:txBody>
      </p:sp>
      <p:pic>
        <p:nvPicPr>
          <p:cNvPr id="5" name="Picture 4">
            <a:extLst>
              <a:ext uri="{FF2B5EF4-FFF2-40B4-BE49-F238E27FC236}">
                <a16:creationId xmlns:a16="http://schemas.microsoft.com/office/drawing/2014/main" id="{112BD644-D709-A5D1-5E02-1AFB831B0964}"/>
              </a:ext>
            </a:extLst>
          </p:cNvPr>
          <p:cNvPicPr>
            <a:picLocks noChangeAspect="1"/>
          </p:cNvPicPr>
          <p:nvPr/>
        </p:nvPicPr>
        <p:blipFill>
          <a:blip r:embed="rId6"/>
          <a:stretch>
            <a:fillRect/>
          </a:stretch>
        </p:blipFill>
        <p:spPr>
          <a:xfrm>
            <a:off x="6320351" y="872152"/>
            <a:ext cx="5597003" cy="2967190"/>
          </a:xfrm>
          <a:prstGeom prst="rect">
            <a:avLst/>
          </a:prstGeom>
        </p:spPr>
      </p:pic>
      <p:pic>
        <p:nvPicPr>
          <p:cNvPr id="9" name="Picture 8">
            <a:extLst>
              <a:ext uri="{FF2B5EF4-FFF2-40B4-BE49-F238E27FC236}">
                <a16:creationId xmlns:a16="http://schemas.microsoft.com/office/drawing/2014/main" id="{303C6118-4515-AB13-64B4-E86D1E252451}"/>
              </a:ext>
            </a:extLst>
          </p:cNvPr>
          <p:cNvPicPr>
            <a:picLocks noChangeAspect="1"/>
          </p:cNvPicPr>
          <p:nvPr/>
        </p:nvPicPr>
        <p:blipFill>
          <a:blip r:embed="rId7"/>
          <a:stretch>
            <a:fillRect/>
          </a:stretch>
        </p:blipFill>
        <p:spPr>
          <a:xfrm>
            <a:off x="6401689" y="3839342"/>
            <a:ext cx="5597004" cy="2249264"/>
          </a:xfrm>
          <a:prstGeom prst="rect">
            <a:avLst/>
          </a:prstGeom>
        </p:spPr>
      </p:pic>
    </p:spTree>
    <p:extLst>
      <p:ext uri="{BB962C8B-B14F-4D97-AF65-F5344CB8AC3E}">
        <p14:creationId xmlns:p14="http://schemas.microsoft.com/office/powerpoint/2010/main" val="167527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F3247BF6-A563-1C71-5A85-A21EA3B5E324}"/>
              </a:ext>
            </a:extLst>
          </p:cNvPr>
          <p:cNvSpPr txBox="1"/>
          <p:nvPr/>
        </p:nvSpPr>
        <p:spPr>
          <a:xfrm>
            <a:off x="228645" y="154754"/>
            <a:ext cx="6594943" cy="848137"/>
          </a:xfrm>
          <a:prstGeom prst="rect">
            <a:avLst/>
          </a:prstGeom>
          <a:solidFill>
            <a:srgbClr val="2FB8EA"/>
          </a:solidFill>
        </p:spPr>
        <p:txBody>
          <a:bodyPr lIns="33867" tIns="33867" rIns="33867" bIns="33867" rtlCol="0" anchor="ctr"/>
          <a:lstStyle/>
          <a:p>
            <a:pPr>
              <a:lnSpc>
                <a:spcPts val="3321"/>
              </a:lnSpc>
              <a:spcBef>
                <a:spcPct val="0"/>
              </a:spcBef>
            </a:pPr>
            <a:r>
              <a:rPr lang="lt-LT" sz="2400" b="1" spc="243" dirty="0">
                <a:solidFill>
                  <a:srgbClr val="FFFFFF"/>
                </a:solidFill>
                <a:latin typeface="Arial" panose="020B0604020202020204" pitchFamily="34" charset="0"/>
                <a:ea typeface="DM Sans"/>
                <a:cs typeface="Arial" panose="020B0604020202020204" pitchFamily="34" charset="0"/>
                <a:sym typeface="DM Sans"/>
              </a:rPr>
              <a:t> Švietimo įstaigų teikiami duomenys    </a:t>
            </a:r>
            <a:endParaRPr lang="en-US" sz="2400" b="1" spc="243" dirty="0">
              <a:solidFill>
                <a:srgbClr val="FFFFFF"/>
              </a:solidFill>
              <a:latin typeface="Arial" panose="020B0604020202020204" pitchFamily="34" charset="0"/>
              <a:ea typeface="DM Sans"/>
              <a:cs typeface="Arial" panose="020B0604020202020204" pitchFamily="34" charset="0"/>
              <a:sym typeface="DM Sans"/>
            </a:endParaRPr>
          </a:p>
        </p:txBody>
      </p:sp>
      <p:sp>
        <p:nvSpPr>
          <p:cNvPr id="7" name="Rectangle: Rounded Corners 6">
            <a:extLst>
              <a:ext uri="{FF2B5EF4-FFF2-40B4-BE49-F238E27FC236}">
                <a16:creationId xmlns:a16="http://schemas.microsoft.com/office/drawing/2014/main" id="{3B2F3E9F-D37D-75B2-847D-92593981220A}"/>
              </a:ext>
            </a:extLst>
          </p:cNvPr>
          <p:cNvSpPr/>
          <p:nvPr/>
        </p:nvSpPr>
        <p:spPr>
          <a:xfrm>
            <a:off x="6823588" y="1002891"/>
            <a:ext cx="5207113" cy="5612427"/>
          </a:xfrm>
          <a:prstGeom prst="roundRect">
            <a:avLst/>
          </a:prstGeom>
          <a:ln w="38100">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q"/>
            </a:pPr>
            <a:endParaRPr lang="lt-LT" sz="1600" dirty="0">
              <a:solidFill>
                <a:schemeClr val="tx1"/>
              </a:solidFill>
              <a:latin typeface="Arial" panose="020B0604020202020204" pitchFamily="34" charset="0"/>
              <a:cs typeface="Arial" panose="020B0604020202020204" pitchFamily="34" charset="0"/>
            </a:endParaRPr>
          </a:p>
          <a:p>
            <a:pPr>
              <a:spcBef>
                <a:spcPts val="1800"/>
              </a:spcBef>
            </a:pPr>
            <a:r>
              <a:rPr lang="lt-LT" sz="1400" b="1" dirty="0">
                <a:solidFill>
                  <a:schemeClr val="tx1"/>
                </a:solidFill>
                <a:latin typeface="Arial" panose="020B0604020202020204" pitchFamily="34" charset="0"/>
                <a:cs typeface="Arial" panose="020B0604020202020204" pitchFamily="34" charset="0"/>
              </a:rPr>
              <a:t>Anketa Nr. 1 </a:t>
            </a:r>
            <a:r>
              <a:rPr lang="lt-LT" sz="1400" b="1" dirty="0">
                <a:solidFill>
                  <a:srgbClr val="FF9900"/>
                </a:solidFill>
                <a:latin typeface="Arial" panose="020B0604020202020204" pitchFamily="34" charset="0"/>
                <a:cs typeface="Arial" panose="020B0604020202020204" pitchFamily="34" charset="0"/>
              </a:rPr>
              <a:t>karjeros specialistei (-ui) </a:t>
            </a:r>
            <a:r>
              <a:rPr lang="lt-LT" sz="1400" b="1" dirty="0">
                <a:solidFill>
                  <a:schemeClr val="tx1"/>
                </a:solidFill>
                <a:latin typeface="Arial" panose="020B0604020202020204" pitchFamily="34" charset="0"/>
                <a:cs typeface="Arial" panose="020B0604020202020204" pitchFamily="34" charset="0"/>
              </a:rPr>
              <a:t>(20 kl.)</a:t>
            </a:r>
          </a:p>
          <a:p>
            <a:pPr marL="285750" indent="-285750">
              <a:spcBef>
                <a:spcPts val="600"/>
              </a:spcBef>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Kontaktinė informacija </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Demografinė informacija</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Darbovietė ir etato dalis</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Kvalifikacija ir darbo patirtis</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Pasiūlymai, pastabos ir komentarai </a:t>
            </a:r>
          </a:p>
          <a:p>
            <a:pPr marL="285750" indent="-285750">
              <a:buFont typeface="Wingdings" panose="05000000000000000000" pitchFamily="2" charset="2"/>
              <a:buChar char="q"/>
            </a:pPr>
            <a:endParaRPr lang="lt-LT" sz="1400" dirty="0">
              <a:solidFill>
                <a:schemeClr val="tx1"/>
              </a:solidFill>
              <a:latin typeface="Arial" panose="020B0604020202020204" pitchFamily="34" charset="0"/>
              <a:cs typeface="Arial" panose="020B0604020202020204" pitchFamily="34" charset="0"/>
            </a:endParaRPr>
          </a:p>
          <a:p>
            <a:r>
              <a:rPr lang="lt-LT" sz="1400" b="1" dirty="0">
                <a:solidFill>
                  <a:schemeClr val="tx1"/>
                </a:solidFill>
                <a:latin typeface="Arial" panose="020B0604020202020204" pitchFamily="34" charset="0"/>
                <a:cs typeface="Arial" panose="020B0604020202020204" pitchFamily="34" charset="0"/>
              </a:rPr>
              <a:t>Anketa Nr. 2 </a:t>
            </a:r>
            <a:r>
              <a:rPr lang="lt-LT" sz="1400" b="1" dirty="0">
                <a:solidFill>
                  <a:srgbClr val="FF9900"/>
                </a:solidFill>
                <a:latin typeface="Arial" panose="020B0604020202020204" pitchFamily="34" charset="0"/>
                <a:cs typeface="Arial" panose="020B0604020202020204" pitchFamily="34" charset="0"/>
              </a:rPr>
              <a:t>bendrojo ugdymo mokykloms </a:t>
            </a:r>
            <a:r>
              <a:rPr lang="lt-LT" sz="1400" b="1" dirty="0">
                <a:solidFill>
                  <a:schemeClr val="tx1"/>
                </a:solidFill>
                <a:latin typeface="Arial" panose="020B0604020202020204" pitchFamily="34" charset="0"/>
                <a:cs typeface="Arial" panose="020B0604020202020204" pitchFamily="34" charset="0"/>
              </a:rPr>
              <a:t>(111 kl.) ir Anketa Nr. 3 </a:t>
            </a:r>
            <a:r>
              <a:rPr lang="lt-LT" sz="1400" b="1" dirty="0">
                <a:solidFill>
                  <a:srgbClr val="FF9900"/>
                </a:solidFill>
                <a:latin typeface="Arial" panose="020B0604020202020204" pitchFamily="34" charset="0"/>
                <a:cs typeface="Arial" panose="020B0604020202020204" pitchFamily="34" charset="0"/>
              </a:rPr>
              <a:t>profesinio mokymo įstaigoms</a:t>
            </a:r>
            <a:r>
              <a:rPr lang="lt-LT" sz="1400" b="1" dirty="0">
                <a:solidFill>
                  <a:schemeClr val="tx1"/>
                </a:solidFill>
                <a:latin typeface="Arial" panose="020B0604020202020204" pitchFamily="34" charset="0"/>
                <a:cs typeface="Arial" panose="020B0604020202020204" pitchFamily="34" charset="0"/>
              </a:rPr>
              <a:t> (127 kl.)</a:t>
            </a:r>
          </a:p>
          <a:p>
            <a:pPr marL="285750" indent="-285750">
              <a:spcBef>
                <a:spcPts val="600"/>
              </a:spcBef>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Kontaktinė informacija </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Bendroji informacija apie mokyklą (mokyklos padalinį)</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PO paslaugas mokykloje (mokyklos padalinyje) gavę mokiniai</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PO paslaugas mokykloje (mokyklos padalinyje) gavę klasės/grupės</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Vienai mokinių klasei/grupei vidutiniškai skirtos PO valandos </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Organizuotos ugdymo karjerai, profesinio konsultavimo, profesinio informavimo ir profesinio veiklinimo veiklos</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Karjeros planą rengę mokiniai</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Tinklaveika (institucinis ir tarpinstitucinis tinklai)</a:t>
            </a:r>
          </a:p>
          <a:p>
            <a:pPr marL="285750" indent="-285750">
              <a:buFont typeface="Wingdings" panose="05000000000000000000" pitchFamily="2" charset="2"/>
              <a:buChar char="q"/>
            </a:pPr>
            <a:r>
              <a:rPr lang="lt-LT" sz="1400" dirty="0">
                <a:solidFill>
                  <a:schemeClr val="tx1"/>
                </a:solidFill>
                <a:latin typeface="Arial" panose="020B0604020202020204" pitchFamily="34" charset="0"/>
                <a:cs typeface="Arial" panose="020B0604020202020204" pitchFamily="34" charset="0"/>
              </a:rPr>
              <a:t>Pasiūlymai, pastabos ir komentarai </a:t>
            </a:r>
          </a:p>
          <a:p>
            <a:pPr marL="285750" indent="-285750">
              <a:buFont typeface="Wingdings" panose="05000000000000000000" pitchFamily="2" charset="2"/>
              <a:buChar char="q"/>
            </a:pPr>
            <a:endParaRPr lang="lt-LT" sz="14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1600" dirty="0">
              <a:solidFill>
                <a:schemeClr val="tx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0A9F3F3-4115-FF0A-9B2D-B0A0B73E428B}"/>
              </a:ext>
            </a:extLst>
          </p:cNvPr>
          <p:cNvPicPr>
            <a:picLocks noChangeAspect="1"/>
          </p:cNvPicPr>
          <p:nvPr/>
        </p:nvPicPr>
        <p:blipFill>
          <a:blip r:embed="rId2"/>
          <a:stretch>
            <a:fillRect/>
          </a:stretch>
        </p:blipFill>
        <p:spPr>
          <a:xfrm>
            <a:off x="228645" y="1160205"/>
            <a:ext cx="6486787" cy="5543041"/>
          </a:xfrm>
          <a:prstGeom prst="rect">
            <a:avLst/>
          </a:prstGeom>
        </p:spPr>
      </p:pic>
    </p:spTree>
    <p:extLst>
      <p:ext uri="{BB962C8B-B14F-4D97-AF65-F5344CB8AC3E}">
        <p14:creationId xmlns:p14="http://schemas.microsoft.com/office/powerpoint/2010/main" val="192601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E2831AAE-2EC3-F702-541A-A405F8603180}"/>
              </a:ext>
            </a:extLst>
          </p:cNvPr>
          <p:cNvSpPr txBox="1"/>
          <p:nvPr/>
        </p:nvSpPr>
        <p:spPr>
          <a:xfrm>
            <a:off x="222477" y="95760"/>
            <a:ext cx="11747045" cy="848137"/>
          </a:xfrm>
          <a:prstGeom prst="rect">
            <a:avLst/>
          </a:prstGeom>
          <a:solidFill>
            <a:srgbClr val="2FB8EA"/>
          </a:solidFill>
        </p:spPr>
        <p:txBody>
          <a:bodyPr lIns="33867" tIns="33867" rIns="33867" bIns="33867" rtlCol="0" anchor="ctr"/>
          <a:lstStyle/>
          <a:p>
            <a:pPr algn="ctr">
              <a:lnSpc>
                <a:spcPts val="3321"/>
              </a:lnSpc>
              <a:spcBef>
                <a:spcPct val="0"/>
              </a:spcBef>
            </a:pPr>
            <a:r>
              <a:rPr lang="lt-LT" sz="2400" b="1" spc="243" dirty="0">
                <a:solidFill>
                  <a:srgbClr val="FFFFFF"/>
                </a:solidFill>
                <a:latin typeface="Arial" panose="020B0604020202020204" pitchFamily="34" charset="0"/>
                <a:ea typeface="DM Sans"/>
                <a:cs typeface="Arial" panose="020B0604020202020204" pitchFamily="34" charset="0"/>
                <a:sym typeface="DM Sans"/>
              </a:rPr>
              <a:t> </a:t>
            </a:r>
            <a:r>
              <a:rPr lang="lt-LT" sz="2800" b="1" spc="243" dirty="0">
                <a:solidFill>
                  <a:srgbClr val="FFFFFF"/>
                </a:solidFill>
                <a:latin typeface="Arial" panose="020B0604020202020204" pitchFamily="34" charset="0"/>
                <a:ea typeface="DM Sans"/>
                <a:cs typeface="Arial" panose="020B0604020202020204" pitchFamily="34" charset="0"/>
                <a:sym typeface="DM Sans"/>
              </a:rPr>
              <a:t>Tyrimo organizavimas ir metodika (2024-2025 m. m.)    </a:t>
            </a:r>
            <a:endParaRPr lang="en-US" sz="2800" b="1" spc="243" dirty="0">
              <a:solidFill>
                <a:srgbClr val="FFFFFF"/>
              </a:solidFill>
              <a:latin typeface="Arial" panose="020B0604020202020204" pitchFamily="34" charset="0"/>
              <a:ea typeface="DM Sans"/>
              <a:cs typeface="Arial" panose="020B0604020202020204" pitchFamily="34" charset="0"/>
              <a:sym typeface="DM Sans"/>
            </a:endParaRPr>
          </a:p>
        </p:txBody>
      </p:sp>
      <p:sp>
        <p:nvSpPr>
          <p:cNvPr id="8" name="TextBox 7">
            <a:extLst>
              <a:ext uri="{FF2B5EF4-FFF2-40B4-BE49-F238E27FC236}">
                <a16:creationId xmlns:a16="http://schemas.microsoft.com/office/drawing/2014/main" id="{C67D1773-D93E-C60B-2A15-2EA2C97F91B7}"/>
              </a:ext>
            </a:extLst>
          </p:cNvPr>
          <p:cNvSpPr txBox="1"/>
          <p:nvPr/>
        </p:nvSpPr>
        <p:spPr>
          <a:xfrm>
            <a:off x="301135" y="1094460"/>
            <a:ext cx="11747045" cy="56015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b="1" i="0" u="none" strike="noStrike" kern="100" cap="none" spc="0" normalizeH="0" baseline="0" noProof="0" dirty="0">
                <a:ln>
                  <a:noFill/>
                </a:ln>
                <a:solidFill>
                  <a:srgbClr val="FF9900"/>
                </a:solidFill>
                <a:effectLst/>
                <a:uLnTx/>
                <a:uFillTx/>
                <a:latin typeface="Arial" panose="020B0604020202020204" pitchFamily="34" charset="0"/>
                <a:ea typeface="Aptos" panose="020B0004020202020204" pitchFamily="34" charset="0"/>
                <a:cs typeface="Arial" panose="020B0604020202020204" pitchFamily="34" charset="0"/>
              </a:rPr>
              <a:t>OBJEKTAS</a:t>
            </a:r>
            <a:r>
              <a:rPr kumimoji="0" lang="lt-LT" sz="1800" b="0" i="0" u="none" strike="noStrike" kern="100" cap="none" spc="0" normalizeH="0" baseline="0" noProof="0" dirty="0">
                <a:ln>
                  <a:noFill/>
                </a:ln>
                <a:solidFill>
                  <a:srgbClr val="FF9900"/>
                </a:solidFill>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lt-LT"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 profesinio orientavimo paslaugos švietimo įstaigose. </a:t>
            </a:r>
          </a:p>
          <a:p>
            <a:pPr algn="just">
              <a:spcBef>
                <a:spcPts val="600"/>
              </a:spcBef>
              <a:defRPr/>
            </a:pPr>
            <a:r>
              <a:rPr kumimoji="0" lang="lt-LT" b="1" i="0" u="none" strike="noStrike" kern="100" cap="none" spc="0" normalizeH="0" baseline="0" noProof="0" dirty="0">
                <a:ln>
                  <a:noFill/>
                </a:ln>
                <a:solidFill>
                  <a:srgbClr val="FF9900"/>
                </a:solidFill>
                <a:effectLst/>
                <a:uLnTx/>
                <a:uFillTx/>
                <a:latin typeface="Arial" panose="020B0604020202020204" pitchFamily="34" charset="0"/>
                <a:ea typeface="Aptos" panose="020B0004020202020204" pitchFamily="34" charset="0"/>
                <a:cs typeface="Arial" panose="020B0604020202020204" pitchFamily="34" charset="0"/>
              </a:rPr>
              <a:t>TIKSLAS</a:t>
            </a:r>
            <a:r>
              <a:rPr kumimoji="0" lang="lt-LT" sz="1800" b="1" i="0" u="none" strike="noStrike" kern="100" cap="none" spc="0" normalizeH="0" baseline="0" noProof="0" dirty="0">
                <a:ln>
                  <a:noFill/>
                </a:ln>
                <a:solidFill>
                  <a:prstClr val="white"/>
                </a:solidFill>
                <a:effectLst/>
                <a:uLnTx/>
                <a:uFillTx/>
                <a:latin typeface="Arial" panose="020B0604020202020204" pitchFamily="34" charset="0"/>
                <a:ea typeface="Aptos" panose="020B0004020202020204" pitchFamily="34" charset="0"/>
                <a:cs typeface="Arial" panose="020B0604020202020204" pitchFamily="34" charset="0"/>
              </a:rPr>
              <a:t> </a:t>
            </a:r>
            <a:r>
              <a:rPr kumimoji="0" lang="lt-LT" sz="1600" b="1"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 </a:t>
            </a:r>
            <a:r>
              <a:rPr kumimoji="0" lang="lt-LT"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įvertinti profesinio orientavimo būklę ir mokiniams teikiamų paslaugų kokybę šalyje </a:t>
            </a:r>
            <a:r>
              <a:rPr kumimoji="0" lang="lt-LT" b="1"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2024-2025 m. m. </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lt-LT" b="1" i="0" u="none" strike="noStrike" kern="100" cap="none" spc="0" normalizeH="0" baseline="0" noProof="0" dirty="0">
                <a:ln>
                  <a:noFill/>
                </a:ln>
                <a:solidFill>
                  <a:srgbClr val="FF9900"/>
                </a:solidFill>
                <a:effectLst/>
                <a:uLnTx/>
                <a:uFillTx/>
                <a:latin typeface="Arial" panose="020B0604020202020204" pitchFamily="34" charset="0"/>
                <a:ea typeface="Aptos" panose="020B0004020202020204" pitchFamily="34" charset="0"/>
                <a:cs typeface="Arial" panose="020B0604020202020204" pitchFamily="34" charset="0"/>
              </a:rPr>
              <a:t>UŽDAVINIAI:</a:t>
            </a:r>
          </a:p>
          <a:p>
            <a:pPr marL="285750" marR="0" lvl="0" indent="-285750" algn="just" defTabSz="914400" rtl="0" eaLnBrk="1" fontAlgn="auto" latinLnBrk="0" hangingPunct="1">
              <a:lnSpc>
                <a:spcPct val="100000"/>
              </a:lnSpc>
              <a:spcAft>
                <a:spcPts val="0"/>
              </a:spcAft>
              <a:buClrTx/>
              <a:buSzTx/>
              <a:buFont typeface="Wingdings" panose="05000000000000000000" pitchFamily="2" charset="2"/>
              <a:buChar char="q"/>
              <a:tabLst/>
              <a:defRPr/>
            </a:pPr>
            <a:r>
              <a:rPr kumimoji="0" lang="lt-LT"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Nustatyti karjeros specialistų pasirengimą teikti profesinio orientavimo paslaugas;</a:t>
            </a:r>
          </a:p>
          <a:p>
            <a:pPr marL="285750" marR="0" lvl="0" indent="-285750" algn="just" defTabSz="914400" rtl="0" eaLnBrk="1" fontAlgn="auto" latinLnBrk="0" hangingPunct="1">
              <a:lnSpc>
                <a:spcPct val="100000"/>
              </a:lnSpc>
              <a:spcAft>
                <a:spcPts val="0"/>
              </a:spcAft>
              <a:buClrTx/>
              <a:buSzTx/>
              <a:buFont typeface="Wingdings" panose="05000000000000000000" pitchFamily="2" charset="2"/>
              <a:buChar char="q"/>
              <a:tabLst/>
              <a:defRPr/>
            </a:pPr>
            <a:r>
              <a:rPr kumimoji="0" lang="lt-LT"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Identifikuoti profesinio orientavimo švietimo įstaigose silpnybes ir stiprybes; </a:t>
            </a:r>
          </a:p>
          <a:p>
            <a:pPr marL="285750" marR="0" lvl="0" indent="-285750" algn="just" defTabSz="914400" rtl="0" eaLnBrk="1" fontAlgn="auto" latinLnBrk="0" hangingPunct="1">
              <a:lnSpc>
                <a:spcPct val="100000"/>
              </a:lnSpc>
              <a:spcAft>
                <a:spcPts val="0"/>
              </a:spcAft>
              <a:buClrTx/>
              <a:buSzTx/>
              <a:buFont typeface="Wingdings" panose="05000000000000000000" pitchFamily="2" charset="2"/>
              <a:buChar char="q"/>
              <a:tabLst/>
              <a:defRPr/>
            </a:pPr>
            <a:r>
              <a:rPr kumimoji="0" lang="lt-LT"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Įvertinti mokinių karjeros kompetencijų lygį.</a:t>
            </a:r>
          </a:p>
          <a:p>
            <a:pPr algn="just">
              <a:spcBef>
                <a:spcPts val="600"/>
              </a:spcBef>
              <a:defRPr/>
            </a:pPr>
            <a:r>
              <a:rPr kumimoji="0" lang="lt-LT" b="1" i="0" u="none" strike="noStrike" kern="100" cap="none" spc="0" normalizeH="0" baseline="0" noProof="0" dirty="0">
                <a:ln>
                  <a:noFill/>
                </a:ln>
                <a:solidFill>
                  <a:srgbClr val="FF9900"/>
                </a:solidFill>
                <a:effectLst/>
                <a:uLnTx/>
                <a:uFillTx/>
                <a:latin typeface="Arial" panose="020B0604020202020204" pitchFamily="34" charset="0"/>
                <a:ea typeface="Aptos" panose="020B0004020202020204" pitchFamily="34" charset="0"/>
                <a:cs typeface="Arial" panose="020B0604020202020204" pitchFamily="34" charset="0"/>
              </a:rPr>
              <a:t>IMTIS: </a:t>
            </a:r>
            <a:r>
              <a:rPr kumimoji="0" lang="lt-LT" b="1"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850</a:t>
            </a:r>
            <a:r>
              <a:rPr kumimoji="0" lang="lt-LT" sz="1600" b="1"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 </a:t>
            </a:r>
            <a:r>
              <a:rPr kumimoji="0" lang="lt-LT"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(iš jų – </a:t>
            </a:r>
            <a:r>
              <a:rPr kumimoji="0" lang="lt-LT" b="1"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806</a:t>
            </a:r>
            <a:r>
              <a:rPr kumimoji="0" lang="lt-LT" sz="1600" b="1"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 </a:t>
            </a:r>
            <a:r>
              <a:rPr kumimoji="0" lang="lt-LT"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bendrojo ugdymo mokyklų ir </a:t>
            </a:r>
            <a:r>
              <a:rPr kumimoji="0" lang="lt-LT" b="1"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44</a:t>
            </a:r>
            <a:r>
              <a:rPr kumimoji="0" lang="lt-LT"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 – profesinio mokymo įstaiga) pagal šiuo metu galiojančius teisės aktus stebėsenos duomenis turinčios teikti švietimo įstaigos ir </a:t>
            </a:r>
            <a:r>
              <a:rPr kumimoji="0" lang="lt-LT" b="1"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557</a:t>
            </a:r>
            <a:r>
              <a:rPr kumimoji="0" lang="lt-LT" sz="1600" b="0" i="0" u="none" strike="noStrike" kern="1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 profesinio orientavimo paslaugas 1-12 kl. mokiniams teikiantys karjeros specialistai arba kiti už profesinį orientavimą švietimo įstaigose atsakingi asmenys.   </a:t>
            </a:r>
          </a:p>
          <a:p>
            <a:pPr lvl="0" algn="just">
              <a:spcBef>
                <a:spcPts val="600"/>
              </a:spcBef>
              <a:defRPr/>
            </a:pPr>
            <a:r>
              <a:rPr kumimoji="0" lang="lt-LT" b="1" i="0" u="none" strike="noStrike" kern="100" cap="none" spc="0" normalizeH="0" baseline="0" noProof="0" dirty="0">
                <a:ln>
                  <a:noFill/>
                </a:ln>
                <a:solidFill>
                  <a:srgbClr val="FF9900"/>
                </a:solidFill>
                <a:effectLst/>
                <a:uLnTx/>
                <a:uFillTx/>
                <a:latin typeface="Arial" panose="020B0604020202020204" pitchFamily="34" charset="0"/>
                <a:ea typeface="Aptos" panose="020B0004020202020204" pitchFamily="34" charset="0"/>
                <a:cs typeface="Arial" panose="020B0604020202020204" pitchFamily="34" charset="0"/>
              </a:rPr>
              <a:t>ĮGYVENDINIMAS IR METODAI</a:t>
            </a:r>
            <a:r>
              <a:rPr lang="lt-LT" sz="1600" kern="100" dirty="0">
                <a:latin typeface="Arial" panose="020B0604020202020204" pitchFamily="34" charset="0"/>
                <a:ea typeface="Aptos" panose="020B0004020202020204" pitchFamily="34" charset="0"/>
                <a:cs typeface="Arial" panose="020B0604020202020204" pitchFamily="34" charset="0"/>
              </a:rPr>
              <a:t>: reikalingi duomenys iš švietimo įstaigų rinkti anketinės apklausos būdu Lietuvos neformaliojo švietimo agentūros (LINEŠA) Ugdymo karjerai skyriaus administruojamos </a:t>
            </a:r>
            <a:r>
              <a:rPr lang="lt-LT" b="1" kern="100" dirty="0">
                <a:latin typeface="Arial" panose="020B0604020202020204" pitchFamily="34" charset="0"/>
                <a:ea typeface="Aptos" panose="020B0004020202020204" pitchFamily="34" charset="0"/>
                <a:cs typeface="Arial" panose="020B0604020202020204" pitchFamily="34" charset="0"/>
              </a:rPr>
              <a:t>Mokinių ugdymo karjerai informacinės sistemos </a:t>
            </a:r>
            <a:r>
              <a:rPr lang="lt-LT" b="1" kern="100" dirty="0">
                <a:solidFill>
                  <a:srgbClr val="FF9900"/>
                </a:solidFill>
                <a:latin typeface="Arial" panose="020B0604020202020204" pitchFamily="34" charset="0"/>
                <a:ea typeface="Aptos" panose="020B0004020202020204" pitchFamily="34" charset="0"/>
                <a:cs typeface="Arial" panose="020B0604020202020204" pitchFamily="34" charset="0"/>
              </a:rPr>
              <a:t>(MUKIS)</a:t>
            </a:r>
            <a:r>
              <a:rPr lang="lt-LT" sz="1600" kern="100" dirty="0">
                <a:latin typeface="Arial" panose="020B0604020202020204" pitchFamily="34" charset="0"/>
                <a:ea typeface="Aptos" panose="020B0004020202020204" pitchFamily="34" charset="0"/>
                <a:cs typeface="Arial" panose="020B0604020202020204" pitchFamily="34" charset="0"/>
              </a:rPr>
              <a:t> registruotų naudotojų (karjeros specialistų) paskyrose </a:t>
            </a:r>
            <a:r>
              <a:rPr lang="lt-LT" b="1" kern="100" dirty="0">
                <a:latin typeface="Arial" panose="020B0604020202020204" pitchFamily="34" charset="0"/>
                <a:ea typeface="Aptos" panose="020B0004020202020204" pitchFamily="34" charset="0"/>
                <a:cs typeface="Arial" panose="020B0604020202020204" pitchFamily="34" charset="0"/>
              </a:rPr>
              <a:t>2025 m. gegužės-liepos mėn. </a:t>
            </a:r>
            <a:r>
              <a:rPr lang="lt-LT" sz="1600" kern="100" dirty="0">
                <a:latin typeface="Arial" panose="020B0604020202020204" pitchFamily="34" charset="0"/>
                <a:ea typeface="Aptos" panose="020B0004020202020204" pitchFamily="34" charset="0"/>
                <a:cs typeface="Arial" panose="020B0604020202020204" pitchFamily="34" charset="0"/>
              </a:rPr>
              <a:t>Bendrojo ugdymo mokykloms pateikta </a:t>
            </a:r>
            <a:r>
              <a:rPr lang="lt-LT" b="1" kern="100" dirty="0">
                <a:latin typeface="Arial" panose="020B0604020202020204" pitchFamily="34" charset="0"/>
                <a:ea typeface="Aptos" panose="020B0004020202020204" pitchFamily="34" charset="0"/>
                <a:cs typeface="Arial" panose="020B0604020202020204" pitchFamily="34" charset="0"/>
              </a:rPr>
              <a:t>80 kl.</a:t>
            </a:r>
            <a:r>
              <a:rPr lang="lt-LT" sz="1600" kern="100" dirty="0">
                <a:latin typeface="Arial" panose="020B0604020202020204" pitchFamily="34" charset="0"/>
                <a:ea typeface="Aptos" panose="020B0004020202020204" pitchFamily="34" charset="0"/>
                <a:cs typeface="Arial" panose="020B0604020202020204" pitchFamily="34" charset="0"/>
              </a:rPr>
              <a:t>, profesinio mokymo įstaigoms – </a:t>
            </a:r>
            <a:r>
              <a:rPr lang="lt-LT" b="1" kern="100" dirty="0">
                <a:latin typeface="Arial" panose="020B0604020202020204" pitchFamily="34" charset="0"/>
                <a:ea typeface="Aptos" panose="020B0004020202020204" pitchFamily="34" charset="0"/>
                <a:cs typeface="Arial" panose="020B0604020202020204" pitchFamily="34" charset="0"/>
              </a:rPr>
              <a:t>100</a:t>
            </a:r>
            <a:r>
              <a:rPr lang="lt-LT" sz="1600" kern="100" dirty="0">
                <a:latin typeface="Arial" panose="020B0604020202020204" pitchFamily="34" charset="0"/>
                <a:ea typeface="Aptos" panose="020B0004020202020204" pitchFamily="34" charset="0"/>
                <a:cs typeface="Arial" panose="020B0604020202020204" pitchFamily="34" charset="0"/>
              </a:rPr>
              <a:t> atviro ir uždaro pobūdžio klausimų, suskirstytų į </a:t>
            </a:r>
            <a:r>
              <a:rPr lang="lt-LT" b="1" kern="100" dirty="0">
                <a:latin typeface="Arial" panose="020B0604020202020204" pitchFamily="34" charset="0"/>
                <a:ea typeface="Aptos" panose="020B0004020202020204" pitchFamily="34" charset="0"/>
                <a:cs typeface="Arial" panose="020B0604020202020204" pitchFamily="34" charset="0"/>
              </a:rPr>
              <a:t>13</a:t>
            </a:r>
            <a:r>
              <a:rPr lang="lt-LT" sz="1600" kern="100" dirty="0">
                <a:latin typeface="Arial" panose="020B0604020202020204" pitchFamily="34" charset="0"/>
                <a:ea typeface="Aptos" panose="020B0004020202020204" pitchFamily="34" charset="0"/>
                <a:cs typeface="Arial" panose="020B0604020202020204" pitchFamily="34" charset="0"/>
              </a:rPr>
              <a:t> sričių. Specialistams sudarytas atskiras klausimynas iš </a:t>
            </a:r>
            <a:r>
              <a:rPr lang="lt-LT" b="1" kern="100" dirty="0">
                <a:latin typeface="Arial" panose="020B0604020202020204" pitchFamily="34" charset="0"/>
                <a:ea typeface="Aptos" panose="020B0004020202020204" pitchFamily="34" charset="0"/>
                <a:cs typeface="Arial" panose="020B0604020202020204" pitchFamily="34" charset="0"/>
              </a:rPr>
              <a:t>17</a:t>
            </a:r>
            <a:r>
              <a:rPr lang="lt-LT" sz="1600" kern="100" dirty="0">
                <a:latin typeface="Arial" panose="020B0604020202020204" pitchFamily="34" charset="0"/>
                <a:ea typeface="Aptos" panose="020B0004020202020204" pitchFamily="34" charset="0"/>
                <a:cs typeface="Arial" panose="020B0604020202020204" pitchFamily="34" charset="0"/>
              </a:rPr>
              <a:t> klausimų, suskirstytų į </a:t>
            </a:r>
            <a:r>
              <a:rPr lang="lt-LT" b="1" kern="100" dirty="0">
                <a:latin typeface="Arial" panose="020B0604020202020204" pitchFamily="34" charset="0"/>
                <a:ea typeface="Aptos" panose="020B0004020202020204" pitchFamily="34" charset="0"/>
                <a:cs typeface="Arial" panose="020B0604020202020204" pitchFamily="34" charset="0"/>
              </a:rPr>
              <a:t>5</a:t>
            </a:r>
            <a:r>
              <a:rPr lang="lt-LT" sz="1600" kern="100" dirty="0">
                <a:latin typeface="Arial" panose="020B0604020202020204" pitchFamily="34" charset="0"/>
                <a:ea typeface="Aptos" panose="020B0004020202020204" pitchFamily="34" charset="0"/>
                <a:cs typeface="Arial" panose="020B0604020202020204" pitchFamily="34" charset="0"/>
              </a:rPr>
              <a:t> sritis. Anketų klausimynai sudaryti vadovaujantis pagrindiniais profesinį orientavimą reglamentuojančiais teisės aktais. Mokinių karjeros kompetencijų įvertinimui pasirinkti patikimi ir aktualūs profesinio orientavimo temas analizuojantys nacionaliniai (</a:t>
            </a:r>
            <a:r>
              <a:rPr lang="lt-LT" sz="1600" i="1" kern="100" dirty="0">
                <a:latin typeface="Arial" panose="020B0604020202020204" pitchFamily="34" charset="0"/>
                <a:ea typeface="Aptos" panose="020B0004020202020204" pitchFamily="34" charset="0"/>
                <a:cs typeface="Arial" panose="020B0604020202020204" pitchFamily="34" charset="0"/>
              </a:rPr>
              <a:t>JRA</a:t>
            </a:r>
            <a:r>
              <a:rPr lang="lt-LT" sz="1600" kern="100" dirty="0">
                <a:latin typeface="Arial" panose="020B0604020202020204" pitchFamily="34" charset="0"/>
                <a:ea typeface="Aptos" panose="020B0004020202020204" pitchFamily="34" charset="0"/>
                <a:cs typeface="Arial" panose="020B0604020202020204" pitchFamily="34" charset="0"/>
              </a:rPr>
              <a:t>, </a:t>
            </a:r>
            <a:r>
              <a:rPr lang="lt-LT" sz="1600" i="1" kern="100" dirty="0">
                <a:latin typeface="Arial" panose="020B0604020202020204" pitchFamily="34" charset="0"/>
                <a:ea typeface="Aptos" panose="020B0004020202020204" pitchFamily="34" charset="0"/>
                <a:cs typeface="Arial" panose="020B0604020202020204" pitchFamily="34" charset="0"/>
              </a:rPr>
              <a:t>LMS</a:t>
            </a:r>
            <a:r>
              <a:rPr lang="lt-LT" sz="1600" kern="100" dirty="0">
                <a:latin typeface="Arial" panose="020B0604020202020204" pitchFamily="34" charset="0"/>
                <a:ea typeface="Aptos" panose="020B0004020202020204" pitchFamily="34" charset="0"/>
                <a:cs typeface="Arial" panose="020B0604020202020204" pitchFamily="34" charset="0"/>
              </a:rPr>
              <a:t>, </a:t>
            </a:r>
            <a:r>
              <a:rPr lang="lt-LT" sz="1600" i="1" kern="100" dirty="0">
                <a:latin typeface="Arial" panose="020B0604020202020204" pitchFamily="34" charset="0"/>
                <a:ea typeface="Aptos" panose="020B0004020202020204" pitchFamily="34" charset="0"/>
                <a:cs typeface="Arial" panose="020B0604020202020204" pitchFamily="34" charset="0"/>
              </a:rPr>
              <a:t>LSMC</a:t>
            </a:r>
            <a:r>
              <a:rPr lang="lt-LT" sz="1600" kern="100" dirty="0">
                <a:latin typeface="Arial" panose="020B0604020202020204" pitchFamily="34" charset="0"/>
                <a:ea typeface="Aptos" panose="020B0004020202020204" pitchFamily="34" charset="0"/>
                <a:cs typeface="Arial" panose="020B0604020202020204" pitchFamily="34" charset="0"/>
              </a:rPr>
              <a:t> ir kt.) ir tarptautiniai mokinių pasiekimų tyrimai (</a:t>
            </a:r>
            <a:r>
              <a:rPr lang="lt-LT" sz="1600" i="1" kern="100" dirty="0">
                <a:latin typeface="Arial" panose="020B0604020202020204" pitchFamily="34" charset="0"/>
                <a:ea typeface="Aptos" panose="020B0004020202020204" pitchFamily="34" charset="0"/>
                <a:cs typeface="Arial" panose="020B0604020202020204" pitchFamily="34" charset="0"/>
              </a:rPr>
              <a:t>PISA</a:t>
            </a:r>
            <a:r>
              <a:rPr lang="lt-LT" sz="1600" kern="100" dirty="0">
                <a:latin typeface="Arial" panose="020B0604020202020204" pitchFamily="34" charset="0"/>
                <a:ea typeface="Aptos" panose="020B0004020202020204" pitchFamily="34" charset="0"/>
                <a:cs typeface="Arial" panose="020B0604020202020204" pitchFamily="34" charset="0"/>
              </a:rPr>
              <a:t>, </a:t>
            </a:r>
            <a:r>
              <a:rPr lang="lt-LT" sz="1600" i="1" kern="100" dirty="0">
                <a:latin typeface="Arial" panose="020B0604020202020204" pitchFamily="34" charset="0"/>
                <a:ea typeface="Aptos" panose="020B0004020202020204" pitchFamily="34" charset="0"/>
                <a:cs typeface="Arial" panose="020B0604020202020204" pitchFamily="34" charset="0"/>
              </a:rPr>
              <a:t>HBSC</a:t>
            </a:r>
            <a:r>
              <a:rPr lang="lt-LT" sz="1600" kern="100" dirty="0">
                <a:latin typeface="Arial" panose="020B0604020202020204" pitchFamily="34" charset="0"/>
                <a:ea typeface="Aptos" panose="020B0004020202020204" pitchFamily="34" charset="0"/>
                <a:cs typeface="Arial" panose="020B0604020202020204" pitchFamily="34" charset="0"/>
              </a:rPr>
              <a:t>, </a:t>
            </a:r>
            <a:r>
              <a:rPr lang="lt-LT" sz="1600" i="1" kern="100" dirty="0">
                <a:latin typeface="Arial" panose="020B0604020202020204" pitchFamily="34" charset="0"/>
                <a:ea typeface="Aptos" panose="020B0004020202020204" pitchFamily="34" charset="0"/>
                <a:cs typeface="Arial" panose="020B0604020202020204" pitchFamily="34" charset="0"/>
              </a:rPr>
              <a:t>ICCS</a:t>
            </a:r>
            <a:r>
              <a:rPr lang="lt-LT" sz="1600" kern="100" dirty="0">
                <a:latin typeface="Arial" panose="020B0604020202020204" pitchFamily="34" charset="0"/>
                <a:ea typeface="Aptos" panose="020B0004020202020204" pitchFamily="34" charset="0"/>
                <a:cs typeface="Arial" panose="020B0604020202020204" pitchFamily="34" charset="0"/>
              </a:rPr>
              <a:t>), valstybės registrų (</a:t>
            </a:r>
            <a:r>
              <a:rPr lang="lt-LT" sz="1600" i="1" kern="100" dirty="0">
                <a:latin typeface="Arial" panose="020B0604020202020204" pitchFamily="34" charset="0"/>
                <a:ea typeface="Aptos" panose="020B0004020202020204" pitchFamily="34" charset="0"/>
                <a:cs typeface="Arial" panose="020B0604020202020204" pitchFamily="34" charset="0"/>
              </a:rPr>
              <a:t>ŠVIS</a:t>
            </a:r>
            <a:r>
              <a:rPr lang="lt-LT" sz="1600" kern="100" dirty="0">
                <a:latin typeface="Arial" panose="020B0604020202020204" pitchFamily="34" charset="0"/>
                <a:ea typeface="Aptos" panose="020B0004020202020204" pitchFamily="34" charset="0"/>
                <a:cs typeface="Arial" panose="020B0604020202020204" pitchFamily="34" charset="0"/>
              </a:rPr>
              <a:t>, </a:t>
            </a:r>
            <a:r>
              <a:rPr lang="lt-LT" sz="1600" i="1" kern="100" dirty="0">
                <a:latin typeface="Arial" panose="020B0604020202020204" pitchFamily="34" charset="0"/>
                <a:ea typeface="Aptos" panose="020B0004020202020204" pitchFamily="34" charset="0"/>
                <a:cs typeface="Arial" panose="020B0604020202020204" pitchFamily="34" charset="0"/>
              </a:rPr>
              <a:t>VDA</a:t>
            </a:r>
            <a:r>
              <a:rPr lang="lt-LT" sz="1600" kern="100" dirty="0">
                <a:latin typeface="Arial" panose="020B0604020202020204" pitchFamily="34" charset="0"/>
                <a:ea typeface="Aptos" panose="020B0004020202020204" pitchFamily="34" charset="0"/>
                <a:cs typeface="Arial" panose="020B0604020202020204" pitchFamily="34" charset="0"/>
              </a:rPr>
              <a:t>), profesiniu orientavimu suinteresuotų institucijų (</a:t>
            </a:r>
            <a:r>
              <a:rPr lang="lt-LT" sz="1600" i="1" kern="100" dirty="0">
                <a:latin typeface="Arial" panose="020B0604020202020204" pitchFamily="34" charset="0"/>
                <a:ea typeface="Aptos" panose="020B0004020202020204" pitchFamily="34" charset="0"/>
                <a:cs typeface="Arial" panose="020B0604020202020204" pitchFamily="34" charset="0"/>
              </a:rPr>
              <a:t>LAMA BPO</a:t>
            </a:r>
            <a:r>
              <a:rPr lang="lt-LT" sz="1600" kern="100" dirty="0">
                <a:latin typeface="Arial" panose="020B0604020202020204" pitchFamily="34" charset="0"/>
                <a:ea typeface="Aptos" panose="020B0004020202020204" pitchFamily="34" charset="0"/>
                <a:cs typeface="Arial" panose="020B0604020202020204" pitchFamily="34" charset="0"/>
              </a:rPr>
              <a:t>, </a:t>
            </a:r>
            <a:r>
              <a:rPr lang="lt-LT" sz="1600" i="1" kern="100" dirty="0">
                <a:latin typeface="Arial" panose="020B0604020202020204" pitchFamily="34" charset="0"/>
                <a:ea typeface="Aptos" panose="020B0004020202020204" pitchFamily="34" charset="0"/>
                <a:cs typeface="Arial" panose="020B0604020202020204" pitchFamily="34" charset="0"/>
              </a:rPr>
              <a:t>UŽT</a:t>
            </a:r>
            <a:r>
              <a:rPr lang="lt-LT" sz="1600" kern="100" dirty="0">
                <a:latin typeface="Arial" panose="020B0604020202020204" pitchFamily="34" charset="0"/>
                <a:ea typeface="Aptos" panose="020B0004020202020204" pitchFamily="34" charset="0"/>
                <a:cs typeface="Arial" panose="020B0604020202020204" pitchFamily="34" charset="0"/>
              </a:rPr>
              <a:t>, </a:t>
            </a:r>
            <a:r>
              <a:rPr lang="lt-LT" sz="1600" i="1" kern="100" dirty="0">
                <a:latin typeface="Arial" panose="020B0604020202020204" pitchFamily="34" charset="0"/>
                <a:ea typeface="Aptos" panose="020B0004020202020204" pitchFamily="34" charset="0"/>
                <a:cs typeface="Arial" panose="020B0604020202020204" pitchFamily="34" charset="0"/>
              </a:rPr>
              <a:t>STRATA</a:t>
            </a:r>
            <a:r>
              <a:rPr lang="lt-LT" sz="1600" kern="100" dirty="0">
                <a:latin typeface="Arial" panose="020B0604020202020204" pitchFamily="34" charset="0"/>
                <a:ea typeface="Aptos" panose="020B0004020202020204" pitchFamily="34" charset="0"/>
                <a:cs typeface="Arial" panose="020B0604020202020204" pitchFamily="34" charset="0"/>
              </a:rPr>
              <a:t>), tarptautinių duomenų bazių (</a:t>
            </a:r>
            <a:r>
              <a:rPr lang="lt-LT" sz="1600" i="1" kern="100" dirty="0">
                <a:latin typeface="Arial" panose="020B0604020202020204" pitchFamily="34" charset="0"/>
                <a:ea typeface="Aptos" panose="020B0004020202020204" pitchFamily="34" charset="0"/>
                <a:cs typeface="Arial" panose="020B0604020202020204" pitchFamily="34" charset="0"/>
              </a:rPr>
              <a:t>Eurostat</a:t>
            </a:r>
            <a:r>
              <a:rPr lang="lt-LT" sz="1600" kern="100" dirty="0">
                <a:latin typeface="Arial" panose="020B0604020202020204" pitchFamily="34" charset="0"/>
                <a:ea typeface="Aptos" panose="020B0004020202020204" pitchFamily="34" charset="0"/>
                <a:cs typeface="Arial" panose="020B0604020202020204" pitchFamily="34" charset="0"/>
              </a:rPr>
              <a:t>, </a:t>
            </a:r>
            <a:r>
              <a:rPr lang="lt-LT" sz="1600" i="1" kern="100" dirty="0">
                <a:latin typeface="Arial" panose="020B0604020202020204" pitchFamily="34" charset="0"/>
                <a:ea typeface="Aptos" panose="020B0004020202020204" pitchFamily="34" charset="0"/>
                <a:cs typeface="Arial" panose="020B0604020202020204" pitchFamily="34" charset="0"/>
              </a:rPr>
              <a:t>CEDEFOP</a:t>
            </a:r>
            <a:r>
              <a:rPr lang="lt-LT" sz="1600" kern="100" dirty="0">
                <a:latin typeface="Arial" panose="020B0604020202020204" pitchFamily="34" charset="0"/>
                <a:ea typeface="Aptos" panose="020B0004020202020204" pitchFamily="34" charset="0"/>
                <a:cs typeface="Arial" panose="020B0604020202020204" pitchFamily="34" charset="0"/>
              </a:rPr>
              <a:t>) statistika. Surinkti kiekybiniai duomenys apdoroti </a:t>
            </a:r>
            <a:r>
              <a:rPr lang="lt-LT" sz="1600" i="1" kern="100" dirty="0">
                <a:latin typeface="Arial" panose="020B0604020202020204" pitchFamily="34" charset="0"/>
                <a:ea typeface="Aptos" panose="020B0004020202020204" pitchFamily="34" charset="0"/>
                <a:cs typeface="Arial" panose="020B0604020202020204" pitchFamily="34" charset="0"/>
              </a:rPr>
              <a:t>Microsoft Excel </a:t>
            </a:r>
            <a:r>
              <a:rPr lang="lt-LT" sz="1600" kern="100" dirty="0">
                <a:latin typeface="Arial" panose="020B0604020202020204" pitchFamily="34" charset="0"/>
                <a:ea typeface="Aptos" panose="020B0004020202020204" pitchFamily="34" charset="0"/>
                <a:cs typeface="Arial" panose="020B0604020202020204" pitchFamily="34" charset="0"/>
              </a:rPr>
              <a:t>kompiuterine programa, kokybiniai - analizuoti kokybinės turinio (</a:t>
            </a:r>
            <a:r>
              <a:rPr lang="lt-LT" sz="1600" i="1" kern="100" dirty="0">
                <a:latin typeface="Arial" panose="020B0604020202020204" pitchFamily="34" charset="0"/>
                <a:ea typeface="Aptos" panose="020B0004020202020204" pitchFamily="34" charset="0"/>
                <a:cs typeface="Arial" panose="020B0604020202020204" pitchFamily="34" charset="0"/>
              </a:rPr>
              <a:t>content</a:t>
            </a:r>
            <a:r>
              <a:rPr lang="lt-LT" sz="1600" kern="100" dirty="0">
                <a:latin typeface="Arial" panose="020B0604020202020204" pitchFamily="34" charset="0"/>
                <a:ea typeface="Aptos" panose="020B0004020202020204" pitchFamily="34" charset="0"/>
                <a:cs typeface="Arial" panose="020B0604020202020204" pitchFamily="34" charset="0"/>
              </a:rPr>
              <a:t>) analizės metodu.</a:t>
            </a:r>
            <a:r>
              <a:rPr lang="lt-LT" sz="1600" kern="100" dirty="0">
                <a:latin typeface="Aptos" panose="020B0004020202020204" pitchFamily="34" charset="0"/>
                <a:ea typeface="Aptos" panose="020B0004020202020204" pitchFamily="34" charset="0"/>
                <a:cs typeface="Times New Roman" panose="02020603050405020304" pitchFamily="18" charset="0"/>
              </a:rPr>
              <a:t> </a:t>
            </a:r>
            <a:endParaRPr kumimoji="0" lang="lt-LT" sz="16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3055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7108fe-728a-4403-99e0-ad7ff8c8cab3">
      <Terms xmlns="http://schemas.microsoft.com/office/infopath/2007/PartnerControls"/>
    </lcf76f155ced4ddcb4097134ff3c332f>
    <TaxCatchAll xmlns="1b0a61a9-c0d1-478f-a31a-4039f029bba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185CA9726FD94FA2F576F8F14BE75A" ma:contentTypeVersion="11" ma:contentTypeDescription="Create a new document." ma:contentTypeScope="" ma:versionID="9ac9c16efb86b54b39f5b803d4a84de4">
  <xsd:schema xmlns:xsd="http://www.w3.org/2001/XMLSchema" xmlns:xs="http://www.w3.org/2001/XMLSchema" xmlns:p="http://schemas.microsoft.com/office/2006/metadata/properties" xmlns:ns2="c87108fe-728a-4403-99e0-ad7ff8c8cab3" xmlns:ns3="1b0a61a9-c0d1-478f-a31a-4039f029bba4" targetNamespace="http://schemas.microsoft.com/office/2006/metadata/properties" ma:root="true" ma:fieldsID="12350e70efe9283a89a5510f3a46fcc7" ns2:_="" ns3:_="">
    <xsd:import namespace="c87108fe-728a-4403-99e0-ad7ff8c8cab3"/>
    <xsd:import namespace="1b0a61a9-c0d1-478f-a31a-4039f029bb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7108fe-728a-4403-99e0-ad7ff8c8ca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7744316-5294-4e85-944f-0c3a0c1f307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0a61a9-c0d1-478f-a31a-4039f029bba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6c4d58d-d2ec-4c61-9f6b-7865431b2a3e}" ma:internalName="TaxCatchAll" ma:showField="CatchAllData" ma:web="1b0a61a9-c0d1-478f-a31a-4039f029bb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7AE1EB-8F9A-47EA-9161-06E44FD1A24C}">
  <ds:schemaRefs>
    <ds:schemaRef ds:uri="http://schemas.microsoft.com/office/2006/metadata/properties"/>
    <ds:schemaRef ds:uri="http://schemas.microsoft.com/office/infopath/2007/PartnerControls"/>
    <ds:schemaRef ds:uri="c87108fe-728a-4403-99e0-ad7ff8c8cab3"/>
    <ds:schemaRef ds:uri="1b0a61a9-c0d1-478f-a31a-4039f029bba4"/>
  </ds:schemaRefs>
</ds:datastoreItem>
</file>

<file path=customXml/itemProps2.xml><?xml version="1.0" encoding="utf-8"?>
<ds:datastoreItem xmlns:ds="http://schemas.openxmlformats.org/officeDocument/2006/customXml" ds:itemID="{69CB8902-CF69-4BA2-863F-584F27937B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7108fe-728a-4403-99e0-ad7ff8c8cab3"/>
    <ds:schemaRef ds:uri="1b0a61a9-c0d1-478f-a31a-4039f029bb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F5F38C-FE8D-42A0-9F69-0CEBEE6043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11835</TotalTime>
  <Words>1433</Words>
  <Application>Microsoft Office PowerPoint</Application>
  <PresentationFormat>Widescreen</PresentationFormat>
  <Paragraphs>120</Paragraphs>
  <Slides>25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Aptos</vt:lpstr>
      <vt:lpstr>Arial</vt:lpstr>
      <vt:lpstr>Calibri</vt:lpstr>
      <vt:lpstr>Calibri Light</vt:lpstr>
      <vt:lpstr>Canva Sans</vt:lpstr>
      <vt:lpstr>DM Sans</vt:lpstr>
      <vt:lpstr>Roboto Lt</vt:lpstr>
      <vt:lpstr>Roboto Th</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Kareivaitė</dc:creator>
  <cp:lastModifiedBy>Vitalija Paurienė</cp:lastModifiedBy>
  <cp:revision>289</cp:revision>
  <dcterms:created xsi:type="dcterms:W3CDTF">2023-10-22T13:15:41Z</dcterms:created>
  <dcterms:modified xsi:type="dcterms:W3CDTF">2026-05-12T11:03:27Z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0x01010006185CA9726FD94FA2F576F8F14BE75A</vt:lpwstr>
  </property>
</Properties>
</file>