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Libre Baskerville" panose="020B0604020202020204" charset="0"/>
      <p:regular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DM Sans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52" d="100"/>
          <a:sy n="152" d="100"/>
        </p:scale>
        <p:origin x="44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7419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889110"/>
            <a:ext cx="4863672" cy="13054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lt-LT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Profesinis mokymas Lietuvoje.</a:t>
            </a:r>
            <a:endParaRPr lang="lt-LT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 1"/>
          <p:cNvSpPr/>
          <p:nvPr/>
        </p:nvSpPr>
        <p:spPr>
          <a:xfrm>
            <a:off x="496119" y="3007593"/>
            <a:ext cx="406181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 smtClean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1100" dirty="0"/>
          </a:p>
        </p:txBody>
      </p:sp>
      <p:sp>
        <p:nvSpPr>
          <p:cNvPr id="6" name="Suapvalintas stačiakampis 5"/>
          <p:cNvSpPr/>
          <p:nvPr/>
        </p:nvSpPr>
        <p:spPr>
          <a:xfrm>
            <a:off x="956602" y="3334043"/>
            <a:ext cx="3552093" cy="1090246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Praktiškas kelias į darbo rinką — įgūdžiai, karjera ir ateitis.</a:t>
            </a:r>
            <a:endParaRPr lang="en-GB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1356" y="570941"/>
            <a:ext cx="8151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lnSpc>
                <a:spcPct val="104000"/>
              </a:lnSpc>
              <a:buNone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Išvados: kodėl verta rinktis profesinį mokymą?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1"/>
          <p:cNvSpPr/>
          <p:nvPr/>
        </p:nvSpPr>
        <p:spPr>
          <a:xfrm>
            <a:off x="491355" y="1616384"/>
            <a:ext cx="8151763" cy="6983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400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Profesinis mokymas kartais nuvertinamas dėl </a:t>
            </a:r>
            <a:r>
              <a:rPr lang="en-US" sz="1400" b="1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senų stereotipų</a:t>
            </a:r>
            <a:r>
              <a:rPr lang="en-US" sz="1400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 ir klaidingo įsitikinimo, kad universitetas visada yra geresnis pasirinkimas. Iš tiesų — tai </a:t>
            </a:r>
            <a:r>
              <a:rPr lang="en-US" sz="1400" b="1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svarbi ir perspektyvi švietimo kryptis</a:t>
            </a:r>
            <a:r>
              <a:rPr lang="en-US" sz="1400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96119" y="2555528"/>
            <a:ext cx="8151763" cy="1053182"/>
          </a:xfrm>
          <a:prstGeom prst="roundRect">
            <a:avLst>
              <a:gd name="adj" fmla="val 5654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00881" y="2560290"/>
            <a:ext cx="2714030" cy="1043657"/>
          </a:xfrm>
          <a:prstGeom prst="roundRect">
            <a:avLst>
              <a:gd name="adj" fmla="val 5705"/>
            </a:avLst>
          </a:prstGeom>
          <a:solidFill>
            <a:srgbClr val="F7EDD4"/>
          </a:solidFill>
          <a:ln/>
        </p:spPr>
      </p:sp>
      <p:sp>
        <p:nvSpPr>
          <p:cNvPr id="6" name="Text 4"/>
          <p:cNvSpPr/>
          <p:nvPr/>
        </p:nvSpPr>
        <p:spPr>
          <a:xfrm>
            <a:off x="642640" y="2702049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Praktiniai įgūdžiai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42640" y="3008561"/>
            <a:ext cx="243051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Greitai įgyjami ir vertinami darbo rinkoje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214911" y="2560290"/>
            <a:ext cx="2714104" cy="1043657"/>
          </a:xfrm>
          <a:prstGeom prst="rect">
            <a:avLst/>
          </a:prstGeom>
          <a:solidFill>
            <a:srgbClr val="F7EDD4"/>
          </a:solidFill>
          <a:ln/>
        </p:spPr>
      </p:sp>
      <p:sp>
        <p:nvSpPr>
          <p:cNvPr id="9" name="Shape 7"/>
          <p:cNvSpPr/>
          <p:nvPr/>
        </p:nvSpPr>
        <p:spPr>
          <a:xfrm>
            <a:off x="3214911" y="2560290"/>
            <a:ext cx="19050" cy="1043657"/>
          </a:xfrm>
          <a:prstGeom prst="roundRect">
            <a:avLst>
              <a:gd name="adj" fmla="val 312558"/>
            </a:avLst>
          </a:prstGeom>
          <a:solidFill>
            <a:srgbClr val="DDD3BA"/>
          </a:solidFill>
          <a:ln/>
        </p:spPr>
      </p:sp>
      <p:sp>
        <p:nvSpPr>
          <p:cNvPr id="10" name="Text 8"/>
          <p:cNvSpPr/>
          <p:nvPr/>
        </p:nvSpPr>
        <p:spPr>
          <a:xfrm>
            <a:off x="3356670" y="2702049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Perspektyvi karjera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3356670" y="3008561"/>
            <a:ext cx="243058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Paklausios specialybės ir verslo galimybės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929015" y="2560290"/>
            <a:ext cx="2714104" cy="1043657"/>
          </a:xfrm>
          <a:prstGeom prst="rect">
            <a:avLst/>
          </a:prstGeom>
          <a:solidFill>
            <a:srgbClr val="F7EDD4"/>
          </a:solidFill>
          <a:ln/>
        </p:spPr>
      </p:sp>
      <p:sp>
        <p:nvSpPr>
          <p:cNvPr id="13" name="Shape 11"/>
          <p:cNvSpPr/>
          <p:nvPr/>
        </p:nvSpPr>
        <p:spPr>
          <a:xfrm>
            <a:off x="5929015" y="2560290"/>
            <a:ext cx="19050" cy="1043657"/>
          </a:xfrm>
          <a:prstGeom prst="roundRect">
            <a:avLst>
              <a:gd name="adj" fmla="val 312558"/>
            </a:avLst>
          </a:prstGeom>
          <a:solidFill>
            <a:srgbClr val="DDD3BA"/>
          </a:solidFill>
          <a:ln/>
        </p:spPr>
      </p:sp>
      <p:sp>
        <p:nvSpPr>
          <p:cNvPr id="14" name="Text 12"/>
          <p:cNvSpPr/>
          <p:nvPr/>
        </p:nvSpPr>
        <p:spPr>
          <a:xfrm>
            <a:off x="6070774" y="2702049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Lygiavertis kelias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6070774" y="3008561"/>
            <a:ext cx="243058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Ne prastesnis — tiesiog kitoks pasirinkimas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96119" y="3768179"/>
            <a:ext cx="8151763" cy="602382"/>
          </a:xfrm>
          <a:prstGeom prst="roundRect">
            <a:avLst>
              <a:gd name="adj" fmla="val 9884"/>
            </a:avLst>
          </a:prstGeom>
          <a:solidFill>
            <a:srgbClr val="B6FCB8"/>
          </a:solidFill>
          <a:ln/>
        </p:spPr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77" y="3983236"/>
            <a:ext cx="177180" cy="141759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956816" y="3945359"/>
            <a:ext cx="800650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Profesinis mokymas padeda greičiau pasiruošti darbo rinkai ir kurti sėkmingą, prasmingą karjerą.</a:t>
            </a:r>
            <a:endParaRPr lang="en-US" sz="11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D3E4D98-6485-448B-857B-0F281A5549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5204" y="4619848"/>
            <a:ext cx="2895600" cy="533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478408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Kas yra profesinis mokymas?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 1"/>
          <p:cNvSpPr/>
          <p:nvPr/>
        </p:nvSpPr>
        <p:spPr>
          <a:xfrm>
            <a:off x="3925119" y="1576983"/>
            <a:ext cx="4834202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100" b="1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1100" b="1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             </a:t>
            </a:r>
            <a:r>
              <a:rPr lang="en-US" sz="1100" b="1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Profesinis </a:t>
            </a:r>
            <a:r>
              <a:rPr lang="en-US" sz="1100" b="1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mokymas </a:t>
            </a:r>
            <a:r>
              <a:rPr lang="en-US" sz="1100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— tai mokymasis, orientuotas į </a:t>
            </a:r>
            <a:r>
              <a:rPr lang="en-US" sz="1100" b="1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konkrečią profesiją</a:t>
            </a:r>
            <a:r>
              <a:rPr lang="en-US" sz="1100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. Mokiniai ne tik studijuoja teoriją, bet ir daug laiko skiria praktikai realiose darbo vietose. Pagrindinis tikslas — paruošti žmogų savarankiškam darbui pagal pasirinktą specialybę.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3925119" y="2643708"/>
            <a:ext cx="2290465" cy="1053182"/>
          </a:xfrm>
          <a:prstGeom prst="roundRect">
            <a:avLst>
              <a:gd name="adj" fmla="val 5654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071640" y="2790230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Techninės sritys</a:t>
            </a:r>
            <a:endParaRPr lang="en-US" sz="1350" b="1" dirty="0"/>
          </a:p>
        </p:txBody>
      </p:sp>
      <p:sp>
        <p:nvSpPr>
          <p:cNvPr id="7" name="Text 4"/>
          <p:cNvSpPr/>
          <p:nvPr/>
        </p:nvSpPr>
        <p:spPr>
          <a:xfrm>
            <a:off x="4071640" y="3096741"/>
            <a:ext cx="199742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Elektrikai, suvirintojai, statybininkai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357342" y="2643708"/>
            <a:ext cx="2290539" cy="1053182"/>
          </a:xfrm>
          <a:prstGeom prst="roundRect">
            <a:avLst>
              <a:gd name="adj" fmla="val 5654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03863" y="2790230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Paslaugos</a:t>
            </a:r>
            <a:endParaRPr lang="en-US" sz="1350" b="1" dirty="0"/>
          </a:p>
        </p:txBody>
      </p:sp>
      <p:sp>
        <p:nvSpPr>
          <p:cNvPr id="10" name="Text 7"/>
          <p:cNvSpPr/>
          <p:nvPr/>
        </p:nvSpPr>
        <p:spPr>
          <a:xfrm>
            <a:off x="6503863" y="3096741"/>
            <a:ext cx="199749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Virėjai, grožio specialistai, aptarnavimas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3925119" y="3838649"/>
            <a:ext cx="4722763" cy="826368"/>
          </a:xfrm>
          <a:prstGeom prst="roundRect">
            <a:avLst>
              <a:gd name="adj" fmla="val 7205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071640" y="3985171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Sveikata ir IT</a:t>
            </a:r>
            <a:endParaRPr lang="en-US" sz="1350" b="1" dirty="0"/>
          </a:p>
        </p:txBody>
      </p:sp>
      <p:sp>
        <p:nvSpPr>
          <p:cNvPr id="13" name="Text 10"/>
          <p:cNvSpPr/>
          <p:nvPr/>
        </p:nvSpPr>
        <p:spPr>
          <a:xfrm>
            <a:off x="4071640" y="4291682"/>
            <a:ext cx="442972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Slaugytojų padėjėjai, IT technikai</a:t>
            </a:r>
            <a:endParaRPr lang="en-US" sz="11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4500E65-2FD3-4685-812E-0781066A91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9705" y="4766920"/>
            <a:ext cx="2044295" cy="3765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36" y="668215"/>
            <a:ext cx="7097241" cy="886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lt-LT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Profesinis mokymas ar universitetas?</a:t>
            </a:r>
            <a:endParaRPr lang="lt-LT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1"/>
          <p:cNvSpPr/>
          <p:nvPr/>
        </p:nvSpPr>
        <p:spPr>
          <a:xfrm>
            <a:off x="636796" y="1346064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Abi kryptys yra svarbios — tačiau jos tinka skirtingiems tikslams ir karjeros planams</a:t>
            </a:r>
            <a:r>
              <a:rPr lang="en-US" sz="11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252264" y="2322909"/>
            <a:ext cx="4107135" cy="1610469"/>
          </a:xfrm>
          <a:prstGeom prst="roundRect">
            <a:avLst>
              <a:gd name="adj" fmla="val 6338"/>
            </a:avLst>
          </a:prstGeom>
          <a:solidFill>
            <a:srgbClr val="B88E23"/>
          </a:solidFill>
          <a:ln/>
        </p:spPr>
      </p:sp>
      <p:sp>
        <p:nvSpPr>
          <p:cNvPr id="5" name="Text 3"/>
          <p:cNvSpPr/>
          <p:nvPr/>
        </p:nvSpPr>
        <p:spPr>
          <a:xfrm>
            <a:off x="535781" y="2464668"/>
            <a:ext cx="233511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Profesinės mokyklos</a:t>
            </a:r>
            <a:endParaRPr lang="en-US" sz="1400" b="1" dirty="0"/>
          </a:p>
        </p:txBody>
      </p:sp>
      <p:sp>
        <p:nvSpPr>
          <p:cNvPr id="6" name="Text 4"/>
          <p:cNvSpPr/>
          <p:nvPr/>
        </p:nvSpPr>
        <p:spPr>
          <a:xfrm>
            <a:off x="535781" y="2827883"/>
            <a:ext cx="3823618" cy="1055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Praktiškesnis mokymasis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Trumpesnė mokymosi trukmė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Konkretūs darbo įgūdžiai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Greitesnis startas darbo rinkoje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749701" y="2464668"/>
            <a:ext cx="256304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4749701" y="2430138"/>
            <a:ext cx="3902943" cy="14536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>
              <a:lnSpc>
                <a:spcPct val="133000"/>
              </a:lnSpc>
              <a:buSzPct val="100000"/>
            </a:pPr>
            <a:r>
              <a:rPr lang="en-US" sz="1100" dirty="0" smtClean="0">
                <a:latin typeface="Libre Baskerville" panose="020B0604020202020204" charset="0"/>
                <a:ea typeface="DM Sans" pitchFamily="34" charset="-122"/>
                <a:cs typeface="DM Sans" pitchFamily="34" charset="-120"/>
              </a:rPr>
              <a:t> </a:t>
            </a:r>
            <a:endParaRPr lang="en-US" sz="11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8C04802-5548-4231-851A-BDBB7241F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400" y="4548262"/>
            <a:ext cx="2895600" cy="533400"/>
          </a:xfrm>
          <a:prstGeom prst="rect">
            <a:avLst/>
          </a:prstGeom>
        </p:spPr>
      </p:pic>
      <p:sp>
        <p:nvSpPr>
          <p:cNvPr id="10" name="Suapvalintas stačiakampis 9"/>
          <p:cNvSpPr/>
          <p:nvPr/>
        </p:nvSpPr>
        <p:spPr>
          <a:xfrm>
            <a:off x="4749701" y="2299718"/>
            <a:ext cx="3762530" cy="17145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3000"/>
              </a:lnSpc>
              <a:buSzPct val="100000"/>
            </a:pPr>
            <a:r>
              <a:rPr lang="lt-LT" sz="1400" b="1" dirty="0" smtClean="0">
                <a:latin typeface="Libre Baskerville" panose="020B0604020202020204" charset="0"/>
                <a:ea typeface="DM Sans" pitchFamily="34" charset="-122"/>
                <a:cs typeface="DM Sans" pitchFamily="34" charset="-120"/>
              </a:rPr>
              <a:t>Universitetinės</a:t>
            </a:r>
            <a:r>
              <a:rPr lang="en-US" sz="1400" b="1" dirty="0" smtClean="0">
                <a:latin typeface="Libre Baskerville" panose="020B060402020202020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lt-LT" sz="1400" b="1" dirty="0" smtClean="0">
                <a:latin typeface="Libre Baskerville" panose="020B0604020202020204" charset="0"/>
                <a:ea typeface="DM Sans" pitchFamily="34" charset="-122"/>
                <a:cs typeface="DM Sans" pitchFamily="34" charset="-120"/>
              </a:rPr>
              <a:t>studijos</a:t>
            </a:r>
          </a:p>
          <a:p>
            <a:pPr marL="342900" indent="-342900">
              <a:lnSpc>
                <a:spcPct val="133000"/>
              </a:lnSpc>
              <a:buSzPct val="100000"/>
              <a:buChar char="•"/>
            </a:pPr>
            <a:r>
              <a:rPr lang="lt-LT" sz="1100" dirty="0" smtClean="0">
                <a:solidFill>
                  <a:srgbClr val="454240"/>
                </a:solidFill>
                <a:latin typeface="Libre Baskerville" panose="020B0604020202020204" charset="0"/>
                <a:ea typeface="DM Sans" pitchFamily="34" charset="-122"/>
                <a:cs typeface="DM Sans" pitchFamily="34" charset="-120"/>
              </a:rPr>
              <a:t>Platesnės </a:t>
            </a:r>
            <a:r>
              <a:rPr lang="lt-LT" sz="1100" dirty="0" smtClean="0">
                <a:solidFill>
                  <a:srgbClr val="454240"/>
                </a:solidFill>
                <a:latin typeface="Libre Baskerville" panose="020B0604020202020204" charset="0"/>
                <a:ea typeface="DM Sans" pitchFamily="34" charset="-122"/>
                <a:cs typeface="DM Sans" pitchFamily="34" charset="-120"/>
              </a:rPr>
              <a:t>akademinės žinios</a:t>
            </a:r>
            <a:endParaRPr lang="lt-LT" sz="1100" dirty="0" smtClean="0">
              <a:latin typeface="Libre Baskerville" panose="020B0604020202020204" charset="0"/>
            </a:endParaRPr>
          </a:p>
          <a:p>
            <a:pPr marL="342900" indent="-342900">
              <a:lnSpc>
                <a:spcPct val="133000"/>
              </a:lnSpc>
              <a:buSzPct val="100000"/>
              <a:buChar char="•"/>
            </a:pPr>
            <a:r>
              <a:rPr lang="lt-LT" sz="1100" dirty="0" smtClean="0">
                <a:solidFill>
                  <a:srgbClr val="454240"/>
                </a:solidFill>
                <a:latin typeface="Libre Baskerville" panose="020B0604020202020204" charset="0"/>
                <a:ea typeface="DM Sans" pitchFamily="34" charset="-122"/>
                <a:cs typeface="DM Sans" pitchFamily="34" charset="-120"/>
              </a:rPr>
              <a:t>Teorija ir moksliniai tyrimai</a:t>
            </a:r>
            <a:endParaRPr lang="lt-LT" sz="1100" dirty="0" smtClean="0">
              <a:latin typeface="Libre Baskerville" panose="020B0604020202020204" charset="0"/>
            </a:endParaRPr>
          </a:p>
          <a:p>
            <a:pPr marL="342900" indent="-342900">
              <a:lnSpc>
                <a:spcPct val="133000"/>
              </a:lnSpc>
              <a:buSzPct val="100000"/>
              <a:buChar char="•"/>
            </a:pPr>
            <a:r>
              <a:rPr lang="lt-LT" sz="1100" dirty="0" smtClean="0">
                <a:solidFill>
                  <a:srgbClr val="454240"/>
                </a:solidFill>
                <a:latin typeface="Libre Baskerville" panose="020B0604020202020204" charset="0"/>
                <a:ea typeface="DM Sans" pitchFamily="34" charset="-122"/>
                <a:cs typeface="DM Sans" pitchFamily="34" charset="-120"/>
              </a:rPr>
              <a:t>Ilgiau trunkantis mokymasis</a:t>
            </a:r>
            <a:endParaRPr lang="lt-LT" sz="1100" dirty="0" smtClean="0">
              <a:latin typeface="Libre Baskerville" panose="020B0604020202020204" charset="0"/>
            </a:endParaRPr>
          </a:p>
          <a:p>
            <a:pPr marL="342900" indent="-342900">
              <a:lnSpc>
                <a:spcPct val="133000"/>
              </a:lnSpc>
              <a:buSzPct val="100000"/>
              <a:buChar char="•"/>
            </a:pPr>
            <a:r>
              <a:rPr lang="lt-LT" sz="1100" dirty="0" smtClean="0">
                <a:solidFill>
                  <a:srgbClr val="454240"/>
                </a:solidFill>
                <a:latin typeface="Libre Baskerville" panose="020B0604020202020204" charset="0"/>
                <a:ea typeface="DM Sans" pitchFamily="34" charset="-122"/>
                <a:cs typeface="DM Sans" pitchFamily="34" charset="-120"/>
              </a:rPr>
              <a:t>Tinka tam tikroms profesijoms</a:t>
            </a:r>
            <a:endParaRPr lang="lt-LT" sz="1100" dirty="0">
              <a:latin typeface="Libre Baskerville" panose="020B060402020202020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816623" y="366043"/>
            <a:ext cx="4939754" cy="8195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Kodėl jaunimas renkasi profesines mokyklas?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 1"/>
          <p:cNvSpPr/>
          <p:nvPr/>
        </p:nvSpPr>
        <p:spPr>
          <a:xfrm>
            <a:off x="3816623" y="1572964"/>
            <a:ext cx="1384399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Greitesnis kelias</a:t>
            </a:r>
            <a:endParaRPr lang="en-US" sz="1400" b="1" dirty="0"/>
          </a:p>
        </p:txBody>
      </p:sp>
      <p:sp>
        <p:nvSpPr>
          <p:cNvPr id="6" name="Text 2"/>
          <p:cNvSpPr/>
          <p:nvPr/>
        </p:nvSpPr>
        <p:spPr>
          <a:xfrm>
            <a:off x="3816623" y="1797844"/>
            <a:ext cx="4939754" cy="157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000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Profesinį išsilavinimą galima įgyti greičiau ir anksčiau pradėti dirbti bei užsidirbti</a:t>
            </a: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850" dirty="0"/>
          </a:p>
        </p:txBody>
      </p:sp>
      <p:sp>
        <p:nvSpPr>
          <p:cNvPr id="8" name="Text 3"/>
          <p:cNvSpPr/>
          <p:nvPr/>
        </p:nvSpPr>
        <p:spPr>
          <a:xfrm>
            <a:off x="3816623" y="2513558"/>
            <a:ext cx="1477714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Praktinis mokymasis</a:t>
            </a:r>
            <a:endParaRPr lang="en-US" sz="1400" b="1" dirty="0"/>
          </a:p>
        </p:txBody>
      </p:sp>
      <p:sp>
        <p:nvSpPr>
          <p:cNvPr id="9" name="Text 4"/>
          <p:cNvSpPr/>
          <p:nvPr/>
        </p:nvSpPr>
        <p:spPr>
          <a:xfrm>
            <a:off x="3816623" y="2738438"/>
            <a:ext cx="4939754" cy="157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000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Patrauklu tiems, kurie nori </a:t>
            </a:r>
            <a:r>
              <a:rPr lang="lt-LT" sz="100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mokytis </a:t>
            </a:r>
            <a:r>
              <a:rPr lang="lt-LT" sz="100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praktiniu būdu</a:t>
            </a:r>
            <a:r>
              <a:rPr lang="en-US" sz="100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, </a:t>
            </a:r>
            <a:r>
              <a:rPr lang="en-US" sz="1000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o ne tik klausydami paskaitų</a:t>
            </a: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850" dirty="0"/>
          </a:p>
        </p:txBody>
      </p:sp>
      <p:sp>
        <p:nvSpPr>
          <p:cNvPr id="11" name="Text 5"/>
          <p:cNvSpPr/>
          <p:nvPr/>
        </p:nvSpPr>
        <p:spPr>
          <a:xfrm>
            <a:off x="3816623" y="3454152"/>
            <a:ext cx="1698799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Praktika realiose vietose</a:t>
            </a:r>
            <a:endParaRPr lang="en-US" sz="1400" b="1" dirty="0"/>
          </a:p>
        </p:txBody>
      </p:sp>
      <p:sp>
        <p:nvSpPr>
          <p:cNvPr id="12" name="Text 6"/>
          <p:cNvSpPr/>
          <p:nvPr/>
        </p:nvSpPr>
        <p:spPr>
          <a:xfrm>
            <a:off x="3816623" y="3679031"/>
            <a:ext cx="4939754" cy="157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000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Mokiniai atlieka praktiką tikrose įmonėse ir įgyja realių darbo patirčių.</a:t>
            </a:r>
            <a:endParaRPr lang="en-US" sz="1000" dirty="0"/>
          </a:p>
        </p:txBody>
      </p:sp>
      <p:sp>
        <p:nvSpPr>
          <p:cNvPr id="14" name="Text 7"/>
          <p:cNvSpPr/>
          <p:nvPr/>
        </p:nvSpPr>
        <p:spPr>
          <a:xfrm>
            <a:off x="3816623" y="4394746"/>
            <a:ext cx="1571551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Paklausios specialybės</a:t>
            </a:r>
            <a:endParaRPr lang="en-US" sz="1400" b="1" dirty="0"/>
          </a:p>
        </p:txBody>
      </p:sp>
      <p:sp>
        <p:nvSpPr>
          <p:cNvPr id="15" name="Text 8"/>
          <p:cNvSpPr/>
          <p:nvPr/>
        </p:nvSpPr>
        <p:spPr>
          <a:xfrm>
            <a:off x="3816623" y="4619625"/>
            <a:ext cx="4939754" cy="157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000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Daugelis profesinių specialybių yra labai paklausios darbo rinkoje</a:t>
            </a: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85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43AE326-137B-4C5B-B443-8B880F3B5C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8068" y="4829249"/>
            <a:ext cx="1705932" cy="31425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489" y="346770"/>
            <a:ext cx="6949901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Ar profesinis mokymas tampa populiaresnis?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1"/>
          <p:cNvSpPr/>
          <p:nvPr/>
        </p:nvSpPr>
        <p:spPr>
          <a:xfrm>
            <a:off x="674489" y="1076718"/>
            <a:ext cx="3759622" cy="14331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100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Profesinis mokymas Lietuvoje </a:t>
            </a:r>
            <a:r>
              <a:rPr lang="en-US" sz="1100" b="1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sulaukia vis daugiau dėmesio</a:t>
            </a:r>
            <a:r>
              <a:rPr lang="en-US" sz="1100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. Darbo rinkai nuolat reikia kvalifikuotų specialistų, todėl praktinių profesijų svarba didėja. Keičiasi ir visuomenės požiūris — vis daugiau žmonių supranta, kad profesinis mokymas gali būti </a:t>
            </a:r>
            <a:r>
              <a:rPr lang="en-US" sz="1100" b="1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rimtas ir perspektyvus pasirinkimas</a:t>
            </a:r>
            <a:r>
              <a:rPr lang="en-US" sz="1100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674489" y="2971949"/>
            <a:ext cx="3759622" cy="580355"/>
          </a:xfrm>
          <a:prstGeom prst="roundRect">
            <a:avLst>
              <a:gd name="adj" fmla="val 8176"/>
            </a:avLst>
          </a:prstGeom>
          <a:solidFill>
            <a:srgbClr val="B6D6FC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450" y="3133279"/>
            <a:ext cx="141163" cy="11296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41574" y="3090118"/>
            <a:ext cx="3279577" cy="3247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Europos Sąjunga aktyviai skatina profesinį mokymą kaip vieną iš pagrindinių ekonomikos augimo variklių.</a:t>
            </a:r>
            <a:endParaRPr lang="en-US" sz="8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503" y="935906"/>
            <a:ext cx="3759622" cy="3759622"/>
          </a:xfrm>
          <a:prstGeom prst="rect">
            <a:avLst/>
          </a:prstGeom>
        </p:spPr>
      </p:pic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4503" y="935906"/>
            <a:ext cx="3759622" cy="37596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D043EFA-C210-41D2-890D-1123E90362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8400" y="4602941"/>
            <a:ext cx="2895600" cy="533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1643" y="349672"/>
            <a:ext cx="5063282" cy="3668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lt-LT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Profesinės mokyklos Lietuvoje</a:t>
            </a:r>
            <a:r>
              <a:rPr lang="en-US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.</a:t>
            </a:r>
            <a:endParaRPr lang="en-US" sz="2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643" y="971624"/>
            <a:ext cx="5165154" cy="292685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973217" y="1495028"/>
            <a:ext cx="2649066" cy="8583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200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Lietuvoje veikia platus profesinio mokymo įstaigų tinklas, kuriame galima mokytis įvairių specialybių. Mokyklų skaičius nuolat atnaujinamas — kai kurios įstaigos jungiamos ar pertvarkomos siekiant kokybės.</a:t>
            </a:r>
            <a:endParaRPr lang="en-US" sz="1200" dirty="0"/>
          </a:p>
        </p:txBody>
      </p:sp>
      <p:sp>
        <p:nvSpPr>
          <p:cNvPr id="5" name="Shape 2"/>
          <p:cNvSpPr/>
          <p:nvPr/>
        </p:nvSpPr>
        <p:spPr>
          <a:xfrm>
            <a:off x="521643" y="4117107"/>
            <a:ext cx="4001691" cy="676647"/>
          </a:xfrm>
          <a:prstGeom prst="roundRect">
            <a:avLst>
              <a:gd name="adj" fmla="val 7287"/>
            </a:avLst>
          </a:prstGeom>
          <a:solidFill>
            <a:srgbClr val="FFFDFA"/>
          </a:solidFill>
          <a:ln w="14288">
            <a:solidFill>
              <a:srgbClr val="DDD3B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53281" y="4248745"/>
            <a:ext cx="146744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Prieinamumas</a:t>
            </a:r>
            <a:endParaRPr lang="en-US" sz="1150" b="1" dirty="0"/>
          </a:p>
        </p:txBody>
      </p:sp>
      <p:sp>
        <p:nvSpPr>
          <p:cNvPr id="7" name="Text 4"/>
          <p:cNvSpPr/>
          <p:nvPr/>
        </p:nvSpPr>
        <p:spPr>
          <a:xfrm>
            <a:off x="653281" y="4490442"/>
            <a:ext cx="3738414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000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Mokyklos veikia </a:t>
            </a:r>
            <a:r>
              <a:rPr lang="lt-LT" sz="100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daugelyje Lietuvos regionų.</a:t>
            </a:r>
            <a:endParaRPr lang="lt-LT" sz="1000" dirty="0"/>
          </a:p>
        </p:txBody>
      </p:sp>
      <p:sp>
        <p:nvSpPr>
          <p:cNvPr id="8" name="Shape 5"/>
          <p:cNvSpPr/>
          <p:nvPr/>
        </p:nvSpPr>
        <p:spPr>
          <a:xfrm>
            <a:off x="4620518" y="4117107"/>
            <a:ext cx="4001765" cy="676647"/>
          </a:xfrm>
          <a:prstGeom prst="roundRect">
            <a:avLst>
              <a:gd name="adj" fmla="val 7287"/>
            </a:avLst>
          </a:prstGeom>
          <a:solidFill>
            <a:srgbClr val="FFFDFA"/>
          </a:solidFill>
          <a:ln w="14288">
            <a:solidFill>
              <a:srgbClr val="DDD3B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752156" y="4248745"/>
            <a:ext cx="146744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Įvairovė</a:t>
            </a:r>
            <a:endParaRPr lang="en-US" sz="1150" b="1" dirty="0"/>
          </a:p>
        </p:txBody>
      </p:sp>
      <p:sp>
        <p:nvSpPr>
          <p:cNvPr id="10" name="Text 7"/>
          <p:cNvSpPr/>
          <p:nvPr/>
        </p:nvSpPr>
        <p:spPr>
          <a:xfrm>
            <a:off x="4752156" y="4490442"/>
            <a:ext cx="3738488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000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Dešimtys specialybių </a:t>
            </a:r>
            <a:r>
              <a:rPr lang="lt-LT" sz="100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skirtingose srityse</a:t>
            </a:r>
            <a:r>
              <a:rPr lang="en-US" sz="100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1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F2BF28E-E934-49AF-B98E-BA6BAC3B4D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8277" y="4829579"/>
            <a:ext cx="1665723" cy="30684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4628" y="576969"/>
            <a:ext cx="672159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lt-LT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Paklausiausios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lt-LT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profesijos Lietuvoje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.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1"/>
          <p:cNvSpPr/>
          <p:nvPr/>
        </p:nvSpPr>
        <p:spPr>
          <a:xfrm>
            <a:off x="739973" y="1434924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Darbo rinkai šiandien ypač reikia </a:t>
            </a:r>
            <a:r>
              <a:rPr lang="en-US" sz="1400" b="1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kvalifikuotų praktikų</a:t>
            </a:r>
            <a:r>
              <a:rPr lang="en-US" sz="1400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 — šių specialistų ieškoma nuolat</a:t>
            </a:r>
            <a:r>
              <a:rPr lang="en-US" sz="11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1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880036"/>
            <a:ext cx="1975914" cy="122116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3302496"/>
            <a:ext cx="186072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Techninės profesijos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96119" y="3609008"/>
            <a:ext cx="259913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Suvirintojai, elektrikai, transporto specialistai, statybininkai</a:t>
            </a:r>
            <a:endParaRPr lang="en-US" sz="12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2433" y="1881741"/>
            <a:ext cx="2012168" cy="124357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72433" y="3302496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Paslaugų sektorius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3272433" y="3609008"/>
            <a:ext cx="259913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Virėjai, grožio specialistai, aptarnavimo darbuotojai</a:t>
            </a:r>
            <a:endParaRPr lang="en-US" sz="12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8746" y="1898308"/>
            <a:ext cx="1985361" cy="122700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48747" y="3302496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Sveikata ir IT</a:t>
            </a:r>
            <a:endParaRPr lang="en-US" sz="1400" dirty="0"/>
          </a:p>
        </p:txBody>
      </p:sp>
      <p:sp>
        <p:nvSpPr>
          <p:cNvPr id="12" name="Text 7"/>
          <p:cNvSpPr/>
          <p:nvPr/>
        </p:nvSpPr>
        <p:spPr>
          <a:xfrm>
            <a:off x="6048747" y="3609008"/>
            <a:ext cx="259913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Slaugytojų padėjėjai, IT technikai, skaitmeninės paslaugos</a:t>
            </a:r>
            <a:endParaRPr lang="en-US" sz="12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B0E5266-1218-4EBF-BCA9-A394896545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9482" y="4610100"/>
            <a:ext cx="2895600" cy="5334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80640" y="394841"/>
            <a:ext cx="4753719" cy="8582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Karjeros galimybės po </a:t>
            </a:r>
            <a:r>
              <a:rPr lang="lt-LT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profesinio mokymo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.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640" y="1452637"/>
            <a:ext cx="686619" cy="82398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300237" y="1589931"/>
            <a:ext cx="1716658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Įsidarbinti</a:t>
            </a:r>
            <a:endParaRPr lang="en-US" sz="1350" dirty="0"/>
          </a:p>
        </p:txBody>
      </p:sp>
      <p:sp>
        <p:nvSpPr>
          <p:cNvPr id="6" name="Text 2"/>
          <p:cNvSpPr/>
          <p:nvPr/>
        </p:nvSpPr>
        <p:spPr>
          <a:xfrm>
            <a:off x="1300237" y="1884238"/>
            <a:ext cx="3934123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Greitas startas darbo rinkoje su </a:t>
            </a:r>
            <a:r>
              <a:rPr lang="lt-LT" sz="105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realiais įgūdžiais</a:t>
            </a:r>
            <a:r>
              <a:rPr lang="en-US" sz="105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10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640" y="2276624"/>
            <a:ext cx="686619" cy="823987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300237" y="2413918"/>
            <a:ext cx="1716658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Tobulėti</a:t>
            </a:r>
            <a:endParaRPr lang="en-US" sz="1350" dirty="0"/>
          </a:p>
        </p:txBody>
      </p:sp>
      <p:sp>
        <p:nvSpPr>
          <p:cNvPr id="9" name="Text 4"/>
          <p:cNvSpPr/>
          <p:nvPr/>
        </p:nvSpPr>
        <p:spPr>
          <a:xfrm>
            <a:off x="1300237" y="2708225"/>
            <a:ext cx="3934123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Kelti kvalifikaciją ir specializuotis </a:t>
            </a:r>
            <a:r>
              <a:rPr lang="lt-LT" sz="105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savo srityje.</a:t>
            </a:r>
            <a:endParaRPr lang="lt-LT" sz="10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640" y="3100611"/>
            <a:ext cx="686619" cy="82398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300237" y="3237905"/>
            <a:ext cx="1716658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Kurti verslą</a:t>
            </a:r>
            <a:endParaRPr lang="en-US" sz="1350" dirty="0"/>
          </a:p>
        </p:txBody>
      </p:sp>
      <p:sp>
        <p:nvSpPr>
          <p:cNvPr id="12" name="Text 6"/>
          <p:cNvSpPr/>
          <p:nvPr/>
        </p:nvSpPr>
        <p:spPr>
          <a:xfrm>
            <a:off x="1300237" y="3532212"/>
            <a:ext cx="3934123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Grožio salonas, autoservisas, </a:t>
            </a:r>
            <a:r>
              <a:rPr lang="lt-LT" sz="105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kepykla ar kita veikla.</a:t>
            </a:r>
            <a:endParaRPr lang="lt-LT" sz="10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640" y="3924598"/>
            <a:ext cx="686619" cy="823987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300237" y="4061892"/>
            <a:ext cx="1716658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Mokytis toliau</a:t>
            </a:r>
            <a:endParaRPr lang="en-US" sz="1350" dirty="0"/>
          </a:p>
        </p:txBody>
      </p:sp>
      <p:sp>
        <p:nvSpPr>
          <p:cNvPr id="15" name="Text 8"/>
          <p:cNvSpPr/>
          <p:nvPr/>
        </p:nvSpPr>
        <p:spPr>
          <a:xfrm>
            <a:off x="1300237" y="4356199"/>
            <a:ext cx="3934123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Tęsti </a:t>
            </a:r>
            <a:r>
              <a:rPr lang="lt-LT" sz="105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studijas aukštojoje mokykloje.</a:t>
            </a:r>
            <a:endParaRPr lang="lt-LT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8" y="591592"/>
            <a:ext cx="5173161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Privalumai </a:t>
            </a:r>
            <a:r>
              <a:rPr lang="lt-LT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ir reputacija.</a:t>
            </a:r>
            <a:endParaRPr lang="lt-LT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1"/>
          <p:cNvSpPr/>
          <p:nvPr/>
        </p:nvSpPr>
        <p:spPr>
          <a:xfrm>
            <a:off x="496119" y="1388938"/>
            <a:ext cx="314786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Profesinio mokymo stiprybės</a:t>
            </a:r>
            <a:endParaRPr lang="en-US" sz="1600" b="1" dirty="0"/>
          </a:p>
        </p:txBody>
      </p:sp>
      <p:sp>
        <p:nvSpPr>
          <p:cNvPr id="5" name="Text 2"/>
          <p:cNvSpPr/>
          <p:nvPr/>
        </p:nvSpPr>
        <p:spPr>
          <a:xfrm>
            <a:off x="496118" y="1763464"/>
            <a:ext cx="3697509" cy="2245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b="1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Daug praktikos</a:t>
            </a:r>
            <a:r>
              <a:rPr lang="en-US" sz="1200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 — mokomasi dirbant, ne </a:t>
            </a:r>
            <a:r>
              <a:rPr lang="lt-LT" sz="120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tik skaitant.</a:t>
            </a:r>
            <a:endParaRPr lang="lt-LT" sz="1200" dirty="0"/>
          </a:p>
        </p:txBody>
      </p:sp>
      <p:sp>
        <p:nvSpPr>
          <p:cNvPr id="7" name="Text 3"/>
          <p:cNvSpPr/>
          <p:nvPr/>
        </p:nvSpPr>
        <p:spPr>
          <a:xfrm>
            <a:off x="496119" y="2492166"/>
            <a:ext cx="3442246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b="1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Trumpesnė trukmė</a:t>
            </a:r>
            <a:r>
              <a:rPr lang="en-US" sz="1200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 — </a:t>
            </a:r>
            <a:r>
              <a:rPr lang="lt-LT" sz="120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greičiau į darbo rinką.</a:t>
            </a:r>
            <a:endParaRPr lang="lt-LT" sz="1200" dirty="0"/>
          </a:p>
        </p:txBody>
      </p:sp>
      <p:sp>
        <p:nvSpPr>
          <p:cNvPr id="9" name="Text 4"/>
          <p:cNvSpPr/>
          <p:nvPr/>
        </p:nvSpPr>
        <p:spPr>
          <a:xfrm>
            <a:off x="446012" y="3201591"/>
            <a:ext cx="417643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b="1" dirty="0">
                <a:latin typeface="DM Sans" pitchFamily="34" charset="0"/>
                <a:ea typeface="DM Sans" pitchFamily="34" charset="-122"/>
                <a:cs typeface="DM Sans" pitchFamily="34" charset="-120"/>
              </a:rPr>
              <a:t>Ryšiai </a:t>
            </a:r>
            <a:r>
              <a:rPr lang="en-US" sz="1200" b="1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su</a:t>
            </a:r>
            <a:r>
              <a:rPr lang="lt-LT" sz="1200" b="1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 darbdaviais</a:t>
            </a:r>
            <a:r>
              <a:rPr lang="lt-LT" sz="120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 — mokyklos bendradarbiauja su įmonėmis.</a:t>
            </a:r>
            <a:endParaRPr lang="lt-LT" sz="1200" dirty="0"/>
          </a:p>
        </p:txBody>
      </p:sp>
      <p:sp>
        <p:nvSpPr>
          <p:cNvPr id="11" name="Text 5"/>
          <p:cNvSpPr/>
          <p:nvPr/>
        </p:nvSpPr>
        <p:spPr>
          <a:xfrm>
            <a:off x="446013" y="3989186"/>
            <a:ext cx="408815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lt-LT" sz="1200" b="1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Realūs įgūdžiai</a:t>
            </a:r>
            <a:r>
              <a:rPr lang="lt-LT" sz="1200" dirty="0" smtClean="0">
                <a:latin typeface="DM Sans" pitchFamily="34" charset="0"/>
                <a:ea typeface="DM Sans" pitchFamily="34" charset="-122"/>
                <a:cs typeface="DM Sans" pitchFamily="34" charset="-120"/>
              </a:rPr>
              <a:t> — vertinami darbo rinkoje nuo pirmos dienos.</a:t>
            </a:r>
            <a:endParaRPr lang="lt-LT" sz="1200" dirty="0"/>
          </a:p>
        </p:txBody>
      </p:sp>
      <p:sp>
        <p:nvSpPr>
          <p:cNvPr id="12" name="Shape 6"/>
          <p:cNvSpPr/>
          <p:nvPr/>
        </p:nvSpPr>
        <p:spPr>
          <a:xfrm>
            <a:off x="4749701" y="1406649"/>
            <a:ext cx="3902943" cy="1282824"/>
          </a:xfrm>
          <a:prstGeom prst="roundRect">
            <a:avLst>
              <a:gd name="adj" fmla="val 4642"/>
            </a:avLst>
          </a:prstGeom>
          <a:solidFill>
            <a:srgbClr val="FCF2B5"/>
          </a:solidFill>
          <a:ln/>
        </p:spPr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1460" y="1621706"/>
            <a:ext cx="177180" cy="141759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5210398" y="1583829"/>
            <a:ext cx="3300487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Nors reputacija gerėja, vis dar egzistuoja stereotipų, kad profesinis mokymas yra mažiau vertingas už universitetinį. Šis požiūris palaipsniui keičiasi.</a:t>
            </a:r>
            <a:endParaRPr lang="en-US" sz="11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81B20A4-000D-4BAE-9391-F2E33F0DA6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400" y="4597117"/>
            <a:ext cx="2895600" cy="533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540</Words>
  <Application>Microsoft Office PowerPoint</Application>
  <PresentationFormat>Demonstracija ekrane (16:9)</PresentationFormat>
  <Paragraphs>85</Paragraphs>
  <Slides>10</Slides>
  <Notes>10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10</vt:i4>
      </vt:variant>
    </vt:vector>
  </HeadingPairs>
  <TitlesOfParts>
    <vt:vector size="15" baseType="lpstr">
      <vt:lpstr>Arial</vt:lpstr>
      <vt:lpstr>Libre Baskerville</vt:lpstr>
      <vt:lpstr>Calibri</vt:lpstr>
      <vt:lpstr>DM Sans</vt:lpstr>
      <vt:lpstr>Office Theme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lastModifiedBy>Inga ST</cp:lastModifiedBy>
  <cp:revision>9</cp:revision>
  <dcterms:created xsi:type="dcterms:W3CDTF">2026-05-26T17:53:58Z</dcterms:created>
  <dcterms:modified xsi:type="dcterms:W3CDTF">2026-05-28T12:56:54Z</dcterms:modified>
</cp:coreProperties>
</file>